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036B-323E-A75E-C639-C95BC791D873}"/>
              </a:ext>
            </a:extLst>
          </p:cNvPr>
          <p:cNvSpPr>
            <a:spLocks noGrp="1"/>
          </p:cNvSpPr>
          <p:nvPr>
            <p:ph type="ctrTitle"/>
          </p:nvPr>
        </p:nvSpPr>
        <p:spPr/>
        <p:txBody>
          <a:bodyPr/>
          <a:lstStyle/>
          <a:p>
            <a:r>
              <a:rPr lang="en-US" dirty="0"/>
              <a:t>Exothermic and </a:t>
            </a:r>
            <a:r>
              <a:rPr lang="en-US" dirty="0" smtClean="0"/>
              <a:t>endothermic reactions </a:t>
            </a:r>
            <a:endParaRPr lang="en-GB" dirty="0"/>
          </a:p>
        </p:txBody>
      </p:sp>
      <p:sp>
        <p:nvSpPr>
          <p:cNvPr id="3" name="Subtitle 2">
            <a:extLst>
              <a:ext uri="{FF2B5EF4-FFF2-40B4-BE49-F238E27FC236}">
                <a16:creationId xmlns:a16="http://schemas.microsoft.com/office/drawing/2014/main" id="{DE34A2C2-769F-6D5A-A0BA-48CB846822ED}"/>
              </a:ext>
            </a:extLst>
          </p:cNvPr>
          <p:cNvSpPr>
            <a:spLocks noGrp="1"/>
          </p:cNvSpPr>
          <p:nvPr>
            <p:ph type="subTitle" idx="1"/>
          </p:nvPr>
        </p:nvSpPr>
        <p:spPr/>
        <p:txBody>
          <a:bodyPr/>
          <a:lstStyle/>
          <a:p>
            <a:r>
              <a:rPr lang="en-GB" dirty="0" smtClean="0"/>
              <a:t>Made by: Kareem w, Michael, Fares h, Nizar, Rami s </a:t>
            </a:r>
            <a:endParaRPr lang="en-GB" dirty="0"/>
          </a:p>
        </p:txBody>
      </p:sp>
    </p:spTree>
    <p:extLst>
      <p:ext uri="{BB962C8B-B14F-4D97-AF65-F5344CB8AC3E}">
        <p14:creationId xmlns:p14="http://schemas.microsoft.com/office/powerpoint/2010/main" val="374897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1996-6CF2-5317-0B76-D994CF6675EE}"/>
              </a:ext>
            </a:extLst>
          </p:cNvPr>
          <p:cNvSpPr>
            <a:spLocks noGrp="1"/>
          </p:cNvSpPr>
          <p:nvPr>
            <p:ph type="title"/>
          </p:nvPr>
        </p:nvSpPr>
        <p:spPr/>
        <p:txBody>
          <a:bodyPr>
            <a:normAutofit fontScale="90000"/>
          </a:bodyPr>
          <a:lstStyle/>
          <a:p>
            <a:r>
              <a:rPr lang="en-US" dirty="0"/>
              <a:t>Exothermic substances in a reaction with water</a:t>
            </a:r>
            <a:endParaRPr lang="en-GB" dirty="0"/>
          </a:p>
        </p:txBody>
      </p:sp>
      <p:sp>
        <p:nvSpPr>
          <p:cNvPr id="3" name="Content Placeholder 2">
            <a:extLst>
              <a:ext uri="{FF2B5EF4-FFF2-40B4-BE49-F238E27FC236}">
                <a16:creationId xmlns:a16="http://schemas.microsoft.com/office/drawing/2014/main" id="{46EAB90B-025E-5021-3AC7-FDC191BC7EED}"/>
              </a:ext>
            </a:extLst>
          </p:cNvPr>
          <p:cNvSpPr>
            <a:spLocks noGrp="1"/>
          </p:cNvSpPr>
          <p:nvPr>
            <p:ph idx="1"/>
          </p:nvPr>
        </p:nvSpPr>
        <p:spPr/>
        <p:txBody>
          <a:bodyPr/>
          <a:lstStyle/>
          <a:p>
            <a:r>
              <a:rPr lang="en-GB" b="0" i="0" dirty="0">
                <a:solidFill>
                  <a:srgbClr val="4D5156"/>
                </a:solidFill>
                <a:effectLst/>
                <a:latin typeface="Roboto" panose="020B0604020202020204" pitchFamily="2" charset="0"/>
              </a:rPr>
              <a:t>Lithium reaction with water</a:t>
            </a:r>
          </a:p>
          <a:p>
            <a:r>
              <a:rPr lang="en-GB" b="0" i="0" dirty="0">
                <a:solidFill>
                  <a:srgbClr val="4D5156"/>
                </a:solidFill>
                <a:effectLst/>
                <a:latin typeface="Roboto" panose="02000000000000000000" pitchFamily="2" charset="0"/>
              </a:rPr>
              <a:t>Lithium is the first of the alkali metals and reacts vigorously with water. It commonly produces a red flame. The substance after the reaction is hydrogen gas and lithium hydroxide. This lithium was </a:t>
            </a:r>
            <a:r>
              <a:rPr lang="en-GB" b="0" i="0" dirty="0" err="1">
                <a:solidFill>
                  <a:srgbClr val="4D5156"/>
                </a:solidFill>
                <a:effectLst/>
                <a:latin typeface="Roboto" panose="02000000000000000000" pitchFamily="2" charset="0"/>
              </a:rPr>
              <a:t>obtaine</a:t>
            </a:r>
            <a:r>
              <a:rPr lang="en-GB" b="0" i="0" dirty="0">
                <a:solidFill>
                  <a:srgbClr val="4D5156"/>
                </a:solidFill>
                <a:effectLst/>
                <a:latin typeface="Roboto" panose="02000000000000000000" pitchFamily="2" charset="0"/>
              </a:rPr>
              <a:t> Show more Lithium is the first of the alkali metals and reacts vigorously with water. It commonly produces a red flame.</a:t>
            </a:r>
          </a:p>
          <a:p>
            <a:endParaRPr lang="en-GB" b="0" i="0" dirty="0">
              <a:solidFill>
                <a:srgbClr val="4D5156"/>
              </a:solidFill>
              <a:effectLst/>
              <a:latin typeface="Roboto" panose="020B0604020202020204" pitchFamily="2" charset="0"/>
            </a:endParaRPr>
          </a:p>
          <a:p>
            <a:endParaRPr lang="en-GB" b="0" i="0" dirty="0">
              <a:solidFill>
                <a:srgbClr val="4D5156"/>
              </a:solidFill>
              <a:effectLst/>
              <a:latin typeface="Roboto" panose="020B0604020202020204" pitchFamily="2" charset="0"/>
            </a:endParaRPr>
          </a:p>
          <a:p>
            <a:pPr marL="0" indent="0">
              <a:buNone/>
            </a:pPr>
            <a:endParaRPr lang="en-GB" dirty="0"/>
          </a:p>
        </p:txBody>
      </p:sp>
    </p:spTree>
    <p:extLst>
      <p:ext uri="{BB962C8B-B14F-4D97-AF65-F5344CB8AC3E}">
        <p14:creationId xmlns:p14="http://schemas.microsoft.com/office/powerpoint/2010/main" val="370276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20BF-2A07-898C-382E-52F5D93C3687}"/>
              </a:ext>
            </a:extLst>
          </p:cNvPr>
          <p:cNvSpPr>
            <a:spLocks noGrp="1"/>
          </p:cNvSpPr>
          <p:nvPr>
            <p:ph type="title"/>
          </p:nvPr>
        </p:nvSpPr>
        <p:spPr/>
        <p:txBody>
          <a:bodyPr/>
          <a:lstStyle/>
          <a:p>
            <a:r>
              <a:rPr lang="en-GB" b="0" i="0" dirty="0">
                <a:solidFill>
                  <a:srgbClr val="4D5156"/>
                </a:solidFill>
                <a:effectLst/>
                <a:latin typeface="Roboto" panose="02000000000000000000" pitchFamily="2" charset="0"/>
              </a:rPr>
              <a:t>sodium</a:t>
            </a:r>
            <a:endParaRPr lang="en-GB" dirty="0"/>
          </a:p>
        </p:txBody>
      </p:sp>
      <p:sp>
        <p:nvSpPr>
          <p:cNvPr id="3" name="Content Placeholder 2">
            <a:extLst>
              <a:ext uri="{FF2B5EF4-FFF2-40B4-BE49-F238E27FC236}">
                <a16:creationId xmlns:a16="http://schemas.microsoft.com/office/drawing/2014/main" id="{20CCC554-166A-ACCA-F98C-3F9A40F58708}"/>
              </a:ext>
            </a:extLst>
          </p:cNvPr>
          <p:cNvSpPr>
            <a:spLocks noGrp="1"/>
          </p:cNvSpPr>
          <p:nvPr>
            <p:ph idx="1"/>
          </p:nvPr>
        </p:nvSpPr>
        <p:spPr/>
        <p:txBody>
          <a:bodyPr/>
          <a:lstStyle/>
          <a:p>
            <a:r>
              <a:rPr lang="en-US" dirty="0" err="1"/>
              <a:t>Soduim</a:t>
            </a:r>
            <a:r>
              <a:rPr lang="en-US" dirty="0"/>
              <a:t> reaction with water</a:t>
            </a:r>
          </a:p>
          <a:p>
            <a:r>
              <a:rPr lang="en-GB" b="0" i="0" dirty="0">
                <a:solidFill>
                  <a:srgbClr val="4D5156"/>
                </a:solidFill>
                <a:effectLst/>
                <a:latin typeface="Roboto" panose="02000000000000000000" pitchFamily="2" charset="0"/>
              </a:rPr>
              <a:t>When sodium is added to water, the sodium melts to form a ball that moves around on the surface. It fizzes rapidly before it disappears. When potassium is added to water, the metal melts and floats. It moves around very quickly on the surface of the water. The metal self-ignites, which also ignites the hydrogen gas.</a:t>
            </a:r>
          </a:p>
          <a:p>
            <a:endParaRPr lang="en-GB" dirty="0"/>
          </a:p>
        </p:txBody>
      </p:sp>
    </p:spTree>
    <p:extLst>
      <p:ext uri="{BB962C8B-B14F-4D97-AF65-F5344CB8AC3E}">
        <p14:creationId xmlns:p14="http://schemas.microsoft.com/office/powerpoint/2010/main" val="110345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707-4B79-288F-9A0A-7CED076FDBA9}"/>
              </a:ext>
            </a:extLst>
          </p:cNvPr>
          <p:cNvSpPr>
            <a:spLocks noGrp="1"/>
          </p:cNvSpPr>
          <p:nvPr>
            <p:ph type="title"/>
          </p:nvPr>
        </p:nvSpPr>
        <p:spPr/>
        <p:txBody>
          <a:bodyPr/>
          <a:lstStyle/>
          <a:p>
            <a:r>
              <a:rPr lang="en-GB" b="0" i="0" dirty="0">
                <a:solidFill>
                  <a:srgbClr val="4D5156"/>
                </a:solidFill>
                <a:effectLst/>
                <a:latin typeface="Roboto" panose="02000000000000000000" pitchFamily="2" charset="0"/>
              </a:rPr>
              <a:t>potassium</a:t>
            </a:r>
            <a:endParaRPr lang="en-GB" dirty="0"/>
          </a:p>
        </p:txBody>
      </p:sp>
      <p:sp>
        <p:nvSpPr>
          <p:cNvPr id="3" name="Content Placeholder 2">
            <a:extLst>
              <a:ext uri="{FF2B5EF4-FFF2-40B4-BE49-F238E27FC236}">
                <a16:creationId xmlns:a16="http://schemas.microsoft.com/office/drawing/2014/main" id="{A7CE9FAE-28E2-BA5D-BB6F-0F8F3613346B}"/>
              </a:ext>
            </a:extLst>
          </p:cNvPr>
          <p:cNvSpPr>
            <a:spLocks noGrp="1"/>
          </p:cNvSpPr>
          <p:nvPr>
            <p:ph idx="1"/>
          </p:nvPr>
        </p:nvSpPr>
        <p:spPr/>
        <p:txBody>
          <a:bodyPr/>
          <a:lstStyle/>
          <a:p>
            <a:r>
              <a:rPr lang="en-GB" b="0" i="0" dirty="0">
                <a:solidFill>
                  <a:srgbClr val="4D5156"/>
                </a:solidFill>
                <a:effectLst/>
                <a:latin typeface="Roboto" panose="02000000000000000000" pitchFamily="2" charset="0"/>
              </a:rPr>
              <a:t>When potassium is added to water, the metal melts and floats. It moves around very quickly on the surface of the water. The metal self-ignites, which also ignites the hydrogen gas. This results in sparks and a lilac flame. There is sometimes a small explosion at the end of the reaction.</a:t>
            </a:r>
          </a:p>
          <a:p>
            <a:endParaRPr lang="en-GB" dirty="0"/>
          </a:p>
        </p:txBody>
      </p:sp>
    </p:spTree>
    <p:extLst>
      <p:ext uri="{BB962C8B-B14F-4D97-AF65-F5344CB8AC3E}">
        <p14:creationId xmlns:p14="http://schemas.microsoft.com/office/powerpoint/2010/main" val="265314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F68D-2741-0F28-B82D-D4DB60A5D798}"/>
              </a:ext>
            </a:extLst>
          </p:cNvPr>
          <p:cNvSpPr>
            <a:spLocks noGrp="1"/>
          </p:cNvSpPr>
          <p:nvPr>
            <p:ph type="title"/>
          </p:nvPr>
        </p:nvSpPr>
        <p:spPr/>
        <p:txBody>
          <a:bodyPr/>
          <a:lstStyle/>
          <a:p>
            <a:r>
              <a:rPr lang="en-GB" b="0" i="0" dirty="0">
                <a:solidFill>
                  <a:srgbClr val="4D5156"/>
                </a:solidFill>
                <a:effectLst/>
                <a:latin typeface="Roboto" panose="02000000000000000000" pitchFamily="2" charset="0"/>
              </a:rPr>
              <a:t>rubidium</a:t>
            </a:r>
            <a:endParaRPr lang="en-GB" dirty="0"/>
          </a:p>
        </p:txBody>
      </p:sp>
      <p:sp>
        <p:nvSpPr>
          <p:cNvPr id="3" name="Content Placeholder 2">
            <a:extLst>
              <a:ext uri="{FF2B5EF4-FFF2-40B4-BE49-F238E27FC236}">
                <a16:creationId xmlns:a16="http://schemas.microsoft.com/office/drawing/2014/main" id="{867D8D28-DEC3-417C-CB89-90E6D70E3082}"/>
              </a:ext>
            </a:extLst>
          </p:cNvPr>
          <p:cNvSpPr>
            <a:spLocks noGrp="1"/>
          </p:cNvSpPr>
          <p:nvPr>
            <p:ph idx="1"/>
          </p:nvPr>
        </p:nvSpPr>
        <p:spPr/>
        <p:txBody>
          <a:bodyPr/>
          <a:lstStyle/>
          <a:p>
            <a:pPr algn="l" fontAlgn="t">
              <a:buFont typeface="Arial" panose="020B0604020202020204" pitchFamily="34" charset="0"/>
              <a:buChar char="•"/>
            </a:pPr>
            <a:r>
              <a:rPr lang="en-GB" b="0" i="0" dirty="0">
                <a:solidFill>
                  <a:srgbClr val="4D5156"/>
                </a:solidFill>
                <a:effectLst/>
                <a:latin typeface="Roboto" panose="02000000000000000000" pitchFamily="2" charset="0"/>
              </a:rPr>
              <a:t>Rubidium is denser than water and so sinks. It reacts violently and immediately, with everything spitting out of the container again. Rubidium hydroxide solution and hydrogen are formed. Caesium explodes on contact with water, quite possibly shattering the container. Caesium hydroxide and hydrogen are formed</a:t>
            </a:r>
          </a:p>
          <a:p>
            <a:r>
              <a:rPr lang="en-GB" dirty="0"/>
              <a:t/>
            </a:r>
            <a:br>
              <a:rPr lang="en-GB" dirty="0"/>
            </a:br>
            <a:endParaRPr lang="en-GB" dirty="0"/>
          </a:p>
        </p:txBody>
      </p:sp>
    </p:spTree>
    <p:extLst>
      <p:ext uri="{BB962C8B-B14F-4D97-AF65-F5344CB8AC3E}">
        <p14:creationId xmlns:p14="http://schemas.microsoft.com/office/powerpoint/2010/main" val="64520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0221-AE62-74BA-7501-5F9ED71D81A3}"/>
              </a:ext>
            </a:extLst>
          </p:cNvPr>
          <p:cNvSpPr>
            <a:spLocks noGrp="1"/>
          </p:cNvSpPr>
          <p:nvPr>
            <p:ph type="title"/>
          </p:nvPr>
        </p:nvSpPr>
        <p:spPr/>
        <p:txBody>
          <a:bodyPr>
            <a:normAutofit fontScale="90000"/>
          </a:bodyPr>
          <a:lstStyle/>
          <a:p>
            <a:r>
              <a:rPr lang="en-US" dirty="0"/>
              <a:t>Endothermic substances with water reactions</a:t>
            </a:r>
            <a:endParaRPr lang="en-GB" dirty="0"/>
          </a:p>
        </p:txBody>
      </p:sp>
      <p:sp>
        <p:nvSpPr>
          <p:cNvPr id="3" name="Content Placeholder 2">
            <a:extLst>
              <a:ext uri="{FF2B5EF4-FFF2-40B4-BE49-F238E27FC236}">
                <a16:creationId xmlns:a16="http://schemas.microsoft.com/office/drawing/2014/main" id="{CDCBA449-17D3-68B3-5737-3779C1C21E75}"/>
              </a:ext>
            </a:extLst>
          </p:cNvPr>
          <p:cNvSpPr>
            <a:spLocks noGrp="1"/>
          </p:cNvSpPr>
          <p:nvPr>
            <p:ph idx="1"/>
          </p:nvPr>
        </p:nvSpPr>
        <p:spPr/>
        <p:txBody>
          <a:bodyPr/>
          <a:lstStyle/>
          <a:p>
            <a:r>
              <a:rPr lang="en-US" dirty="0" err="1"/>
              <a:t>Amonuiom</a:t>
            </a:r>
            <a:r>
              <a:rPr lang="en-US" dirty="0"/>
              <a:t> nitrate with water</a:t>
            </a:r>
          </a:p>
          <a:p>
            <a:r>
              <a:rPr lang="en-GB" b="0" i="0" dirty="0">
                <a:solidFill>
                  <a:srgbClr val="4D5156"/>
                </a:solidFill>
                <a:effectLst/>
                <a:latin typeface="Roboto" panose="02000000000000000000" pitchFamily="2" charset="0"/>
              </a:rPr>
              <a:t>Ammonium nitrate consists of ionic bonds packed tightly together. When it comes into contact with water, the polar water molecules interfere with those ions and eventually make them disperse. It takes energy to do this, which is absorbed from the surroundings and makes the solution cold.</a:t>
            </a:r>
          </a:p>
          <a:p>
            <a:endParaRPr lang="en-GB" dirty="0"/>
          </a:p>
        </p:txBody>
      </p:sp>
    </p:spTree>
    <p:extLst>
      <p:ext uri="{BB962C8B-B14F-4D97-AF65-F5344CB8AC3E}">
        <p14:creationId xmlns:p14="http://schemas.microsoft.com/office/powerpoint/2010/main" val="375864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1968-9824-C8E7-004F-A4356C50C007}"/>
              </a:ext>
            </a:extLst>
          </p:cNvPr>
          <p:cNvSpPr>
            <a:spLocks noGrp="1"/>
          </p:cNvSpPr>
          <p:nvPr>
            <p:ph type="title"/>
          </p:nvPr>
        </p:nvSpPr>
        <p:spPr/>
        <p:txBody>
          <a:bodyPr/>
          <a:lstStyle/>
          <a:p>
            <a:r>
              <a:rPr lang="en-US" dirty="0"/>
              <a:t>Boron nitrate</a:t>
            </a:r>
            <a:endParaRPr lang="en-GB" dirty="0"/>
          </a:p>
        </p:txBody>
      </p:sp>
      <p:sp>
        <p:nvSpPr>
          <p:cNvPr id="3" name="Content Placeholder 2">
            <a:extLst>
              <a:ext uri="{FF2B5EF4-FFF2-40B4-BE49-F238E27FC236}">
                <a16:creationId xmlns:a16="http://schemas.microsoft.com/office/drawing/2014/main" id="{39FA44C7-BD69-11EB-C55B-58E7C9ED0FC1}"/>
              </a:ext>
            </a:extLst>
          </p:cNvPr>
          <p:cNvSpPr>
            <a:spLocks noGrp="1"/>
          </p:cNvSpPr>
          <p:nvPr>
            <p:ph idx="1"/>
          </p:nvPr>
        </p:nvSpPr>
        <p:spPr/>
        <p:txBody>
          <a:bodyPr/>
          <a:lstStyle/>
          <a:p>
            <a:r>
              <a:rPr lang="en-GB" b="0" i="0" dirty="0">
                <a:solidFill>
                  <a:srgbClr val="4D5156"/>
                </a:solidFill>
                <a:effectLst/>
                <a:latin typeface="Roboto" panose="02000000000000000000" pitchFamily="2" charset="0"/>
              </a:rPr>
              <a:t>Boron nitride water-based coatings are available in one and five gallon containers, and in several grades. Water dilution is recommended to enhance application for GPC due to higher solids content. Other grades may be diluted as needed. FPD can be easily reconstituted in a container with the required amount of water using a standard paint mixer.</a:t>
            </a:r>
          </a:p>
          <a:p>
            <a:endParaRPr lang="en-GB" dirty="0"/>
          </a:p>
        </p:txBody>
      </p:sp>
    </p:spTree>
    <p:extLst>
      <p:ext uri="{BB962C8B-B14F-4D97-AF65-F5344CB8AC3E}">
        <p14:creationId xmlns:p14="http://schemas.microsoft.com/office/powerpoint/2010/main" val="20697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C5BC-63E4-A288-694B-94BA9F05C96B}"/>
              </a:ext>
            </a:extLst>
          </p:cNvPr>
          <p:cNvSpPr>
            <a:spLocks noGrp="1"/>
          </p:cNvSpPr>
          <p:nvPr>
            <p:ph type="title"/>
          </p:nvPr>
        </p:nvSpPr>
        <p:spPr/>
        <p:txBody>
          <a:bodyPr/>
          <a:lstStyle/>
          <a:p>
            <a:r>
              <a:rPr lang="en-US" dirty="0"/>
              <a:t>Zinc oxide</a:t>
            </a:r>
            <a:endParaRPr lang="en-GB" dirty="0"/>
          </a:p>
        </p:txBody>
      </p:sp>
      <p:sp>
        <p:nvSpPr>
          <p:cNvPr id="3" name="Content Placeholder 2">
            <a:extLst>
              <a:ext uri="{FF2B5EF4-FFF2-40B4-BE49-F238E27FC236}">
                <a16:creationId xmlns:a16="http://schemas.microsoft.com/office/drawing/2014/main" id="{5CD9D41C-6142-0F7B-1153-B022411CBF89}"/>
              </a:ext>
            </a:extLst>
          </p:cNvPr>
          <p:cNvSpPr>
            <a:spLocks noGrp="1"/>
          </p:cNvSpPr>
          <p:nvPr>
            <p:ph idx="1"/>
          </p:nvPr>
        </p:nvSpPr>
        <p:spPr/>
        <p:txBody>
          <a:bodyPr/>
          <a:lstStyle/>
          <a:p>
            <a:r>
              <a:rPr lang="en-GB" b="0" i="0" dirty="0">
                <a:solidFill>
                  <a:srgbClr val="4D5156"/>
                </a:solidFill>
                <a:effectLst/>
                <a:latin typeface="Roboto" panose="02000000000000000000" pitchFamily="2" charset="0"/>
              </a:rPr>
              <a:t>Zinc oxide reacts with hydrochloric acid to form zinc chloride and water. Zinc oxide is insoluble in water. State and explain whether zinc oxide is a base, an alkali, or both. A neutralisation reaction is a reaction between an acid and a base. Remember:</a:t>
            </a:r>
          </a:p>
          <a:p>
            <a:endParaRPr lang="en-GB" dirty="0"/>
          </a:p>
        </p:txBody>
      </p:sp>
    </p:spTree>
    <p:extLst>
      <p:ext uri="{BB962C8B-B14F-4D97-AF65-F5344CB8AC3E}">
        <p14:creationId xmlns:p14="http://schemas.microsoft.com/office/powerpoint/2010/main" val="168146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D931-85D8-A6F8-0DD0-AB9BFE50E94F}"/>
              </a:ext>
            </a:extLst>
          </p:cNvPr>
          <p:cNvSpPr>
            <a:spLocks noGrp="1"/>
          </p:cNvSpPr>
          <p:nvPr>
            <p:ph type="title"/>
          </p:nvPr>
        </p:nvSpPr>
        <p:spPr/>
        <p:txBody>
          <a:bodyPr/>
          <a:lstStyle/>
          <a:p>
            <a:r>
              <a:rPr lang="en-US" dirty="0" err="1"/>
              <a:t>Magnesuim</a:t>
            </a:r>
            <a:r>
              <a:rPr lang="en-US" dirty="0"/>
              <a:t> chloride</a:t>
            </a:r>
            <a:endParaRPr lang="en-GB" dirty="0"/>
          </a:p>
        </p:txBody>
      </p:sp>
      <p:sp>
        <p:nvSpPr>
          <p:cNvPr id="3" name="Content Placeholder 2">
            <a:extLst>
              <a:ext uri="{FF2B5EF4-FFF2-40B4-BE49-F238E27FC236}">
                <a16:creationId xmlns:a16="http://schemas.microsoft.com/office/drawing/2014/main" id="{F58CEEE2-B746-94FA-E152-EFFD9F63AA98}"/>
              </a:ext>
            </a:extLst>
          </p:cNvPr>
          <p:cNvSpPr>
            <a:spLocks noGrp="1"/>
          </p:cNvSpPr>
          <p:nvPr>
            <p:ph idx="1"/>
          </p:nvPr>
        </p:nvSpPr>
        <p:spPr/>
        <p:txBody>
          <a:bodyPr/>
          <a:lstStyle/>
          <a:p>
            <a:r>
              <a:rPr lang="en-GB" b="0" i="0" dirty="0">
                <a:solidFill>
                  <a:srgbClr val="4D5156"/>
                </a:solidFill>
                <a:effectLst/>
                <a:latin typeface="Roboto" panose="02000000000000000000" pitchFamily="2" charset="0"/>
              </a:rPr>
              <a:t>When exposed to steam, magnesium changes from magnesium to magnesium oxide and hydrogen. When exposed to cold water, the reaction is a bit different. The reaction does not stop because the magnesium hydroxide gets insoluble in water. </a:t>
            </a:r>
            <a:r>
              <a:rPr lang="en-GB" b="0" i="0">
                <a:solidFill>
                  <a:srgbClr val="4D5156"/>
                </a:solidFill>
                <a:effectLst/>
                <a:latin typeface="Roboto" panose="02000000000000000000" pitchFamily="2" charset="0"/>
              </a:rPr>
              <a:t>What is magnesium chloride anhydrous used for?</a:t>
            </a:r>
          </a:p>
          <a:p>
            <a:endParaRPr lang="en-GB"/>
          </a:p>
        </p:txBody>
      </p:sp>
    </p:spTree>
    <p:extLst>
      <p:ext uri="{BB962C8B-B14F-4D97-AF65-F5344CB8AC3E}">
        <p14:creationId xmlns:p14="http://schemas.microsoft.com/office/powerpoint/2010/main" val="1866685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177</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Roboto</vt:lpstr>
      <vt:lpstr>Organic</vt:lpstr>
      <vt:lpstr>Exothermic and endothermic reactions </vt:lpstr>
      <vt:lpstr>Exothermic substances in a reaction with water</vt:lpstr>
      <vt:lpstr>sodium</vt:lpstr>
      <vt:lpstr>potassium</vt:lpstr>
      <vt:lpstr>rubidium</vt:lpstr>
      <vt:lpstr>Endothermic substances with water reactions</vt:lpstr>
      <vt:lpstr>Boron nitrate</vt:lpstr>
      <vt:lpstr>Zinc oxide</vt:lpstr>
      <vt:lpstr>Magnesuim chloride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Exothermic and endo thermic reactions</dc:title>
  <dc:creator>dell</dc:creator>
  <cp:lastModifiedBy>zaid sunna</cp:lastModifiedBy>
  <cp:revision>2</cp:revision>
  <dcterms:created xsi:type="dcterms:W3CDTF">2023-05-10T09:07:12Z</dcterms:created>
  <dcterms:modified xsi:type="dcterms:W3CDTF">2023-05-15T17:43:55Z</dcterms:modified>
</cp:coreProperties>
</file>