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846"/>
  </p:normalViewPr>
  <p:slideViewPr>
    <p:cSldViewPr snapToGrid="0">
      <p:cViewPr varScale="1">
        <p:scale>
          <a:sx n="90" d="100"/>
          <a:sy n="90" d="100"/>
        </p:scale>
        <p:origin x="232" y="6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5/15/23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5/15/23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5/15/23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5/15/23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5/15/23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www.propublica.org/article/california-drought-colorado-river-water-crisis-explained" TargetMode="External"/><Relationship Id="rId5" Type="http://schemas.openxmlformats.org/officeDocument/2006/relationships/image" Target="../media/image7.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internationaljournalofresearch.com/2020/06/24/water-crisi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pexels.com/photo/rain-drops-macro-photography-5983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publicdomainpictures.net/view-image.php?image=297110&amp;picture=climate-change-is-happen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electriceducator.blogspot.com/2016/10/replacing-research-tool-in-google-docs.html" TargetMode="External"/><Relationship Id="rId5" Type="http://schemas.openxmlformats.org/officeDocument/2006/relationships/image" Target="../media/image1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04FC1-FE41-3991-0D40-2ED5FE62F730}"/>
              </a:ext>
            </a:extLst>
          </p:cNvPr>
          <p:cNvSpPr>
            <a:spLocks noGrp="1"/>
          </p:cNvSpPr>
          <p:nvPr>
            <p:ph type="ctrTitle"/>
          </p:nvPr>
        </p:nvSpPr>
        <p:spPr/>
        <p:txBody>
          <a:bodyPr/>
          <a:lstStyle/>
          <a:p>
            <a:r>
              <a:rPr lang="en-JO" sz="4800" b="1" i="1" dirty="0">
                <a:latin typeface="Script MT Bold" panose="020F0502020204030204" pitchFamily="34" charset="0"/>
                <a:cs typeface="Script MT Bold" panose="020F0502020204030204" pitchFamily="34" charset="0"/>
              </a:rPr>
              <a:t>Water crisis in jordan</a:t>
            </a:r>
          </a:p>
        </p:txBody>
      </p:sp>
      <p:sp>
        <p:nvSpPr>
          <p:cNvPr id="3" name="Subtitle 2">
            <a:extLst>
              <a:ext uri="{FF2B5EF4-FFF2-40B4-BE49-F238E27FC236}">
                <a16:creationId xmlns:a16="http://schemas.microsoft.com/office/drawing/2014/main" id="{6E498563-607E-9541-AC50-851079D5B31F}"/>
              </a:ext>
            </a:extLst>
          </p:cNvPr>
          <p:cNvSpPr>
            <a:spLocks noGrp="1"/>
          </p:cNvSpPr>
          <p:nvPr>
            <p:ph type="subTitle" idx="1"/>
          </p:nvPr>
        </p:nvSpPr>
        <p:spPr/>
        <p:txBody>
          <a:bodyPr/>
          <a:lstStyle/>
          <a:p>
            <a:r>
              <a:rPr lang="en-US" b="1" dirty="0">
                <a:latin typeface="Script MT Bold" panose="020F0502020204030204" pitchFamily="34" charset="0"/>
                <a:cs typeface="Script MT Bold" panose="020F0502020204030204" pitchFamily="34" charset="0"/>
              </a:rPr>
              <a:t>B</a:t>
            </a:r>
            <a:r>
              <a:rPr lang="en-JO" b="1" dirty="0">
                <a:latin typeface="Script MT Bold" panose="020F0502020204030204" pitchFamily="34" charset="0"/>
                <a:cs typeface="Script MT Bold" panose="020F0502020204030204" pitchFamily="34" charset="0"/>
              </a:rPr>
              <a:t>y:abdullah,bashar,majed,rakan </a:t>
            </a:r>
          </a:p>
        </p:txBody>
      </p:sp>
    </p:spTree>
    <p:extLst>
      <p:ext uri="{BB962C8B-B14F-4D97-AF65-F5344CB8AC3E}">
        <p14:creationId xmlns:p14="http://schemas.microsoft.com/office/powerpoint/2010/main" val="244339426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5" name="Picture 14">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8" name="Picture 17">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12125FCB-DE68-79B5-64D0-662F97802078}"/>
              </a:ext>
            </a:extLst>
          </p:cNvPr>
          <p:cNvSpPr>
            <a:spLocks noGrp="1"/>
          </p:cNvSpPr>
          <p:nvPr>
            <p:ph type="title"/>
          </p:nvPr>
        </p:nvSpPr>
        <p:spPr>
          <a:xfrm>
            <a:off x="7535825" y="982132"/>
            <a:ext cx="3360772" cy="1303867"/>
          </a:xfrm>
        </p:spPr>
        <p:txBody>
          <a:bodyPr>
            <a:normAutofit/>
          </a:bodyPr>
          <a:lstStyle/>
          <a:p>
            <a:pPr>
              <a:lnSpc>
                <a:spcPct val="90000"/>
              </a:lnSpc>
            </a:pPr>
            <a:r>
              <a:rPr lang="en-US" dirty="0">
                <a:latin typeface="Script MT Bold" panose="020F0502020204030204" pitchFamily="34" charset="0"/>
                <a:cs typeface="Script MT Bold" panose="020F0502020204030204" pitchFamily="34" charset="0"/>
              </a:rPr>
              <a:t>W</a:t>
            </a:r>
            <a:r>
              <a:rPr lang="en-JO" dirty="0">
                <a:latin typeface="Script MT Bold" panose="020F0502020204030204" pitchFamily="34" charset="0"/>
                <a:cs typeface="Script MT Bold" panose="020F0502020204030204" pitchFamily="34" charset="0"/>
              </a:rPr>
              <a:t>ater crisis in jordan</a:t>
            </a:r>
          </a:p>
        </p:txBody>
      </p:sp>
      <p:sp>
        <p:nvSpPr>
          <p:cNvPr id="20" name="Rectangle 19">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outdoor, grass, sky, ground&#10;&#10;Description automatically generated">
            <a:extLst>
              <a:ext uri="{FF2B5EF4-FFF2-40B4-BE49-F238E27FC236}">
                <a16:creationId xmlns:a16="http://schemas.microsoft.com/office/drawing/2014/main" id="{8670DA10-7F28-3591-87F3-F8A7BA12F412}"/>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r="8684" b="-2"/>
          <a:stretch/>
        </p:blipFill>
        <p:spPr>
          <a:xfrm>
            <a:off x="1412683" y="1410208"/>
            <a:ext cx="5278777" cy="3858780"/>
          </a:xfrm>
          <a:prstGeom prst="rect">
            <a:avLst/>
          </a:prstGeom>
        </p:spPr>
      </p:pic>
      <p:cxnSp>
        <p:nvCxnSpPr>
          <p:cNvPr id="22" name="Straight Connector 21">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C8B602B8-0CD2-4D62-0D12-11DAB8513ED7}"/>
              </a:ext>
            </a:extLst>
          </p:cNvPr>
          <p:cNvSpPr>
            <a:spLocks noGrp="1"/>
          </p:cNvSpPr>
          <p:nvPr>
            <p:ph idx="1"/>
          </p:nvPr>
        </p:nvSpPr>
        <p:spPr>
          <a:xfrm>
            <a:off x="7535824" y="2556932"/>
            <a:ext cx="3360771" cy="3318936"/>
          </a:xfrm>
        </p:spPr>
        <p:txBody>
          <a:bodyPr>
            <a:normAutofit/>
          </a:bodyPr>
          <a:lstStyle/>
          <a:p>
            <a:pPr>
              <a:lnSpc>
                <a:spcPct val="90000"/>
              </a:lnSpc>
            </a:pPr>
            <a:r>
              <a:rPr lang="en-US" sz="1700" b="1" i="1" dirty="0">
                <a:latin typeface="+mj-lt"/>
                <a:cs typeface="Script MT Bold" panose="020F0502020204030204" pitchFamily="34" charset="0"/>
              </a:rPr>
              <a:t> Jordan is the second most country that has water crisis  , the country currently has around two thirds of its population's water needs met by water from renewable sources.</a:t>
            </a:r>
          </a:p>
          <a:p>
            <a:pPr>
              <a:lnSpc>
                <a:spcPct val="90000"/>
              </a:lnSpc>
            </a:pPr>
            <a:r>
              <a:rPr lang="en-US" sz="1700" b="1" i="1" dirty="0">
                <a:latin typeface="+mj-lt"/>
                <a:cs typeface="Script MT Bold" panose="020F0502020204030204" pitchFamily="34" charset="0"/>
              </a:rPr>
              <a:t> The most probable consequence of climate change is that it will contribute to rising temperatures in Jordan.</a:t>
            </a:r>
            <a:endParaRPr lang="en-JO" sz="1700" b="1" i="1" dirty="0">
              <a:latin typeface="+mj-lt"/>
              <a:cs typeface="Script MT Bold" panose="020F0502020204030204" pitchFamily="34" charset="0"/>
            </a:endParaRPr>
          </a:p>
        </p:txBody>
      </p:sp>
    </p:spTree>
    <p:extLst>
      <p:ext uri="{BB962C8B-B14F-4D97-AF65-F5344CB8AC3E}">
        <p14:creationId xmlns:p14="http://schemas.microsoft.com/office/powerpoint/2010/main" val="81924118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9E8A8-181E-ADD2-2D0D-4078AEC16252}"/>
              </a:ext>
            </a:extLst>
          </p:cNvPr>
          <p:cNvSpPr>
            <a:spLocks noGrp="1"/>
          </p:cNvSpPr>
          <p:nvPr>
            <p:ph type="title"/>
          </p:nvPr>
        </p:nvSpPr>
        <p:spPr>
          <a:xfrm>
            <a:off x="1295402" y="982132"/>
            <a:ext cx="9601196" cy="1303867"/>
          </a:xfrm>
        </p:spPr>
        <p:txBody>
          <a:bodyPr>
            <a:normAutofit/>
          </a:bodyPr>
          <a:lstStyle/>
          <a:p>
            <a:r>
              <a:rPr lang="en-US" b="1" i="1" dirty="0">
                <a:latin typeface="Script MT Bold" panose="020F0502020204030204" pitchFamily="34" charset="0"/>
                <a:cs typeface="Script MT Bold" panose="020F0502020204030204" pitchFamily="34" charset="0"/>
              </a:rPr>
              <a:t>causes</a:t>
            </a:r>
            <a:endParaRPr lang="en-JO" b="1" i="1" dirty="0">
              <a:latin typeface="Script MT Bold" panose="020F0502020204030204" pitchFamily="34" charset="0"/>
              <a:cs typeface="Script MT Bold" panose="020F0502020204030204" pitchFamily="34" charset="0"/>
            </a:endParaRPr>
          </a:p>
        </p:txBody>
      </p:sp>
      <p:sp>
        <p:nvSpPr>
          <p:cNvPr id="3" name="Content Placeholder 2">
            <a:extLst>
              <a:ext uri="{FF2B5EF4-FFF2-40B4-BE49-F238E27FC236}">
                <a16:creationId xmlns:a16="http://schemas.microsoft.com/office/drawing/2014/main" id="{7F9B4B2F-CB40-64D1-8A5C-F7897623A681}"/>
              </a:ext>
            </a:extLst>
          </p:cNvPr>
          <p:cNvSpPr>
            <a:spLocks noGrp="1"/>
          </p:cNvSpPr>
          <p:nvPr>
            <p:ph idx="1"/>
          </p:nvPr>
        </p:nvSpPr>
        <p:spPr>
          <a:xfrm>
            <a:off x="1295402" y="2556932"/>
            <a:ext cx="6256866" cy="3318936"/>
          </a:xfrm>
        </p:spPr>
        <p:txBody>
          <a:bodyPr>
            <a:normAutofit/>
          </a:bodyPr>
          <a:lstStyle/>
          <a:p>
            <a:pPr>
              <a:lnSpc>
                <a:spcPct val="90000"/>
              </a:lnSpc>
            </a:pPr>
            <a:r>
              <a:rPr lang="en-US" sz="1700" b="1" i="1" dirty="0">
                <a:latin typeface="+mj-lt"/>
                <a:cs typeface="Script MT Bold" panose="020F0502020204030204" pitchFamily="34" charset="0"/>
              </a:rPr>
              <a:t> Compared to its neighbors in the Middle East, Jordan has a moderate degree of stability despite regional turmoil. But this stable situation could be </a:t>
            </a:r>
            <a:r>
              <a:rPr lang="en-US" sz="1700" b="1" i="1" dirty="0" err="1">
                <a:latin typeface="+mj-lt"/>
                <a:cs typeface="Script MT Bold" panose="020F0502020204030204" pitchFamily="34" charset="0"/>
              </a:rPr>
              <a:t>jeopardised</a:t>
            </a:r>
            <a:r>
              <a:rPr lang="en-US" sz="1700" b="1" i="1" dirty="0">
                <a:latin typeface="+mj-lt"/>
                <a:cs typeface="Script MT Bold" panose="020F0502020204030204" pitchFamily="34" charset="0"/>
              </a:rPr>
              <a:t> by the Kingdom's protracted problem of water scarcity, which ranked 2nd in the world. Current system problems such as poverty and public health crises that Jordan is currently facing are exacerbated by water scarcity. In November 2021, the Kingdom's youth employment rate reached an unprecedented 48.1%, yet it remains unable to meet this challenge .</a:t>
            </a:r>
            <a:br>
              <a:rPr lang="en-US" sz="1700" b="1" i="1" dirty="0">
                <a:latin typeface="+mj-lt"/>
                <a:cs typeface="Script MT Bold" panose="020F0502020204030204" pitchFamily="34" charset="0"/>
              </a:rPr>
            </a:br>
            <a:r>
              <a:rPr lang="en-US" sz="1700" b="1" i="1" dirty="0">
                <a:latin typeface="+mj-lt"/>
                <a:cs typeface="Script MT Bold" panose="020F0502020204030204" pitchFamily="34" charset="0"/>
              </a:rPr>
              <a:t> Public health demands caused by pandemics. The impact of the lack of water in Jordan over the next ten years could be felt more and more Jordanians, as further environmental changes take place.</a:t>
            </a:r>
            <a:endParaRPr lang="en-JO" sz="1700" b="1" i="1" dirty="0">
              <a:latin typeface="+mj-lt"/>
              <a:cs typeface="Script MT Bold" panose="020F0502020204030204" pitchFamily="34" charset="0"/>
            </a:endParaRPr>
          </a:p>
        </p:txBody>
      </p:sp>
      <p:pic>
        <p:nvPicPr>
          <p:cNvPr id="12" name="Picture 11" descr="A hand holding a water faucet with a tree growing out of it&#10;&#10;Description automatically generated with medium confidence">
            <a:extLst>
              <a:ext uri="{FF2B5EF4-FFF2-40B4-BE49-F238E27FC236}">
                <a16:creationId xmlns:a16="http://schemas.microsoft.com/office/drawing/2014/main" id="{C09761C8-B002-09D8-6FDC-F3112FA5D8F0}"/>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1230" r="11145"/>
          <a:stretch/>
        </p:blipFill>
        <p:spPr>
          <a:xfrm>
            <a:off x="8085026" y="2701180"/>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9627842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A93E8-0612-41CD-DA7D-4B12C1F5D472}"/>
              </a:ext>
            </a:extLst>
          </p:cNvPr>
          <p:cNvSpPr>
            <a:spLocks noGrp="1"/>
          </p:cNvSpPr>
          <p:nvPr>
            <p:ph type="title"/>
          </p:nvPr>
        </p:nvSpPr>
        <p:spPr>
          <a:xfrm>
            <a:off x="1295402" y="982132"/>
            <a:ext cx="9601196" cy="1303867"/>
          </a:xfrm>
        </p:spPr>
        <p:txBody>
          <a:bodyPr>
            <a:normAutofit/>
          </a:bodyPr>
          <a:lstStyle/>
          <a:p>
            <a:r>
              <a:rPr lang="en-US" b="1" i="1" dirty="0">
                <a:latin typeface="Script MT Bold" panose="020F0502020204030204" pitchFamily="34" charset="0"/>
                <a:cs typeface="Script MT Bold" panose="020F0502020204030204" pitchFamily="34" charset="0"/>
              </a:rPr>
              <a:t>consequences</a:t>
            </a:r>
            <a:endParaRPr lang="en-JO" b="1" i="1" dirty="0">
              <a:latin typeface="Script MT Bold" panose="020F0502020204030204" pitchFamily="34" charset="0"/>
              <a:cs typeface="Script MT Bold" panose="020F0502020204030204" pitchFamily="34" charset="0"/>
            </a:endParaRPr>
          </a:p>
        </p:txBody>
      </p:sp>
      <p:sp>
        <p:nvSpPr>
          <p:cNvPr id="3" name="Content Placeholder 2">
            <a:extLst>
              <a:ext uri="{FF2B5EF4-FFF2-40B4-BE49-F238E27FC236}">
                <a16:creationId xmlns:a16="http://schemas.microsoft.com/office/drawing/2014/main" id="{BD1E928D-D71C-E4A1-B62E-C0C213E50877}"/>
              </a:ext>
            </a:extLst>
          </p:cNvPr>
          <p:cNvSpPr>
            <a:spLocks noGrp="1"/>
          </p:cNvSpPr>
          <p:nvPr>
            <p:ph idx="1"/>
          </p:nvPr>
        </p:nvSpPr>
        <p:spPr>
          <a:xfrm>
            <a:off x="1295402" y="2556932"/>
            <a:ext cx="6256866" cy="3318936"/>
          </a:xfrm>
        </p:spPr>
        <p:txBody>
          <a:bodyPr>
            <a:normAutofit/>
          </a:bodyPr>
          <a:lstStyle/>
          <a:p>
            <a:pPr>
              <a:lnSpc>
                <a:spcPct val="90000"/>
              </a:lnSpc>
            </a:pPr>
            <a:r>
              <a:rPr lang="en-US" sz="2000" b="1" i="1" dirty="0"/>
              <a:t> The new research, which shows that if Jordan does not undertake a complete reform such as the replacement of leaky pipelines and desalinization seawater, it will continue to face prolonged and potentially destabilizing water shortages by 2100. As a  consequence of climate change and high population growth, Jordan's water crisis is symptomatic of the problems that are likely to arise across the world.</a:t>
            </a:r>
            <a:endParaRPr lang="en-JO" sz="2000" b="1" i="1" dirty="0"/>
          </a:p>
        </p:txBody>
      </p:sp>
      <p:pic>
        <p:nvPicPr>
          <p:cNvPr id="5" name="Picture 4" descr="A picture containing fluid, liquid, drop, liquid bubble&#10;&#10;Description automatically generated">
            <a:extLst>
              <a:ext uri="{FF2B5EF4-FFF2-40B4-BE49-F238E27FC236}">
                <a16:creationId xmlns:a16="http://schemas.microsoft.com/office/drawing/2014/main" id="{A9637DAE-CB02-2308-ED95-1C13D49F345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6959" r="19415" b="3"/>
          <a:stretch/>
        </p:blipFill>
        <p:spPr>
          <a:xfrm>
            <a:off x="8085026" y="2701180"/>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269451816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5DA39-F326-37BB-9F90-EE09D8C0E33D}"/>
              </a:ext>
            </a:extLst>
          </p:cNvPr>
          <p:cNvSpPr>
            <a:spLocks noGrp="1"/>
          </p:cNvSpPr>
          <p:nvPr>
            <p:ph type="title"/>
          </p:nvPr>
        </p:nvSpPr>
        <p:spPr>
          <a:xfrm>
            <a:off x="1295402" y="982132"/>
            <a:ext cx="9601196" cy="1303867"/>
          </a:xfrm>
        </p:spPr>
        <p:txBody>
          <a:bodyPr>
            <a:normAutofit/>
          </a:bodyPr>
          <a:lstStyle/>
          <a:p>
            <a:r>
              <a:rPr lang="en-US" b="1" i="1" dirty="0">
                <a:latin typeface="Script MT Bold" panose="020F0502020204030204" pitchFamily="34" charset="0"/>
                <a:cs typeface="Script MT Bold" panose="020F0502020204030204" pitchFamily="34" charset="0"/>
              </a:rPr>
              <a:t>solutions</a:t>
            </a:r>
            <a:r>
              <a:rPr lang="en-JO" b="1" i="1" dirty="0">
                <a:latin typeface="Script MT Bold" panose="020F0502020204030204" pitchFamily="34" charset="0"/>
                <a:cs typeface="Script MT Bold" panose="020F0502020204030204" pitchFamily="34" charset="0"/>
              </a:rPr>
              <a:t> </a:t>
            </a:r>
          </a:p>
        </p:txBody>
      </p:sp>
      <p:sp>
        <p:nvSpPr>
          <p:cNvPr id="3" name="Content Placeholder 2">
            <a:extLst>
              <a:ext uri="{FF2B5EF4-FFF2-40B4-BE49-F238E27FC236}">
                <a16:creationId xmlns:a16="http://schemas.microsoft.com/office/drawing/2014/main" id="{288A6604-B2BD-2CC9-021C-04E467C7A168}"/>
              </a:ext>
            </a:extLst>
          </p:cNvPr>
          <p:cNvSpPr>
            <a:spLocks noGrp="1"/>
          </p:cNvSpPr>
          <p:nvPr>
            <p:ph idx="1"/>
          </p:nvPr>
        </p:nvSpPr>
        <p:spPr>
          <a:xfrm>
            <a:off x="1295402" y="2556932"/>
            <a:ext cx="6256866" cy="3318936"/>
          </a:xfrm>
        </p:spPr>
        <p:txBody>
          <a:bodyPr>
            <a:normAutofit/>
          </a:bodyPr>
          <a:lstStyle/>
          <a:p>
            <a:pPr>
              <a:lnSpc>
                <a:spcPct val="90000"/>
              </a:lnSpc>
            </a:pPr>
            <a:r>
              <a:rPr lang="en-US" sz="2000" b="1" i="1" dirty="0">
                <a:latin typeface="+mj-lt"/>
              </a:rPr>
              <a:t> In Jordan we have several options to increase the water supply from alternative sources, namely seawater desalination and recycling of wastewater. Desalination can help alleviate the water scarcity in areas where there is an urgent need for drinking water, and also could be helpful to resolve a conflict between urban and agricultural water needs by providing new independent sources of water.</a:t>
            </a:r>
            <a:endParaRPr lang="en-JO" sz="2000" b="1" i="1" dirty="0">
              <a:latin typeface="+mj-lt"/>
            </a:endParaRPr>
          </a:p>
        </p:txBody>
      </p:sp>
      <p:pic>
        <p:nvPicPr>
          <p:cNvPr id="5" name="Picture 4" descr="A car in a water drop&#10;&#10;Description automatically generated with low confidence">
            <a:extLst>
              <a:ext uri="{FF2B5EF4-FFF2-40B4-BE49-F238E27FC236}">
                <a16:creationId xmlns:a16="http://schemas.microsoft.com/office/drawing/2014/main" id="{8A8C376D-2BB9-212F-04EF-3D34E4682BE6}"/>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958" r="4" b="4"/>
          <a:stretch/>
        </p:blipFill>
        <p:spPr>
          <a:xfrm>
            <a:off x="8085026" y="2701180"/>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68408036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0F90A-5653-F4DC-879D-EF37AAEBD016}"/>
              </a:ext>
            </a:extLst>
          </p:cNvPr>
          <p:cNvSpPr>
            <a:spLocks noGrp="1"/>
          </p:cNvSpPr>
          <p:nvPr>
            <p:ph type="title"/>
          </p:nvPr>
        </p:nvSpPr>
        <p:spPr/>
        <p:txBody>
          <a:bodyPr/>
          <a:lstStyle/>
          <a:p>
            <a:r>
              <a:rPr lang="en-US" b="1" i="1" dirty="0">
                <a:latin typeface="Script MT Bold" panose="020F0502020204030204" pitchFamily="34" charset="0"/>
                <a:cs typeface="Script MT Bold" panose="020F0502020204030204" pitchFamily="34" charset="0"/>
              </a:rPr>
              <a:t>C</a:t>
            </a:r>
            <a:r>
              <a:rPr lang="en-JO" b="1" i="1" dirty="0">
                <a:latin typeface="Script MT Bold" panose="020F0502020204030204" pitchFamily="34" charset="0"/>
                <a:cs typeface="Script MT Bold" panose="020F0502020204030204" pitchFamily="34" charset="0"/>
              </a:rPr>
              <a:t>onclusion of water crisis</a:t>
            </a:r>
          </a:p>
        </p:txBody>
      </p:sp>
      <p:sp>
        <p:nvSpPr>
          <p:cNvPr id="3" name="Content Placeholder 2">
            <a:extLst>
              <a:ext uri="{FF2B5EF4-FFF2-40B4-BE49-F238E27FC236}">
                <a16:creationId xmlns:a16="http://schemas.microsoft.com/office/drawing/2014/main" id="{4D166CF7-EF8F-1F40-2711-92DE7FAFCB80}"/>
              </a:ext>
            </a:extLst>
          </p:cNvPr>
          <p:cNvSpPr>
            <a:spLocks noGrp="1"/>
          </p:cNvSpPr>
          <p:nvPr>
            <p:ph idx="1"/>
          </p:nvPr>
        </p:nvSpPr>
        <p:spPr/>
        <p:txBody>
          <a:bodyPr/>
          <a:lstStyle/>
          <a:p>
            <a:r>
              <a:rPr lang="en-US" dirty="0"/>
              <a:t> Water supply and sanitation in Jordan is characterized by severe water scarcity, which has been exacerbated by forced immigration as a result of the 1948 Arab–Israeli War, the Six-Day War in 1967, the Gulf War of 1990, the Iraq War of 2003 and the Syrian Civil War since 2011. Jordan's a country with one of the worst water shortages in the world. Adequate population growth, in order to address the funding shortage which is aggravated by climate change and population growth.</a:t>
            </a:r>
            <a:endParaRPr lang="en-JO" dirty="0"/>
          </a:p>
        </p:txBody>
      </p:sp>
    </p:spTree>
    <p:extLst>
      <p:ext uri="{BB962C8B-B14F-4D97-AF65-F5344CB8AC3E}">
        <p14:creationId xmlns:p14="http://schemas.microsoft.com/office/powerpoint/2010/main" val="13603307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E0837993-CF68-4B71-B30D-9FF2DBDC6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5BC1EB0E-C682-4477-94FF-E3696ACD5A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56" name="Picture 55">
              <a:extLst>
                <a:ext uri="{FF2B5EF4-FFF2-40B4-BE49-F238E27FC236}">
                  <a16:creationId xmlns:a16="http://schemas.microsoft.com/office/drawing/2014/main" id="{AFA120B5-D483-4179-B163-E5D72313C92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7" name="Rectangle 56">
              <a:extLst>
                <a:ext uri="{FF2B5EF4-FFF2-40B4-BE49-F238E27FC236}">
                  <a16:creationId xmlns:a16="http://schemas.microsoft.com/office/drawing/2014/main" id="{F9A685BA-AB04-4A20-A6D5-BA403BAA7B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58" name="Picture 57">
              <a:extLst>
                <a:ext uri="{FF2B5EF4-FFF2-40B4-BE49-F238E27FC236}">
                  <a16:creationId xmlns:a16="http://schemas.microsoft.com/office/drawing/2014/main" id="{C2823476-35C9-4E21-A7A8-8EE69CF2EEE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59" name="Picture 58">
              <a:extLst>
                <a:ext uri="{FF2B5EF4-FFF2-40B4-BE49-F238E27FC236}">
                  <a16:creationId xmlns:a16="http://schemas.microsoft.com/office/drawing/2014/main" id="{06AA5951-06F3-4E0D-9B67-2FDEAA46EE8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0CD64ECE-7511-FD55-1E77-C1895CEA4D7E}"/>
              </a:ext>
            </a:extLst>
          </p:cNvPr>
          <p:cNvSpPr>
            <a:spLocks noGrp="1"/>
          </p:cNvSpPr>
          <p:nvPr>
            <p:ph type="title"/>
          </p:nvPr>
        </p:nvSpPr>
        <p:spPr>
          <a:xfrm>
            <a:off x="1092643" y="1092200"/>
            <a:ext cx="2928751" cy="4498860"/>
          </a:xfrm>
        </p:spPr>
        <p:txBody>
          <a:bodyPr>
            <a:normAutofit/>
          </a:bodyPr>
          <a:lstStyle/>
          <a:p>
            <a:r>
              <a:rPr lang="en-US" dirty="0">
                <a:solidFill>
                  <a:srgbClr val="262626"/>
                </a:solidFill>
              </a:rPr>
              <a:t>C</a:t>
            </a:r>
            <a:r>
              <a:rPr lang="en-JO" dirty="0">
                <a:solidFill>
                  <a:srgbClr val="262626"/>
                </a:solidFill>
              </a:rPr>
              <a:t>itation machine</a:t>
            </a:r>
          </a:p>
        </p:txBody>
      </p:sp>
      <p:sp>
        <p:nvSpPr>
          <p:cNvPr id="3" name="Content Placeholder 2">
            <a:extLst>
              <a:ext uri="{FF2B5EF4-FFF2-40B4-BE49-F238E27FC236}">
                <a16:creationId xmlns:a16="http://schemas.microsoft.com/office/drawing/2014/main" id="{9C4587CB-0B60-7D16-D563-01A22B3F11B4}"/>
              </a:ext>
            </a:extLst>
          </p:cNvPr>
          <p:cNvSpPr>
            <a:spLocks noGrp="1"/>
          </p:cNvSpPr>
          <p:nvPr>
            <p:ph idx="1"/>
          </p:nvPr>
        </p:nvSpPr>
        <p:spPr>
          <a:xfrm>
            <a:off x="4554194" y="1092200"/>
            <a:ext cx="6546426" cy="2948858"/>
          </a:xfrm>
        </p:spPr>
        <p:txBody>
          <a:bodyPr>
            <a:normAutofit fontScale="85000" lnSpcReduction="20000"/>
          </a:bodyPr>
          <a:lstStyle/>
          <a:p>
            <a:pPr>
              <a:lnSpc>
                <a:spcPct val="90000"/>
              </a:lnSpc>
            </a:pPr>
            <a:r>
              <a:rPr lang="en-US" sz="2000" b="0" i="0" u="none" strike="noStrike" dirty="0" err="1">
                <a:solidFill>
                  <a:srgbClr val="262626"/>
                </a:solidFill>
                <a:effectLst/>
              </a:rPr>
              <a:t>Saiesha</a:t>
            </a:r>
            <a:r>
              <a:rPr lang="en-US" sz="2000" b="0" i="0" u="none" strike="noStrike" dirty="0">
                <a:solidFill>
                  <a:srgbClr val="262626"/>
                </a:solidFill>
                <a:effectLst/>
              </a:rPr>
              <a:t>. (2022, April 14). </a:t>
            </a:r>
            <a:r>
              <a:rPr lang="en-US" sz="2000" b="0" i="1" u="none" strike="noStrike" dirty="0">
                <a:solidFill>
                  <a:srgbClr val="262626"/>
                </a:solidFill>
                <a:effectLst/>
              </a:rPr>
              <a:t>7 facts about water scarcity in Jordan</a:t>
            </a:r>
            <a:r>
              <a:rPr lang="en-US" sz="2000" b="0" i="0" u="none" strike="noStrike" dirty="0">
                <a:solidFill>
                  <a:srgbClr val="262626"/>
                </a:solidFill>
                <a:effectLst/>
              </a:rPr>
              <a:t>. The </a:t>
            </a:r>
            <a:r>
              <a:rPr lang="en-US" sz="2000" b="0" i="0" u="none" strike="noStrike" dirty="0" err="1">
                <a:solidFill>
                  <a:srgbClr val="262626"/>
                </a:solidFill>
                <a:effectLst/>
              </a:rPr>
              <a:t>Borgen</a:t>
            </a:r>
            <a:r>
              <a:rPr lang="en-US" sz="2000" b="0" i="0" u="none" strike="noStrike" dirty="0">
                <a:solidFill>
                  <a:srgbClr val="262626"/>
                </a:solidFill>
                <a:effectLst/>
              </a:rPr>
              <a:t> Project. https://</a:t>
            </a:r>
            <a:r>
              <a:rPr lang="en-US" sz="2000" b="0" i="0" u="none" strike="noStrike" dirty="0" err="1">
                <a:solidFill>
                  <a:srgbClr val="262626"/>
                </a:solidFill>
                <a:effectLst/>
              </a:rPr>
              <a:t>borgenproject.org</a:t>
            </a:r>
            <a:r>
              <a:rPr lang="en-US" sz="2000" b="0" i="0" u="none" strike="noStrike" dirty="0">
                <a:solidFill>
                  <a:srgbClr val="262626"/>
                </a:solidFill>
                <a:effectLst/>
              </a:rPr>
              <a:t>/water-scarcity-in-</a:t>
            </a:r>
            <a:r>
              <a:rPr lang="en-US" sz="2000" b="0" i="0" u="none" strike="noStrike" dirty="0" err="1">
                <a:solidFill>
                  <a:srgbClr val="262626"/>
                </a:solidFill>
                <a:effectLst/>
              </a:rPr>
              <a:t>jordan</a:t>
            </a:r>
            <a:r>
              <a:rPr lang="en-US" sz="2000" b="0" i="0" u="none" strike="noStrike" dirty="0">
                <a:solidFill>
                  <a:srgbClr val="262626"/>
                </a:solidFill>
                <a:effectLst/>
              </a:rPr>
              <a:t>/ </a:t>
            </a:r>
          </a:p>
          <a:p>
            <a:pPr>
              <a:lnSpc>
                <a:spcPct val="90000"/>
              </a:lnSpc>
            </a:pPr>
            <a:r>
              <a:rPr lang="en-US" sz="2000" b="0" i="0" u="none" strike="noStrike" dirty="0">
                <a:solidFill>
                  <a:srgbClr val="262626"/>
                </a:solidFill>
                <a:effectLst/>
              </a:rPr>
              <a:t>University, S. (2021, March 29). </a:t>
            </a:r>
            <a:r>
              <a:rPr lang="en-US" sz="2000" b="0" i="1" u="none" strike="noStrike" dirty="0">
                <a:solidFill>
                  <a:srgbClr val="262626"/>
                </a:solidFill>
                <a:effectLst/>
              </a:rPr>
              <a:t>Jordan’s worsening water crisis a warning for the world</a:t>
            </a:r>
            <a:r>
              <a:rPr lang="en-US" sz="2000" b="0" i="0" u="none" strike="noStrike" dirty="0">
                <a:solidFill>
                  <a:srgbClr val="262626"/>
                </a:solidFill>
                <a:effectLst/>
              </a:rPr>
              <a:t>. Stanford News. https://</a:t>
            </a:r>
            <a:r>
              <a:rPr lang="en-US" sz="2000" b="0" i="0" u="none" strike="noStrike" dirty="0" err="1">
                <a:solidFill>
                  <a:srgbClr val="262626"/>
                </a:solidFill>
                <a:effectLst/>
              </a:rPr>
              <a:t>news.stanford.edu</a:t>
            </a:r>
            <a:r>
              <a:rPr lang="en-US" sz="2000" b="0" i="0" u="none" strike="noStrike" dirty="0">
                <a:solidFill>
                  <a:srgbClr val="262626"/>
                </a:solidFill>
                <a:effectLst/>
              </a:rPr>
              <a:t>/2021/03/29/</a:t>
            </a:r>
            <a:r>
              <a:rPr lang="en-US" sz="2000" b="0" i="0" u="none" strike="noStrike" dirty="0" err="1">
                <a:solidFill>
                  <a:srgbClr val="262626"/>
                </a:solidFill>
                <a:effectLst/>
              </a:rPr>
              <a:t>jordans</a:t>
            </a:r>
            <a:r>
              <a:rPr lang="en-US" sz="2000" b="0" i="0" u="none" strike="noStrike" dirty="0">
                <a:solidFill>
                  <a:srgbClr val="262626"/>
                </a:solidFill>
                <a:effectLst/>
              </a:rPr>
              <a:t>-worsening-water-crisis-warning-world/ </a:t>
            </a:r>
          </a:p>
          <a:p>
            <a:pPr>
              <a:lnSpc>
                <a:spcPct val="90000"/>
              </a:lnSpc>
            </a:pPr>
            <a:r>
              <a:rPr lang="en-US" sz="2200" b="0" i="1" u="none" strike="noStrike" dirty="0">
                <a:solidFill>
                  <a:srgbClr val="262626"/>
                </a:solidFill>
                <a:effectLst/>
              </a:rPr>
              <a:t>Water Resources &amp; Environment: Basic page: Jordan</a:t>
            </a:r>
            <a:r>
              <a:rPr lang="en-US" sz="2200" b="0" i="0" u="none" strike="noStrike" dirty="0">
                <a:solidFill>
                  <a:srgbClr val="262626"/>
                </a:solidFill>
                <a:effectLst/>
              </a:rPr>
              <a:t>. U.S. Agency for International Development. (2022, August 16). https://</a:t>
            </a:r>
            <a:r>
              <a:rPr lang="en-US" sz="2200" b="0" i="0" u="none" strike="noStrike" dirty="0" err="1">
                <a:solidFill>
                  <a:srgbClr val="262626"/>
                </a:solidFill>
                <a:effectLst/>
              </a:rPr>
              <a:t>www.usaid.gov</a:t>
            </a:r>
            <a:r>
              <a:rPr lang="en-US" sz="2200" b="0" i="0" u="none" strike="noStrike" dirty="0">
                <a:solidFill>
                  <a:srgbClr val="262626"/>
                </a:solidFill>
                <a:effectLst/>
              </a:rPr>
              <a:t>/</a:t>
            </a:r>
            <a:r>
              <a:rPr lang="en-US" sz="2200" b="0" i="0" u="none" strike="noStrike" dirty="0" err="1">
                <a:solidFill>
                  <a:srgbClr val="262626"/>
                </a:solidFill>
                <a:effectLst/>
              </a:rPr>
              <a:t>jordan</a:t>
            </a:r>
            <a:r>
              <a:rPr lang="en-US" sz="2200" b="0" i="0" u="none" strike="noStrike" dirty="0">
                <a:solidFill>
                  <a:srgbClr val="262626"/>
                </a:solidFill>
                <a:effectLst/>
              </a:rPr>
              <a:t>/water-resources-environment </a:t>
            </a:r>
          </a:p>
          <a:p>
            <a:pPr>
              <a:lnSpc>
                <a:spcPct val="90000"/>
              </a:lnSpc>
            </a:pPr>
            <a:r>
              <a:rPr lang="en-US" b="0" i="0" u="none" strike="noStrike" dirty="0">
                <a:solidFill>
                  <a:srgbClr val="262626"/>
                </a:solidFill>
                <a:effectLst/>
              </a:rPr>
              <a:t>| N. A. A. (2023, February 6). </a:t>
            </a:r>
            <a:r>
              <a:rPr lang="en-US" b="0" i="1" u="none" strike="noStrike" dirty="0">
                <a:solidFill>
                  <a:srgbClr val="262626"/>
                </a:solidFill>
                <a:effectLst/>
              </a:rPr>
              <a:t>Ways to counter water scarcity in Jordan</a:t>
            </a:r>
            <a:r>
              <a:rPr lang="en-US" b="0" i="0" u="none" strike="noStrike" dirty="0">
                <a:solidFill>
                  <a:srgbClr val="262626"/>
                </a:solidFill>
                <a:effectLst/>
              </a:rPr>
              <a:t>. </a:t>
            </a:r>
            <a:r>
              <a:rPr lang="en-US" b="0" i="0" u="none" strike="noStrike" dirty="0" err="1">
                <a:solidFill>
                  <a:srgbClr val="262626"/>
                </a:solidFill>
                <a:effectLst/>
              </a:rPr>
              <a:t>EcoMENA</a:t>
            </a:r>
            <a:r>
              <a:rPr lang="en-US" b="0" i="0" u="none" strike="noStrike" dirty="0">
                <a:solidFill>
                  <a:srgbClr val="262626"/>
                </a:solidFill>
                <a:effectLst/>
              </a:rPr>
              <a:t>. https://</a:t>
            </a:r>
            <a:r>
              <a:rPr lang="en-US" b="0" i="0" u="none" strike="noStrike" dirty="0" err="1">
                <a:solidFill>
                  <a:srgbClr val="262626"/>
                </a:solidFill>
                <a:effectLst/>
              </a:rPr>
              <a:t>www.ecomena.org</a:t>
            </a:r>
            <a:r>
              <a:rPr lang="en-US" b="0" i="0" u="none" strike="noStrike" dirty="0">
                <a:solidFill>
                  <a:srgbClr val="262626"/>
                </a:solidFill>
                <a:effectLst/>
              </a:rPr>
              <a:t>/water-scarcity-</a:t>
            </a:r>
            <a:r>
              <a:rPr lang="en-US" b="0" i="0" u="none" strike="noStrike" dirty="0" err="1">
                <a:solidFill>
                  <a:srgbClr val="262626"/>
                </a:solidFill>
                <a:effectLst/>
              </a:rPr>
              <a:t>jordan</a:t>
            </a:r>
            <a:r>
              <a:rPr lang="en-US" b="0" i="0" u="none" strike="noStrike" dirty="0">
                <a:solidFill>
                  <a:srgbClr val="262626"/>
                </a:solidFill>
                <a:effectLst/>
              </a:rPr>
              <a:t>/ </a:t>
            </a:r>
          </a:p>
          <a:p>
            <a:pPr>
              <a:lnSpc>
                <a:spcPct val="90000"/>
              </a:lnSpc>
            </a:pPr>
            <a:endParaRPr lang="en-JO" sz="1500" dirty="0">
              <a:solidFill>
                <a:srgbClr val="262626"/>
              </a:solidFill>
            </a:endParaRPr>
          </a:p>
        </p:txBody>
      </p:sp>
      <p:pic>
        <p:nvPicPr>
          <p:cNvPr id="13" name="Picture 12" descr="A picture containing font, text, graphics, graphic design&#10;&#10;Description automatically generated">
            <a:extLst>
              <a:ext uri="{FF2B5EF4-FFF2-40B4-BE49-F238E27FC236}">
                <a16:creationId xmlns:a16="http://schemas.microsoft.com/office/drawing/2014/main" id="{C56EBBBB-7392-3197-02F8-45256A23FB3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836235" y="4227218"/>
            <a:ext cx="5998080" cy="1399552"/>
          </a:xfrm>
          <a:prstGeom prst="rect">
            <a:avLst/>
          </a:prstGeom>
          <a:ln w="57150" cmpd="thickThin">
            <a:solidFill>
              <a:srgbClr val="7F7F7F"/>
            </a:solidFill>
            <a:miter lim="800000"/>
          </a:ln>
        </p:spPr>
      </p:pic>
    </p:spTree>
    <p:extLst>
      <p:ext uri="{BB962C8B-B14F-4D97-AF65-F5344CB8AC3E}">
        <p14:creationId xmlns:p14="http://schemas.microsoft.com/office/powerpoint/2010/main" val="1336191524"/>
      </p:ext>
    </p:extLst>
  </p:cSld>
  <p:clrMapOvr>
    <a:masterClrMapping/>
  </p:clrMapOvr>
  <p:transition spd="slow">
    <p:randomBar dir="vert"/>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159</TotalTime>
  <Words>565</Words>
  <Application>Microsoft Macintosh PowerPoint</Application>
  <PresentationFormat>Widescreen</PresentationFormat>
  <Paragraphs>18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Garamond</vt:lpstr>
      <vt:lpstr>Script MT Bold</vt:lpstr>
      <vt:lpstr>Organic</vt:lpstr>
      <vt:lpstr>Water crisis in jordan</vt:lpstr>
      <vt:lpstr>Water crisis in jordan</vt:lpstr>
      <vt:lpstr>causes</vt:lpstr>
      <vt:lpstr>consequences</vt:lpstr>
      <vt:lpstr>solutions </vt:lpstr>
      <vt:lpstr>Conclusion of water crisis</vt:lpstr>
      <vt:lpstr>Citation machine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dc:title>
  <dc:creator>RAZAN MASOUD KHALIL SHETAIWI</dc:creator>
  <cp:lastModifiedBy>RAZAN MASOUD KHALIL SHETAIWI</cp:lastModifiedBy>
  <cp:revision>2</cp:revision>
  <dcterms:created xsi:type="dcterms:W3CDTF">2023-05-15T14:15:09Z</dcterms:created>
  <dcterms:modified xsi:type="dcterms:W3CDTF">2023-05-15T16:54:20Z</dcterms:modified>
</cp:coreProperties>
</file>