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66FFFF"/>
    <a:srgbClr val="CCCCFF"/>
    <a:srgbClr val="FFFFFF"/>
    <a:srgbClr val="B89E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F72078-3B28-407B-8655-C85CECA67168}" v="10" dt="2023-05-15T15:47:52.2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416" y="-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32365-2FF5-4626-A0AA-1F28C29D22B9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3CE5A-F0C6-4F39-854F-631C8F3EB7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934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3CE5A-F0C6-4F39-854F-631C8F3EB7F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522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69A7-A8A7-488F-A6ED-423D267C1AB4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04-2730-498A-AECB-EF3DA25BD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69A7-A8A7-488F-A6ED-423D267C1AB4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04-2730-498A-AECB-EF3DA25BDE5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69A7-A8A7-488F-A6ED-423D267C1AB4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04-2730-498A-AECB-EF3DA25BDE5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69A7-A8A7-488F-A6ED-423D267C1AB4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04-2730-498A-AECB-EF3DA25BD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69A7-A8A7-488F-A6ED-423D267C1AB4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04-2730-498A-AECB-EF3DA25BDE5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69A7-A8A7-488F-A6ED-423D267C1AB4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04-2730-498A-AECB-EF3DA25BD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69A7-A8A7-488F-A6ED-423D267C1AB4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04-2730-498A-AECB-EF3DA25BD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69A7-A8A7-488F-A6ED-423D267C1AB4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04-2730-498A-AECB-EF3DA25BDE5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69A7-A8A7-488F-A6ED-423D267C1AB4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04-2730-498A-AECB-EF3DA25BDE5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69A7-A8A7-488F-A6ED-423D267C1AB4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04-2730-498A-AECB-EF3DA25BDE5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69A7-A8A7-488F-A6ED-423D267C1AB4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04-2730-498A-AECB-EF3DA25BD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4A69A7-A8A7-488F-A6ED-423D267C1AB4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CD9A04-2730-498A-AECB-EF3DA25BDE5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healthyweight/effects/index.html" TargetMode="External"/><Relationship Id="rId2" Type="http://schemas.openxmlformats.org/officeDocument/2006/relationships/hyperlink" Target="http://www.niddk.nih.gov/health-information/weight-management/adult-overweight-obesity/treatmen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dc.gov/obesity/basics/causes.html#:~:text=Obesity%20is%20a%20complex%20disease,activity%20levels%2C%20and%20sleep%20routines" TargetMode="External"/><Relationship Id="rId4" Type="http://schemas.openxmlformats.org/officeDocument/2006/relationships/hyperlink" Target="http://www.cdc.gov/obesity/basics/consequences.html#:~:text=Adults%20with%20obesity%20have%20higher,as%20clinical%20depression%20and%20anxiety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9ED4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69068" y="0"/>
            <a:ext cx="8270132" cy="6877455"/>
            <a:chOff x="569068" y="0"/>
            <a:chExt cx="8270132" cy="6877455"/>
          </a:xfrm>
          <a:blipFill>
            <a:blip r:embed="rId3"/>
            <a:stretch>
              <a:fillRect/>
            </a:stretch>
          </a:blipFill>
        </p:grpSpPr>
        <p:sp>
          <p:nvSpPr>
            <p:cNvPr id="10" name="Rounded Rectangle 9"/>
            <p:cNvSpPr/>
            <p:nvPr/>
          </p:nvSpPr>
          <p:spPr>
            <a:xfrm>
              <a:off x="3429000" y="0"/>
              <a:ext cx="1066800" cy="5867400"/>
            </a:xfrm>
            <a:prstGeom prst="roundRect">
              <a:avLst>
                <a:gd name="adj" fmla="val 4698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Berlin Sans FB Demi" panose="020E0802020502020306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876800" y="990600"/>
              <a:ext cx="1066800" cy="5867400"/>
            </a:xfrm>
            <a:prstGeom prst="roundRect">
              <a:avLst>
                <a:gd name="adj" fmla="val 4698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Berlin Sans FB Demi" panose="020E0802020502020306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334328" y="0"/>
              <a:ext cx="1066800" cy="5867400"/>
            </a:xfrm>
            <a:prstGeom prst="roundRect">
              <a:avLst>
                <a:gd name="adj" fmla="val 4698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Berlin Sans FB Demi" panose="020E0802020502020306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981200" y="1010055"/>
              <a:ext cx="1066800" cy="5867400"/>
            </a:xfrm>
            <a:prstGeom prst="roundRect">
              <a:avLst>
                <a:gd name="adj" fmla="val 4698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Berlin Sans FB Demi" panose="020E0802020502020306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69068" y="0"/>
              <a:ext cx="1066800" cy="5867400"/>
            </a:xfrm>
            <a:prstGeom prst="roundRect">
              <a:avLst>
                <a:gd name="adj" fmla="val 4698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Berlin Sans FB Demi" panose="020E0802020502020306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772400" y="990600"/>
              <a:ext cx="1066800" cy="5867400"/>
            </a:xfrm>
            <a:prstGeom prst="roundRect">
              <a:avLst>
                <a:gd name="adj" fmla="val 4698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Berlin Sans FB Demi" panose="020E0802020502020306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6200" y="1717119"/>
            <a:ext cx="9220200" cy="209288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15000" b="1" dirty="0">
                <a:solidFill>
                  <a:srgbClr val="66CC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w Cen MT" panose="020B0602020104020603" pitchFamily="34" charset="0"/>
              </a:rPr>
              <a:t>OBESITY</a:t>
            </a:r>
          </a:p>
        </p:txBody>
      </p:sp>
    </p:spTree>
    <p:extLst>
      <p:ext uri="{BB962C8B-B14F-4D97-AF65-F5344CB8AC3E}">
        <p14:creationId xmlns:p14="http://schemas.microsoft.com/office/powerpoint/2010/main" val="292879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>
          <a:xfrm>
            <a:off x="-1371600" y="762000"/>
            <a:ext cx="45719" cy="45719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4419600" y="0"/>
            <a:ext cx="4963390" cy="6858000"/>
            <a:chOff x="5410200" y="597669"/>
            <a:chExt cx="3884468" cy="6291888"/>
          </a:xfrm>
          <a:blipFill>
            <a:blip r:embed="rId2"/>
            <a:stretch>
              <a:fillRect/>
            </a:stretch>
          </a:blipFill>
        </p:grpSpPr>
        <p:sp>
          <p:nvSpPr>
            <p:cNvPr id="5" name="Parallelogram 4"/>
            <p:cNvSpPr/>
            <p:nvPr/>
          </p:nvSpPr>
          <p:spPr>
            <a:xfrm>
              <a:off x="5410200" y="5898957"/>
              <a:ext cx="1066800" cy="990600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Parallelogram 5"/>
            <p:cNvSpPr/>
            <p:nvPr/>
          </p:nvSpPr>
          <p:spPr>
            <a:xfrm>
              <a:off x="6324600" y="5888566"/>
              <a:ext cx="1066800" cy="990600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Parallelogram 6"/>
            <p:cNvSpPr/>
            <p:nvPr/>
          </p:nvSpPr>
          <p:spPr>
            <a:xfrm>
              <a:off x="7239000" y="5884333"/>
              <a:ext cx="1066800" cy="990600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Parallelogram 7"/>
            <p:cNvSpPr/>
            <p:nvPr/>
          </p:nvSpPr>
          <p:spPr>
            <a:xfrm>
              <a:off x="8156864" y="5888566"/>
              <a:ext cx="1066800" cy="990600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Parallelogram 10"/>
            <p:cNvSpPr/>
            <p:nvPr/>
          </p:nvSpPr>
          <p:spPr>
            <a:xfrm flipH="1">
              <a:off x="7222067" y="4825999"/>
              <a:ext cx="1066800" cy="990600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434445" y="4825999"/>
              <a:ext cx="3785755" cy="1038322"/>
              <a:chOff x="5434445" y="4825999"/>
              <a:chExt cx="3785755" cy="1038322"/>
            </a:xfrm>
            <a:grpFill/>
          </p:grpSpPr>
          <p:sp>
            <p:nvSpPr>
              <p:cNvPr id="9" name="Parallelogram 8"/>
              <p:cNvSpPr/>
              <p:nvPr/>
            </p:nvSpPr>
            <p:spPr>
              <a:xfrm flipH="1">
                <a:off x="5434445" y="4873721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Parallelogram 9"/>
              <p:cNvSpPr/>
              <p:nvPr/>
            </p:nvSpPr>
            <p:spPr>
              <a:xfrm flipH="1">
                <a:off x="6334991" y="4837544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/>
              <p:cNvSpPr/>
              <p:nvPr/>
            </p:nvSpPr>
            <p:spPr>
              <a:xfrm flipH="1">
                <a:off x="8153400" y="4825999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5427517" y="3774208"/>
              <a:ext cx="3792683" cy="1017155"/>
              <a:chOff x="5427517" y="3774208"/>
              <a:chExt cx="3792683" cy="1017155"/>
            </a:xfrm>
            <a:grpFill/>
          </p:grpSpPr>
          <p:sp>
            <p:nvSpPr>
              <p:cNvPr id="15" name="Parallelogram 14"/>
              <p:cNvSpPr/>
              <p:nvPr/>
            </p:nvSpPr>
            <p:spPr>
              <a:xfrm>
                <a:off x="5427517" y="3800763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Parallelogram 18"/>
              <p:cNvSpPr/>
              <p:nvPr/>
            </p:nvSpPr>
            <p:spPr>
              <a:xfrm>
                <a:off x="6324600" y="3800763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Parallelogram 19"/>
              <p:cNvSpPr/>
              <p:nvPr/>
            </p:nvSpPr>
            <p:spPr>
              <a:xfrm>
                <a:off x="7222067" y="3774208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Parallelogram 20"/>
              <p:cNvSpPr/>
              <p:nvPr/>
            </p:nvSpPr>
            <p:spPr>
              <a:xfrm>
                <a:off x="8153400" y="3774208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5498522" y="2712022"/>
              <a:ext cx="3785755" cy="1002532"/>
              <a:chOff x="5434445" y="2735499"/>
              <a:chExt cx="3785755" cy="1002532"/>
            </a:xfrm>
            <a:grpFill/>
          </p:grpSpPr>
          <p:sp>
            <p:nvSpPr>
              <p:cNvPr id="24" name="Parallelogram 23"/>
              <p:cNvSpPr/>
              <p:nvPr/>
            </p:nvSpPr>
            <p:spPr>
              <a:xfrm flipH="1">
                <a:off x="5434445" y="2735499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Parallelogram 24"/>
              <p:cNvSpPr/>
              <p:nvPr/>
            </p:nvSpPr>
            <p:spPr>
              <a:xfrm flipH="1">
                <a:off x="6334991" y="2747431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Parallelogram 25"/>
              <p:cNvSpPr/>
              <p:nvPr/>
            </p:nvSpPr>
            <p:spPr>
              <a:xfrm flipH="1">
                <a:off x="8153400" y="2735886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Parallelogram 29"/>
              <p:cNvSpPr/>
              <p:nvPr/>
            </p:nvSpPr>
            <p:spPr>
              <a:xfrm flipH="1">
                <a:off x="7222067" y="2735499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478125" y="1657927"/>
              <a:ext cx="3745539" cy="990601"/>
              <a:chOff x="5427517" y="3831935"/>
              <a:chExt cx="3745539" cy="990601"/>
            </a:xfrm>
            <a:grpFill/>
          </p:grpSpPr>
          <p:sp>
            <p:nvSpPr>
              <p:cNvPr id="33" name="Parallelogram 32"/>
              <p:cNvSpPr/>
              <p:nvPr/>
            </p:nvSpPr>
            <p:spPr>
              <a:xfrm>
                <a:off x="5427517" y="3831936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Parallelogram 33"/>
              <p:cNvSpPr/>
              <p:nvPr/>
            </p:nvSpPr>
            <p:spPr>
              <a:xfrm>
                <a:off x="6324600" y="3831936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Parallelogram 34"/>
              <p:cNvSpPr/>
              <p:nvPr/>
            </p:nvSpPr>
            <p:spPr>
              <a:xfrm>
                <a:off x="7202247" y="3831935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Parallelogram 35"/>
              <p:cNvSpPr/>
              <p:nvPr/>
            </p:nvSpPr>
            <p:spPr>
              <a:xfrm>
                <a:off x="8106256" y="3831935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5508913" y="597669"/>
              <a:ext cx="3785755" cy="1002532"/>
              <a:chOff x="5434445" y="2735499"/>
              <a:chExt cx="3785755" cy="1002532"/>
            </a:xfrm>
            <a:grpFill/>
          </p:grpSpPr>
          <p:sp>
            <p:nvSpPr>
              <p:cNvPr id="48" name="Parallelogram 47"/>
              <p:cNvSpPr/>
              <p:nvPr/>
            </p:nvSpPr>
            <p:spPr>
              <a:xfrm flipH="1">
                <a:off x="5434445" y="2735499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Parallelogram 48"/>
              <p:cNvSpPr/>
              <p:nvPr/>
            </p:nvSpPr>
            <p:spPr>
              <a:xfrm flipH="1">
                <a:off x="6334991" y="2747431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Parallelogram 49"/>
              <p:cNvSpPr/>
              <p:nvPr/>
            </p:nvSpPr>
            <p:spPr>
              <a:xfrm flipH="1">
                <a:off x="8153400" y="2735886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Parallelogram 50"/>
              <p:cNvSpPr/>
              <p:nvPr/>
            </p:nvSpPr>
            <p:spPr>
              <a:xfrm flipH="1">
                <a:off x="7222067" y="2735499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3" name="TextBox 52"/>
          <p:cNvSpPr txBox="1"/>
          <p:nvPr/>
        </p:nvSpPr>
        <p:spPr>
          <a:xfrm>
            <a:off x="457200" y="1676400"/>
            <a:ext cx="40227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Tw Cen MT" panose="020B0602020104020603" pitchFamily="34" charset="0"/>
              </a:rPr>
              <a:t>Obesity is a characterized as abnormal or build up of excessive body fat. It is a growing heath concern world wide as people with obesity are more likely to develop a wide range of significant illnesses and medical disorders than people with a healthy weight, numerous psychological, social, and physical issues are among them.</a:t>
            </a:r>
          </a:p>
          <a:p>
            <a:pPr algn="just"/>
            <a:endParaRPr lang="en-US" sz="2200" dirty="0">
              <a:latin typeface="Tw Cen MT" panose="020B0602020104020603" pitchFamily="34" charset="0"/>
            </a:endParaRPr>
          </a:p>
          <a:p>
            <a:pPr algn="just"/>
            <a:endParaRPr lang="en-US" sz="2200" dirty="0">
              <a:latin typeface="Tw Cen MT" panose="020B0602020104020603" pitchFamily="34" charset="0"/>
            </a:endParaRPr>
          </a:p>
          <a:p>
            <a:pPr algn="just"/>
            <a:endParaRPr lang="en-US" sz="2200" dirty="0">
              <a:latin typeface="Tw Cen MT" panose="020B0602020104020603" pitchFamily="34" charset="0"/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-685800" y="304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w Cen MT" panose="020B0602020104020603" pitchFamily="34" charset="0"/>
              </a:rPr>
              <a:t>What is obesity</a:t>
            </a:r>
          </a:p>
        </p:txBody>
      </p:sp>
    </p:spTree>
    <p:extLst>
      <p:ext uri="{BB962C8B-B14F-4D97-AF65-F5344CB8AC3E}">
        <p14:creationId xmlns:p14="http://schemas.microsoft.com/office/powerpoint/2010/main" val="1992220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66279" y="1822371"/>
            <a:ext cx="547292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Obesity can be caused by a variety of factors, including genetics, lifestyle choices and environmental influences as living alone, poverty, low level of education an unemployment have all been linked to an increased rates of obesity.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Tw Cen MT" panose="020B0602020104020603" pitchFamily="34" charset="0"/>
            </a:endParaRPr>
          </a:p>
          <a:p>
            <a:r>
              <a:rPr lang="en-US" sz="2200" dirty="0">
                <a:latin typeface="Tw Cen MT" panose="020B0602020104020603" pitchFamily="34" charset="0"/>
              </a:rPr>
              <a:t> Examples such as: engineered junk foods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 food addiction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 aggressive 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Lack of physical activity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930497" y="432928"/>
            <a:ext cx="6203317" cy="6175268"/>
            <a:chOff x="-1930497" y="432928"/>
            <a:chExt cx="6203317" cy="6175268"/>
          </a:xfrm>
          <a:blipFill>
            <a:blip r:embed="rId2"/>
            <a:stretch>
              <a:fillRect/>
            </a:stretch>
          </a:blipFill>
        </p:grpSpPr>
        <p:sp>
          <p:nvSpPr>
            <p:cNvPr id="4" name="Flowchart: Terminator 3"/>
            <p:cNvSpPr/>
            <p:nvPr/>
          </p:nvSpPr>
          <p:spPr>
            <a:xfrm rot="12307932">
              <a:off x="-943653" y="1202707"/>
              <a:ext cx="4489115" cy="1169879"/>
            </a:xfrm>
            <a:prstGeom prst="flowChartTermina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Terminator 28"/>
            <p:cNvSpPr/>
            <p:nvPr/>
          </p:nvSpPr>
          <p:spPr>
            <a:xfrm rot="12307932">
              <a:off x="-1930497" y="3540113"/>
              <a:ext cx="4712693" cy="1086883"/>
            </a:xfrm>
            <a:prstGeom prst="flowChartTermina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Terminator 31"/>
            <p:cNvSpPr/>
            <p:nvPr/>
          </p:nvSpPr>
          <p:spPr>
            <a:xfrm rot="12307932">
              <a:off x="-958871" y="2440893"/>
              <a:ext cx="3606162" cy="953245"/>
            </a:xfrm>
            <a:prstGeom prst="flowChartTermina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Terminator 32"/>
            <p:cNvSpPr/>
            <p:nvPr/>
          </p:nvSpPr>
          <p:spPr>
            <a:xfrm rot="12307932">
              <a:off x="666658" y="432928"/>
              <a:ext cx="3606162" cy="953245"/>
            </a:xfrm>
            <a:prstGeom prst="flowChartTermina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590800" y="3429000"/>
              <a:ext cx="775479" cy="72495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590800" y="4953000"/>
              <a:ext cx="914400" cy="838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Terminator 34"/>
            <p:cNvSpPr/>
            <p:nvPr/>
          </p:nvSpPr>
          <p:spPr>
            <a:xfrm rot="12307932">
              <a:off x="-633331" y="5521313"/>
              <a:ext cx="4712693" cy="1086883"/>
            </a:xfrm>
            <a:prstGeom prst="flowChartTermina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1412289" y="4572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w Cen MT" panose="020B0602020104020603" pitchFamily="34" charset="0"/>
              </a:rPr>
              <a:t>Causes of obesity</a:t>
            </a:r>
          </a:p>
        </p:txBody>
      </p:sp>
    </p:spTree>
    <p:extLst>
      <p:ext uri="{BB962C8B-B14F-4D97-AF65-F5344CB8AC3E}">
        <p14:creationId xmlns:p14="http://schemas.microsoft.com/office/powerpoint/2010/main" val="716647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w Cen MT" panose="020B0602020104020603" pitchFamily="34" charset="0"/>
              </a:rPr>
              <a:t>Consequences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30680"/>
            <a:ext cx="7391400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000" dirty="0">
                <a:latin typeface="Tw Cen MT" panose="020B0602020104020603" pitchFamily="34" charset="0"/>
              </a:rPr>
              <a:t>Obesity can cause many problems, these problems fit into three main categories. Those categories are: physical, social, and psychological. </a:t>
            </a:r>
          </a:p>
          <a:p>
            <a:pPr marL="45720" indent="0">
              <a:buNone/>
            </a:pPr>
            <a:r>
              <a:rPr lang="en-US" sz="2000" dirty="0">
                <a:latin typeface="Tw Cen MT" panose="020B0602020104020603" pitchFamily="34" charset="0"/>
              </a:rPr>
              <a:t>It can lead to: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High blood pressure\high cholesterol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Type 2 diabetes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Breathing problems, such as asthma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Lower self-esteem and quality of life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Anxiety, depression and bullying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Many types of cancers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Discrimination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Tw Cen MT" panose="020B0602020104020603" pitchFamily="34" charset="0"/>
            </a:endParaRPr>
          </a:p>
          <a:p>
            <a:pPr marL="45720" indent="0">
              <a:buNone/>
            </a:pPr>
            <a:endParaRPr lang="en-US" sz="2000" dirty="0">
              <a:latin typeface="Tw Cen MT" panose="020B0602020104020603" pitchFamily="34" charset="0"/>
            </a:endParaRPr>
          </a:p>
          <a:p>
            <a:pPr marL="45720" indent="0">
              <a:buNone/>
            </a:pPr>
            <a:endParaRPr lang="en-US" sz="2000" dirty="0">
              <a:latin typeface="Tw Cen MT" panose="020B0602020104020603" pitchFamily="34" charset="0"/>
            </a:endParaRPr>
          </a:p>
          <a:p>
            <a:pPr marL="45720" indent="0">
              <a:buNone/>
            </a:pPr>
            <a:endParaRPr lang="en-US" sz="2000" dirty="0">
              <a:latin typeface="Tw Cen MT" panose="020B0602020104020603" pitchFamily="34" charset="0"/>
            </a:endParaRPr>
          </a:p>
          <a:p>
            <a:pPr marL="45720" indent="0">
              <a:buNone/>
            </a:pPr>
            <a:endParaRPr lang="en-US" sz="2000" dirty="0">
              <a:latin typeface="Tw Cen MT" panose="020B0602020104020603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28600" y="342900"/>
            <a:ext cx="8891155" cy="6362700"/>
            <a:chOff x="228600" y="266700"/>
            <a:chExt cx="8891155" cy="6362700"/>
          </a:xfrm>
          <a:blipFill>
            <a:blip r:embed="rId2"/>
            <a:stretch>
              <a:fillRect/>
            </a:stretch>
          </a:blipFill>
        </p:grpSpPr>
        <p:grpSp>
          <p:nvGrpSpPr>
            <p:cNvPr id="42" name="Group 41"/>
            <p:cNvGrpSpPr/>
            <p:nvPr/>
          </p:nvGrpSpPr>
          <p:grpSpPr>
            <a:xfrm>
              <a:off x="4648200" y="2286000"/>
              <a:ext cx="4471555" cy="4343400"/>
              <a:chOff x="4648200" y="2286000"/>
              <a:chExt cx="4471555" cy="4343400"/>
            </a:xfrm>
            <a:grpFill/>
          </p:grpSpPr>
          <p:sp>
            <p:nvSpPr>
              <p:cNvPr id="4" name="Flowchart: Preparation 3"/>
              <p:cNvSpPr/>
              <p:nvPr/>
            </p:nvSpPr>
            <p:spPr>
              <a:xfrm>
                <a:off x="7086600" y="4876800"/>
                <a:ext cx="1066800" cy="8382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lowchart: Preparation 4"/>
              <p:cNvSpPr/>
              <p:nvPr/>
            </p:nvSpPr>
            <p:spPr>
              <a:xfrm>
                <a:off x="8001000" y="4388427"/>
                <a:ext cx="1066800" cy="8382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Preparation 5"/>
              <p:cNvSpPr/>
              <p:nvPr/>
            </p:nvSpPr>
            <p:spPr>
              <a:xfrm>
                <a:off x="7086600" y="5791200"/>
                <a:ext cx="1066800" cy="8382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Preparation 6"/>
              <p:cNvSpPr/>
              <p:nvPr/>
            </p:nvSpPr>
            <p:spPr>
              <a:xfrm>
                <a:off x="8052955" y="5295900"/>
                <a:ext cx="1066800" cy="8382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lowchart: Preparation 7"/>
              <p:cNvSpPr/>
              <p:nvPr/>
            </p:nvSpPr>
            <p:spPr>
              <a:xfrm>
                <a:off x="7076209" y="3945082"/>
                <a:ext cx="1066800" cy="8382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Preparation 8"/>
              <p:cNvSpPr/>
              <p:nvPr/>
            </p:nvSpPr>
            <p:spPr>
              <a:xfrm>
                <a:off x="6172200" y="4405747"/>
                <a:ext cx="1066800" cy="8382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Preparation 9"/>
              <p:cNvSpPr/>
              <p:nvPr/>
            </p:nvSpPr>
            <p:spPr>
              <a:xfrm>
                <a:off x="6172200" y="5295900"/>
                <a:ext cx="1066800" cy="8382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Preparation 10"/>
              <p:cNvSpPr/>
              <p:nvPr/>
            </p:nvSpPr>
            <p:spPr>
              <a:xfrm>
                <a:off x="7110845" y="3124200"/>
                <a:ext cx="890155" cy="7620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Preparation 11"/>
              <p:cNvSpPr/>
              <p:nvPr/>
            </p:nvSpPr>
            <p:spPr>
              <a:xfrm>
                <a:off x="6352307" y="3529445"/>
                <a:ext cx="890155" cy="7620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Preparation 12"/>
              <p:cNvSpPr/>
              <p:nvPr/>
            </p:nvSpPr>
            <p:spPr>
              <a:xfrm>
                <a:off x="6298621" y="2667000"/>
                <a:ext cx="890155" cy="7620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Preparation 13"/>
              <p:cNvSpPr/>
              <p:nvPr/>
            </p:nvSpPr>
            <p:spPr>
              <a:xfrm>
                <a:off x="7895356" y="2583875"/>
                <a:ext cx="890155" cy="7620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lowchart: Preparation 14"/>
              <p:cNvSpPr/>
              <p:nvPr/>
            </p:nvSpPr>
            <p:spPr>
              <a:xfrm>
                <a:off x="7110845" y="2286000"/>
                <a:ext cx="890155" cy="7620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Preparation 15"/>
              <p:cNvSpPr/>
              <p:nvPr/>
            </p:nvSpPr>
            <p:spPr>
              <a:xfrm>
                <a:off x="7949045" y="3429000"/>
                <a:ext cx="890155" cy="7620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Preparation 20"/>
              <p:cNvSpPr/>
              <p:nvPr/>
            </p:nvSpPr>
            <p:spPr>
              <a:xfrm>
                <a:off x="5408466" y="4062847"/>
                <a:ext cx="890155" cy="7620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Preparation 21"/>
              <p:cNvSpPr/>
              <p:nvPr/>
            </p:nvSpPr>
            <p:spPr>
              <a:xfrm>
                <a:off x="5439639" y="5753100"/>
                <a:ext cx="890155" cy="7620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Preparation 22"/>
              <p:cNvSpPr/>
              <p:nvPr/>
            </p:nvSpPr>
            <p:spPr>
              <a:xfrm>
                <a:off x="4648200" y="5295900"/>
                <a:ext cx="890155" cy="7620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Preparation 23"/>
              <p:cNvSpPr/>
              <p:nvPr/>
            </p:nvSpPr>
            <p:spPr>
              <a:xfrm>
                <a:off x="5408467" y="4866408"/>
                <a:ext cx="890155" cy="7620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lowchart: Preparation 45"/>
            <p:cNvSpPr/>
            <p:nvPr/>
          </p:nvSpPr>
          <p:spPr>
            <a:xfrm>
              <a:off x="381000" y="266700"/>
              <a:ext cx="1066800" cy="838200"/>
            </a:xfrm>
            <a:prstGeom prst="flowChartPreparati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lowchart: Preparation 47"/>
            <p:cNvSpPr/>
            <p:nvPr/>
          </p:nvSpPr>
          <p:spPr>
            <a:xfrm>
              <a:off x="228600" y="5628408"/>
              <a:ext cx="1066800" cy="838200"/>
            </a:xfrm>
            <a:prstGeom prst="flowChartPreparati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lowchart: Preparation 48"/>
            <p:cNvSpPr/>
            <p:nvPr/>
          </p:nvSpPr>
          <p:spPr>
            <a:xfrm>
              <a:off x="7718711" y="266700"/>
              <a:ext cx="1066800" cy="838200"/>
            </a:xfrm>
            <a:prstGeom prst="flowChartPreparati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26095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w Cen MT" panose="020B0602020104020603" pitchFamily="34" charset="0"/>
              </a:rPr>
              <a:t>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447800"/>
            <a:ext cx="6629400" cy="4495800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en-US" dirty="0">
                <a:latin typeface="Tw Cen MT" panose="020B0602020104020603" pitchFamily="34" charset="0"/>
              </a:rPr>
              <a:t>There are many ways to control to obesity. One of the most effective ways is maintaining a balanced diet, exercise is also very helpful as it burns calories and speeds up weight loss. You can do this by running or walking for 10k steps a day which makes a big difference. Another way is to seek for medical advice which can help you to organize a treatment plan, medical advice will not only help you lose weight but motivate you mentally.</a:t>
            </a:r>
          </a:p>
          <a:p>
            <a:pPr marL="45720" indent="0" algn="just">
              <a:buNone/>
            </a:pPr>
            <a:r>
              <a:rPr lang="en-US" dirty="0">
                <a:latin typeface="Tw Cen MT" panose="020B0602020104020603" pitchFamily="34" charset="0"/>
              </a:rPr>
              <a:t>Here are some more treatments people go for: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Bariatric surgery ( type of surgery done for weight loss)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Weight-loss medicines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Fiber-rich foods help with weight loss</a:t>
            </a:r>
          </a:p>
          <a:p>
            <a:pPr marL="45720" indent="0" algn="just">
              <a:buNone/>
            </a:pPr>
            <a:endParaRPr lang="en-US" sz="1900" dirty="0"/>
          </a:p>
        </p:txBody>
      </p:sp>
      <p:grpSp>
        <p:nvGrpSpPr>
          <p:cNvPr id="8" name="Group 7"/>
          <p:cNvGrpSpPr/>
          <p:nvPr/>
        </p:nvGrpSpPr>
        <p:grpSpPr>
          <a:xfrm>
            <a:off x="6324600" y="170582"/>
            <a:ext cx="3647208" cy="6496052"/>
            <a:chOff x="5358247" y="228598"/>
            <a:chExt cx="3647208" cy="6496052"/>
          </a:xfrm>
          <a:blipFill>
            <a:blip r:embed="rId2"/>
            <a:stretch>
              <a:fillRect/>
            </a:stretch>
          </a:blipFill>
        </p:grpSpPr>
        <p:sp>
          <p:nvSpPr>
            <p:cNvPr id="4" name="Isosceles Triangle 3"/>
            <p:cNvSpPr/>
            <p:nvPr/>
          </p:nvSpPr>
          <p:spPr>
            <a:xfrm>
              <a:off x="5521036" y="4154632"/>
              <a:ext cx="2362200" cy="2570018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6348846" y="3581401"/>
              <a:ext cx="2656609" cy="2438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5358247" y="228598"/>
              <a:ext cx="2656608" cy="2648817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6338455" y="1066800"/>
              <a:ext cx="2656609" cy="2438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1880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w Cen MT" panose="020B0602020104020603" pitchFamily="34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676400"/>
            <a:ext cx="8458200" cy="3474720"/>
          </a:xfrm>
        </p:spPr>
        <p:txBody>
          <a:bodyPr/>
          <a:lstStyle/>
          <a:p>
            <a:pPr algn="just"/>
            <a:r>
              <a:rPr lang="en-US" dirty="0">
                <a:latin typeface="Tw Cen MT" panose="020B0602020104020603" pitchFamily="34" charset="0"/>
              </a:rPr>
              <a:t>To sum up everything that has been stated so far, Obesity is a serious medical condition which can lead to major health problems. On the other hand Obesity can be controlled through various ways. However, It requires time, effort, patience and determination.</a:t>
            </a:r>
          </a:p>
          <a:p>
            <a:pPr marL="4572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7601"/>
            <a:ext cx="7162800" cy="2666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282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w Cen MT" panose="020B0602020104020603" pitchFamily="34" charset="0"/>
              </a:rPr>
              <a:t>Citations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447800"/>
            <a:ext cx="7696200" cy="50292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Tw Cen MT"/>
              </a:rPr>
              <a:t>“Treatment for Overweight &amp;amp; Obesity - Niddk.” National Institute of Diabetes and Digestive and Kidney Diseases, U.S. Department of Health and Human Services, </a:t>
            </a:r>
            <a:r>
              <a:rPr lang="en-US" sz="1600" dirty="0">
                <a:latin typeface="Tw Cen MT"/>
                <a:hlinkClick r:id="rId2"/>
              </a:rPr>
              <a:t>www.niddk.nih.gov/health-information/weight-management/adult-overweight-obesity/treatment</a:t>
            </a:r>
            <a:r>
              <a:rPr lang="en-US" sz="1600" dirty="0">
                <a:latin typeface="Tw Cen MT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Tw Cen MT"/>
              </a:rPr>
              <a:t>"Health Effects of Overweight and </a:t>
            </a:r>
            <a:r>
              <a:rPr lang="en-US" sz="1600" err="1">
                <a:latin typeface="Tw Cen MT"/>
              </a:rPr>
              <a:t>Obesity".Centers</a:t>
            </a:r>
            <a:r>
              <a:rPr lang="en-US" sz="1600" dirty="0">
                <a:latin typeface="Tw Cen MT"/>
              </a:rPr>
              <a:t> for Disease Control and Prevention </a:t>
            </a:r>
            <a:r>
              <a:rPr lang="en-US" sz="1600" dirty="0">
                <a:latin typeface="Tw Cen MT"/>
                <a:hlinkClick r:id="rId3"/>
              </a:rPr>
              <a:t>www.cdc.gov/healthyweight/effects/index.html</a:t>
            </a:r>
            <a:r>
              <a:rPr lang="en-US" sz="1600" dirty="0">
                <a:latin typeface="Tw Cen MT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Tw Cen MT"/>
              </a:rPr>
              <a:t>"Consequences of Obesity.” Centers for Disease Control and Prevention, 15 July 2022 </a:t>
            </a:r>
            <a:r>
              <a:rPr lang="en-US" sz="1600" dirty="0">
                <a:latin typeface="Tw Cen MT"/>
                <a:hlinkClick r:id="rId4"/>
              </a:rPr>
              <a:t>www.cdc.gov/obesity/basics/consequences.html#:~:text=Adults%20with%20obesity%20have%20higher,as%20clinical%20depression%20and%20anxiety</a:t>
            </a:r>
            <a:r>
              <a:rPr lang="en-US" sz="1600" dirty="0">
                <a:latin typeface="Tw Cen MT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Tw Cen MT"/>
              </a:rPr>
              <a:t>“Causes of Obesity.” Centers for Disease Control and Prevention, 21 Mar. 2022, </a:t>
            </a:r>
            <a:r>
              <a:rPr lang="en-US" sz="1600" dirty="0">
                <a:latin typeface="Tw Cen MT"/>
                <a:hlinkClick r:id="rId5"/>
              </a:rPr>
              <a:t>www.cdc.gov/obesity/basics/causes.html#:~:text=Obesity%20is%20a%20complex%20disease,activity%20levels%2C%20and%20sleep%20routines</a:t>
            </a:r>
            <a:r>
              <a:rPr lang="en-US" sz="1600" dirty="0">
                <a:latin typeface="Tw Cen MT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Tw Cen MT"/>
              </a:rPr>
              <a:t>“Treatment for Overweight &amp;amp; Obesity - Niddk.” National Institute of Diabetes and Digestive and Kidney Diseases, U.S. Department of Health and Human Services, </a:t>
            </a:r>
            <a:r>
              <a:rPr lang="en-US" sz="1600" dirty="0">
                <a:latin typeface="Tw Cen MT"/>
                <a:hlinkClick r:id="rId2"/>
              </a:rPr>
              <a:t>www.niddk.nih.gov/health-information/weight-management/adult-overweight-obesity/treatment</a:t>
            </a:r>
            <a:r>
              <a:rPr lang="en-US" sz="1600" dirty="0">
                <a:latin typeface="Tw Cen M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9556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59889" y="20574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w Cen MT" panose="020B06020201040206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60094175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4435</TotalTime>
  <Words>386</Words>
  <Application>Microsoft Office PowerPoint</Application>
  <PresentationFormat>On-screen Show (4:3)</PresentationFormat>
  <Paragraphs>43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Slipstream</vt:lpstr>
      <vt:lpstr>PowerPoint Presentation</vt:lpstr>
      <vt:lpstr>What is obesity</vt:lpstr>
      <vt:lpstr>Causes of obesity</vt:lpstr>
      <vt:lpstr>Consequences</vt:lpstr>
      <vt:lpstr>Solutions</vt:lpstr>
      <vt:lpstr>Conclusion</vt:lpstr>
      <vt:lpstr>Citations</vt:lpstr>
      <vt:lpstr>Thank you</vt:lpstr>
    </vt:vector>
  </TitlesOfParts>
  <Company>DAR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Rania Mas'ad</dc:creator>
  <cp:lastModifiedBy>Rania Mas'ad</cp:lastModifiedBy>
  <cp:revision>69</cp:revision>
  <dcterms:created xsi:type="dcterms:W3CDTF">2023-05-10T15:02:44Z</dcterms:created>
  <dcterms:modified xsi:type="dcterms:W3CDTF">2023-05-15T15:48:04Z</dcterms:modified>
</cp:coreProperties>
</file>