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0" d="100"/>
          <a:sy n="60" d="100"/>
        </p:scale>
        <p:origin x="72" y="13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E4AD4E-B238-4F7A-99DF-DB53580F40CA}"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FBACD-5FC7-4F12-8E36-471609EC4C41}" type="slidenum">
              <a:rPr lang="en-US" smtClean="0"/>
              <a:t>‹#›</a:t>
            </a:fld>
            <a:endParaRPr lang="en-US"/>
          </a:p>
        </p:txBody>
      </p:sp>
    </p:spTree>
    <p:extLst>
      <p:ext uri="{BB962C8B-B14F-4D97-AF65-F5344CB8AC3E}">
        <p14:creationId xmlns:p14="http://schemas.microsoft.com/office/powerpoint/2010/main" val="2961977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E4AD4E-B238-4F7A-99DF-DB53580F40CA}"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FBACD-5FC7-4F12-8E36-471609EC4C41}" type="slidenum">
              <a:rPr lang="en-US" smtClean="0"/>
              <a:t>‹#›</a:t>
            </a:fld>
            <a:endParaRPr lang="en-US"/>
          </a:p>
        </p:txBody>
      </p:sp>
    </p:spTree>
    <p:extLst>
      <p:ext uri="{BB962C8B-B14F-4D97-AF65-F5344CB8AC3E}">
        <p14:creationId xmlns:p14="http://schemas.microsoft.com/office/powerpoint/2010/main" val="1000651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E4AD4E-B238-4F7A-99DF-DB53580F40CA}"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FBACD-5FC7-4F12-8E36-471609EC4C41}" type="slidenum">
              <a:rPr lang="en-US" smtClean="0"/>
              <a:t>‹#›</a:t>
            </a:fld>
            <a:endParaRPr lang="en-US"/>
          </a:p>
        </p:txBody>
      </p:sp>
    </p:spTree>
    <p:extLst>
      <p:ext uri="{BB962C8B-B14F-4D97-AF65-F5344CB8AC3E}">
        <p14:creationId xmlns:p14="http://schemas.microsoft.com/office/powerpoint/2010/main" val="992051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E4AD4E-B238-4F7A-99DF-DB53580F40CA}"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FBACD-5FC7-4F12-8E36-471609EC4C41}"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08347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E4AD4E-B238-4F7A-99DF-DB53580F40CA}"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FBACD-5FC7-4F12-8E36-471609EC4C41}" type="slidenum">
              <a:rPr lang="en-US" smtClean="0"/>
              <a:t>‹#›</a:t>
            </a:fld>
            <a:endParaRPr lang="en-US"/>
          </a:p>
        </p:txBody>
      </p:sp>
    </p:spTree>
    <p:extLst>
      <p:ext uri="{BB962C8B-B14F-4D97-AF65-F5344CB8AC3E}">
        <p14:creationId xmlns:p14="http://schemas.microsoft.com/office/powerpoint/2010/main" val="2167513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AE4AD4E-B238-4F7A-99DF-DB53580F40CA}" type="datetimeFigureOut">
              <a:rPr lang="en-US" smtClean="0"/>
              <a:t>5/9/2023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FBACD-5FC7-4F12-8E36-471609EC4C41}" type="slidenum">
              <a:rPr lang="en-US" smtClean="0"/>
              <a:t>‹#›</a:t>
            </a:fld>
            <a:endParaRPr lang="en-US"/>
          </a:p>
        </p:txBody>
      </p:sp>
    </p:spTree>
    <p:extLst>
      <p:ext uri="{BB962C8B-B14F-4D97-AF65-F5344CB8AC3E}">
        <p14:creationId xmlns:p14="http://schemas.microsoft.com/office/powerpoint/2010/main" val="4041015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AE4AD4E-B238-4F7A-99DF-DB53580F40CA}" type="datetimeFigureOut">
              <a:rPr lang="en-US" smtClean="0"/>
              <a:t>5/9/2023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FBACD-5FC7-4F12-8E36-471609EC4C41}" type="slidenum">
              <a:rPr lang="en-US" smtClean="0"/>
              <a:t>‹#›</a:t>
            </a:fld>
            <a:endParaRPr lang="en-US"/>
          </a:p>
        </p:txBody>
      </p:sp>
    </p:spTree>
    <p:extLst>
      <p:ext uri="{BB962C8B-B14F-4D97-AF65-F5344CB8AC3E}">
        <p14:creationId xmlns:p14="http://schemas.microsoft.com/office/powerpoint/2010/main" val="330968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4AD4E-B238-4F7A-99DF-DB53580F40CA}"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FBACD-5FC7-4F12-8E36-471609EC4C41}" type="slidenum">
              <a:rPr lang="en-US" smtClean="0"/>
              <a:t>‹#›</a:t>
            </a:fld>
            <a:endParaRPr lang="en-US"/>
          </a:p>
        </p:txBody>
      </p:sp>
    </p:spTree>
    <p:extLst>
      <p:ext uri="{BB962C8B-B14F-4D97-AF65-F5344CB8AC3E}">
        <p14:creationId xmlns:p14="http://schemas.microsoft.com/office/powerpoint/2010/main" val="518556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4AD4E-B238-4F7A-99DF-DB53580F40CA}"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FBACD-5FC7-4F12-8E36-471609EC4C41}" type="slidenum">
              <a:rPr lang="en-US" smtClean="0"/>
              <a:t>‹#›</a:t>
            </a:fld>
            <a:endParaRPr lang="en-US"/>
          </a:p>
        </p:txBody>
      </p:sp>
    </p:spTree>
    <p:extLst>
      <p:ext uri="{BB962C8B-B14F-4D97-AF65-F5344CB8AC3E}">
        <p14:creationId xmlns:p14="http://schemas.microsoft.com/office/powerpoint/2010/main" val="317697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4AD4E-B238-4F7A-99DF-DB53580F40CA}"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FBACD-5FC7-4F12-8E36-471609EC4C41}" type="slidenum">
              <a:rPr lang="en-US" smtClean="0"/>
              <a:t>‹#›</a:t>
            </a:fld>
            <a:endParaRPr lang="en-US"/>
          </a:p>
        </p:txBody>
      </p:sp>
    </p:spTree>
    <p:extLst>
      <p:ext uri="{BB962C8B-B14F-4D97-AF65-F5344CB8AC3E}">
        <p14:creationId xmlns:p14="http://schemas.microsoft.com/office/powerpoint/2010/main" val="4252320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E4AD4E-B238-4F7A-99DF-DB53580F40CA}"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FBACD-5FC7-4F12-8E36-471609EC4C41}" type="slidenum">
              <a:rPr lang="en-US" smtClean="0"/>
              <a:t>‹#›</a:t>
            </a:fld>
            <a:endParaRPr lang="en-US"/>
          </a:p>
        </p:txBody>
      </p:sp>
    </p:spTree>
    <p:extLst>
      <p:ext uri="{BB962C8B-B14F-4D97-AF65-F5344CB8AC3E}">
        <p14:creationId xmlns:p14="http://schemas.microsoft.com/office/powerpoint/2010/main" val="49790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E4AD4E-B238-4F7A-99DF-DB53580F40CA}"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FBACD-5FC7-4F12-8E36-471609EC4C41}" type="slidenum">
              <a:rPr lang="en-US" smtClean="0"/>
              <a:t>‹#›</a:t>
            </a:fld>
            <a:endParaRPr lang="en-US"/>
          </a:p>
        </p:txBody>
      </p:sp>
    </p:spTree>
    <p:extLst>
      <p:ext uri="{BB962C8B-B14F-4D97-AF65-F5344CB8AC3E}">
        <p14:creationId xmlns:p14="http://schemas.microsoft.com/office/powerpoint/2010/main" val="39004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E4AD4E-B238-4F7A-99DF-DB53580F40CA}" type="datetimeFigureOut">
              <a:rPr lang="en-US" smtClean="0"/>
              <a:t>5/9/2023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0FBACD-5FC7-4F12-8E36-471609EC4C41}" type="slidenum">
              <a:rPr lang="en-US" smtClean="0"/>
              <a:t>‹#›</a:t>
            </a:fld>
            <a:endParaRPr lang="en-US"/>
          </a:p>
        </p:txBody>
      </p:sp>
    </p:spTree>
    <p:extLst>
      <p:ext uri="{BB962C8B-B14F-4D97-AF65-F5344CB8AC3E}">
        <p14:creationId xmlns:p14="http://schemas.microsoft.com/office/powerpoint/2010/main" val="356118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E4AD4E-B238-4F7A-99DF-DB53580F40CA}" type="datetimeFigureOut">
              <a:rPr lang="en-US" smtClean="0"/>
              <a:t>5/9/2023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FBACD-5FC7-4F12-8E36-471609EC4C41}" type="slidenum">
              <a:rPr lang="en-US" smtClean="0"/>
              <a:t>‹#›</a:t>
            </a:fld>
            <a:endParaRPr lang="en-US"/>
          </a:p>
        </p:txBody>
      </p:sp>
    </p:spTree>
    <p:extLst>
      <p:ext uri="{BB962C8B-B14F-4D97-AF65-F5344CB8AC3E}">
        <p14:creationId xmlns:p14="http://schemas.microsoft.com/office/powerpoint/2010/main" val="3941439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AE4AD4E-B238-4F7A-99DF-DB53580F40CA}" type="datetimeFigureOut">
              <a:rPr lang="en-US" smtClean="0"/>
              <a:t>5/9/2023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0FBACD-5FC7-4F12-8E36-471609EC4C41}" type="slidenum">
              <a:rPr lang="en-US" smtClean="0"/>
              <a:t>‹#›</a:t>
            </a:fld>
            <a:endParaRPr lang="en-US"/>
          </a:p>
        </p:txBody>
      </p:sp>
    </p:spTree>
    <p:extLst>
      <p:ext uri="{BB962C8B-B14F-4D97-AF65-F5344CB8AC3E}">
        <p14:creationId xmlns:p14="http://schemas.microsoft.com/office/powerpoint/2010/main" val="3686301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E4AD4E-B238-4F7A-99DF-DB53580F40CA}"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FBACD-5FC7-4F12-8E36-471609EC4C41}" type="slidenum">
              <a:rPr lang="en-US" smtClean="0"/>
              <a:t>‹#›</a:t>
            </a:fld>
            <a:endParaRPr lang="en-US"/>
          </a:p>
        </p:txBody>
      </p:sp>
    </p:spTree>
    <p:extLst>
      <p:ext uri="{BB962C8B-B14F-4D97-AF65-F5344CB8AC3E}">
        <p14:creationId xmlns:p14="http://schemas.microsoft.com/office/powerpoint/2010/main" val="23274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E4AD4E-B238-4F7A-99DF-DB53580F40CA}"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FBACD-5FC7-4F12-8E36-471609EC4C41}" type="slidenum">
              <a:rPr lang="en-US" smtClean="0"/>
              <a:t>‹#›</a:t>
            </a:fld>
            <a:endParaRPr lang="en-US"/>
          </a:p>
        </p:txBody>
      </p:sp>
    </p:spTree>
    <p:extLst>
      <p:ext uri="{BB962C8B-B14F-4D97-AF65-F5344CB8AC3E}">
        <p14:creationId xmlns:p14="http://schemas.microsoft.com/office/powerpoint/2010/main" val="205606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AE4AD4E-B238-4F7A-99DF-DB53580F40CA}" type="datetimeFigureOut">
              <a:rPr lang="en-US" smtClean="0"/>
              <a:t>5/9/2023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10FBACD-5FC7-4F12-8E36-471609EC4C41}" type="slidenum">
              <a:rPr lang="en-US" smtClean="0"/>
              <a:t>‹#›</a:t>
            </a:fld>
            <a:endParaRPr lang="en-US"/>
          </a:p>
        </p:txBody>
      </p:sp>
    </p:spTree>
    <p:extLst>
      <p:ext uri="{BB962C8B-B14F-4D97-AF65-F5344CB8AC3E}">
        <p14:creationId xmlns:p14="http://schemas.microsoft.com/office/powerpoint/2010/main" val="2025908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DDBFF-F32E-42F6-E751-0EBF5A10E15B}"/>
              </a:ext>
            </a:extLst>
          </p:cNvPr>
          <p:cNvSpPr>
            <a:spLocks noGrp="1"/>
          </p:cNvSpPr>
          <p:nvPr>
            <p:ph type="ctrTitle"/>
          </p:nvPr>
        </p:nvSpPr>
        <p:spPr/>
        <p:txBody>
          <a:bodyPr/>
          <a:lstStyle/>
          <a:p>
            <a:r>
              <a:rPr lang="en-US" dirty="0"/>
              <a:t>Chemistry</a:t>
            </a:r>
          </a:p>
        </p:txBody>
      </p:sp>
      <p:sp>
        <p:nvSpPr>
          <p:cNvPr id="3" name="Subtitle 2">
            <a:extLst>
              <a:ext uri="{FF2B5EF4-FFF2-40B4-BE49-F238E27FC236}">
                <a16:creationId xmlns:a16="http://schemas.microsoft.com/office/drawing/2014/main" id="{87997A8E-2579-12BD-CEE7-EB753721596A}"/>
              </a:ext>
            </a:extLst>
          </p:cNvPr>
          <p:cNvSpPr>
            <a:spLocks noGrp="1"/>
          </p:cNvSpPr>
          <p:nvPr>
            <p:ph type="subTitle" idx="1"/>
          </p:nvPr>
        </p:nvSpPr>
        <p:spPr/>
        <p:txBody>
          <a:bodyPr/>
          <a:lstStyle/>
          <a:p>
            <a:r>
              <a:rPr lang="en-US" dirty="0">
                <a:solidFill>
                  <a:schemeClr val="tx1"/>
                </a:solidFill>
              </a:rPr>
              <a:t>By: Ammar Abubaker , Kareem Abusalik , Sami Gammoh</a:t>
            </a:r>
          </a:p>
        </p:txBody>
      </p:sp>
    </p:spTree>
    <p:extLst>
      <p:ext uri="{BB962C8B-B14F-4D97-AF65-F5344CB8AC3E}">
        <p14:creationId xmlns:p14="http://schemas.microsoft.com/office/powerpoint/2010/main" val="331860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CDAE-5002-41C3-12F2-E993FB8FB3CF}"/>
              </a:ext>
            </a:extLst>
          </p:cNvPr>
          <p:cNvSpPr>
            <a:spLocks noGrp="1"/>
          </p:cNvSpPr>
          <p:nvPr>
            <p:ph type="title"/>
          </p:nvPr>
        </p:nvSpPr>
        <p:spPr/>
        <p:txBody>
          <a:bodyPr/>
          <a:lstStyle/>
          <a:p>
            <a:r>
              <a:rPr lang="en-US" dirty="0"/>
              <a:t>Sodium carbonate (</a:t>
            </a:r>
            <a:r>
              <a:rPr lang="en-US" b="0" i="0" dirty="0">
                <a:effectLst/>
                <a:latin typeface="gg sans"/>
              </a:rPr>
              <a:t>Na2CO3)</a:t>
            </a:r>
            <a:endParaRPr lang="en-US" dirty="0"/>
          </a:p>
        </p:txBody>
      </p:sp>
      <p:sp>
        <p:nvSpPr>
          <p:cNvPr id="3" name="Content Placeholder 2">
            <a:extLst>
              <a:ext uri="{FF2B5EF4-FFF2-40B4-BE49-F238E27FC236}">
                <a16:creationId xmlns:a16="http://schemas.microsoft.com/office/drawing/2014/main" id="{E4FF3D31-D2F8-7642-5E09-36E7C378EE95}"/>
              </a:ext>
            </a:extLst>
          </p:cNvPr>
          <p:cNvSpPr>
            <a:spLocks noGrp="1"/>
          </p:cNvSpPr>
          <p:nvPr>
            <p:ph sz="quarter" idx="13"/>
          </p:nvPr>
        </p:nvSpPr>
        <p:spPr>
          <a:xfrm>
            <a:off x="913774" y="2367092"/>
            <a:ext cx="9770268" cy="3536403"/>
          </a:xfrm>
        </p:spPr>
        <p:txBody>
          <a:bodyPr>
            <a:noAutofit/>
          </a:bodyPr>
          <a:lstStyle/>
          <a:p>
            <a:r>
              <a:rPr lang="en-US" dirty="0"/>
              <a:t>Sodium Carbonate has an endothermic reaction when dissolved in water and when it dissolves in water it forms carbonic acid and sodium hydroxide. it has an atomic structure of </a:t>
            </a:r>
            <a:r>
              <a:rPr lang="en-US" dirty="0">
                <a:effectLst/>
                <a:latin typeface="Google Sans"/>
              </a:rPr>
              <a:t>Two Sodium atoms, three oxygen atoms, and one carbon atom and has a density of 2.54g/cm</a:t>
            </a:r>
            <a:r>
              <a:rPr lang="en-US" baseline="30000" dirty="0">
                <a:effectLst/>
                <a:latin typeface="arial" panose="020B0604020202020204" pitchFamily="34" charset="0"/>
              </a:rPr>
              <a:t>3 </a:t>
            </a:r>
          </a:p>
          <a:p>
            <a:r>
              <a:rPr lang="en-US" baseline="30000" dirty="0">
                <a:effectLst/>
                <a:latin typeface="arial" panose="020B0604020202020204" pitchFamily="34" charset="0"/>
              </a:rPr>
              <a:t>Boiling Point:1600</a:t>
            </a:r>
            <a:r>
              <a:rPr lang="en-US" dirty="0">
                <a:effectLst/>
                <a:latin typeface="arial" panose="020B0604020202020204" pitchFamily="34" charset="0"/>
              </a:rPr>
              <a:t> </a:t>
            </a:r>
            <a:endParaRPr lang="en-US" baseline="30000" dirty="0">
              <a:effectLst/>
              <a:latin typeface="arial" panose="020B0604020202020204" pitchFamily="34" charset="0"/>
            </a:endParaRPr>
          </a:p>
          <a:p>
            <a:r>
              <a:rPr lang="en-US" baseline="30000" dirty="0">
                <a:latin typeface="arial" panose="020B0604020202020204" pitchFamily="34" charset="0"/>
              </a:rPr>
              <a:t>Melting Point:815</a:t>
            </a:r>
          </a:p>
          <a:p>
            <a:r>
              <a:rPr lang="en-US" baseline="30000" dirty="0">
                <a:latin typeface="arial" panose="020B0604020202020204" pitchFamily="34" charset="0"/>
              </a:rPr>
              <a:t>Change in temp: -2.5</a:t>
            </a:r>
          </a:p>
          <a:p>
            <a:r>
              <a:rPr lang="en-US" baseline="30000" dirty="0">
                <a:latin typeface="arial" panose="020B0604020202020204" pitchFamily="34" charset="0"/>
              </a:rPr>
              <a:t>Uses in Our daily life: sodium carbonate is really helpful as it is used in toothpaste moisturizer and bath salts </a:t>
            </a:r>
            <a:endParaRPr lang="en-US" dirty="0"/>
          </a:p>
        </p:txBody>
      </p:sp>
      <p:pic>
        <p:nvPicPr>
          <p:cNvPr id="5" name="Picture 4">
            <a:extLst>
              <a:ext uri="{FF2B5EF4-FFF2-40B4-BE49-F238E27FC236}">
                <a16:creationId xmlns:a16="http://schemas.microsoft.com/office/drawing/2014/main" id="{51A26A21-8DD7-F3FC-B95B-CE511FFA5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6054" y="402938"/>
            <a:ext cx="2027334" cy="2027334"/>
          </a:xfrm>
          <a:prstGeom prst="rect">
            <a:avLst/>
          </a:prstGeom>
        </p:spPr>
      </p:pic>
    </p:spTree>
    <p:extLst>
      <p:ext uri="{BB962C8B-B14F-4D97-AF65-F5344CB8AC3E}">
        <p14:creationId xmlns:p14="http://schemas.microsoft.com/office/powerpoint/2010/main" val="4204872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441B6-DE39-75B1-2B0B-99FC89D7E9BA}"/>
              </a:ext>
            </a:extLst>
          </p:cNvPr>
          <p:cNvSpPr>
            <a:spLocks noGrp="1"/>
          </p:cNvSpPr>
          <p:nvPr>
            <p:ph type="title"/>
          </p:nvPr>
        </p:nvSpPr>
        <p:spPr/>
        <p:txBody>
          <a:bodyPr/>
          <a:lstStyle/>
          <a:p>
            <a:r>
              <a:rPr lang="en-US" dirty="0"/>
              <a:t>Potassium Hydroxide (</a:t>
            </a:r>
            <a:r>
              <a:rPr lang="en-US" b="0" i="0" dirty="0">
                <a:effectLst/>
                <a:latin typeface="gg sans"/>
              </a:rPr>
              <a:t>KOH)</a:t>
            </a:r>
            <a:endParaRPr lang="en-US" dirty="0"/>
          </a:p>
        </p:txBody>
      </p:sp>
      <p:sp>
        <p:nvSpPr>
          <p:cNvPr id="3" name="Content Placeholder 2">
            <a:extLst>
              <a:ext uri="{FF2B5EF4-FFF2-40B4-BE49-F238E27FC236}">
                <a16:creationId xmlns:a16="http://schemas.microsoft.com/office/drawing/2014/main" id="{F7D505AC-B728-4FD9-FDE5-D92E430641AF}"/>
              </a:ext>
            </a:extLst>
          </p:cNvPr>
          <p:cNvSpPr>
            <a:spLocks noGrp="1"/>
          </p:cNvSpPr>
          <p:nvPr>
            <p:ph sz="quarter" idx="13"/>
          </p:nvPr>
        </p:nvSpPr>
        <p:spPr/>
        <p:txBody>
          <a:bodyPr>
            <a:normAutofit lnSpcReduction="10000"/>
          </a:bodyPr>
          <a:lstStyle/>
          <a:p>
            <a:r>
              <a:rPr lang="en-US" dirty="0">
                <a:latin typeface="Arial" panose="020B0604020202020204" pitchFamily="34" charset="0"/>
                <a:cs typeface="Arial" panose="020B0604020202020204" pitchFamily="34" charset="0"/>
              </a:rPr>
              <a:t>Potassium Hydroxide has an exothermic reaction when dissolved in water. It has a boiling point of 1,327 °C and melting point of 360 °C. When Potassium hydroxide dissolves in water Hydrogen Gas is produced and it has a molar mass of </a:t>
            </a:r>
            <a:r>
              <a:rPr lang="en-US" b="0" i="0" dirty="0">
                <a:effectLst/>
                <a:latin typeface="Roboto" panose="02000000000000000000" pitchFamily="2" charset="0"/>
              </a:rPr>
              <a:t>56.11 g/mol And its atomic structure is 1 potassium atom one oxygen atom and one hydrogen atom</a:t>
            </a:r>
          </a:p>
          <a:p>
            <a:r>
              <a:rPr lang="en-US" b="0" i="0" dirty="0">
                <a:effectLst/>
                <a:latin typeface="Roboto" panose="02000000000000000000" pitchFamily="2" charset="0"/>
              </a:rPr>
              <a:t>Change in tempreture:11.7</a:t>
            </a:r>
          </a:p>
          <a:p>
            <a:endParaRPr lang="en-US" b="0" i="0" dirty="0">
              <a:effectLst/>
              <a:latin typeface="Roboto" panose="02000000000000000000" pitchFamily="2" charset="0"/>
            </a:endParaRPr>
          </a:p>
          <a:p>
            <a:r>
              <a:rPr lang="en-US" baseline="30000" dirty="0">
                <a:latin typeface="Roboto" panose="02000000000000000000" pitchFamily="2" charset="0"/>
                <a:cs typeface="Arial" panose="020B0604020202020204" pitchFamily="34" charset="0"/>
              </a:rPr>
              <a:t>Uses in our daily life: Actually potassium hydroxide is used in arguably the most important invention right now which is soap and it is used in paint so probably your room has potassium hydroxide in it as we speak </a:t>
            </a:r>
            <a:endParaRPr lang="en-US" baseline="30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E885C85-6D93-B7EF-D198-8B95A4206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701" y="545067"/>
            <a:ext cx="2619375" cy="1743075"/>
          </a:xfrm>
          <a:prstGeom prst="rect">
            <a:avLst/>
          </a:prstGeom>
        </p:spPr>
      </p:pic>
    </p:spTree>
    <p:extLst>
      <p:ext uri="{BB962C8B-B14F-4D97-AF65-F5344CB8AC3E}">
        <p14:creationId xmlns:p14="http://schemas.microsoft.com/office/powerpoint/2010/main" val="135142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8FE45-D1A2-3E10-ABED-3F4E5D25A7E0}"/>
              </a:ext>
            </a:extLst>
          </p:cNvPr>
          <p:cNvSpPr>
            <a:spLocks noGrp="1"/>
          </p:cNvSpPr>
          <p:nvPr>
            <p:ph type="title"/>
          </p:nvPr>
        </p:nvSpPr>
        <p:spPr/>
        <p:txBody>
          <a:bodyPr/>
          <a:lstStyle/>
          <a:p>
            <a:r>
              <a:rPr lang="en-US" dirty="0"/>
              <a:t>Ammonium Chloride (</a:t>
            </a:r>
            <a:r>
              <a:rPr lang="en-US" b="0" i="0" dirty="0">
                <a:effectLst/>
                <a:latin typeface="gg sans"/>
              </a:rPr>
              <a:t>NH4Cl)</a:t>
            </a:r>
            <a:endParaRPr lang="en-US" dirty="0"/>
          </a:p>
        </p:txBody>
      </p:sp>
      <p:sp>
        <p:nvSpPr>
          <p:cNvPr id="3" name="Content Placeholder 2">
            <a:extLst>
              <a:ext uri="{FF2B5EF4-FFF2-40B4-BE49-F238E27FC236}">
                <a16:creationId xmlns:a16="http://schemas.microsoft.com/office/drawing/2014/main" id="{BF7EFA0A-AFE8-D787-A179-5FAB58DAB2BF}"/>
              </a:ext>
            </a:extLst>
          </p:cNvPr>
          <p:cNvSpPr>
            <a:spLocks noGrp="1"/>
          </p:cNvSpPr>
          <p:nvPr>
            <p:ph sz="quarter" idx="13"/>
          </p:nvPr>
        </p:nvSpPr>
        <p:spPr/>
        <p:txBody>
          <a:bodyPr/>
          <a:lstStyle/>
          <a:p>
            <a:r>
              <a:rPr lang="en-US" dirty="0"/>
              <a:t>Ammonium Chloride is a white solid with no smell and it has an endothermic reaction when dissolved in water.</a:t>
            </a:r>
            <a:r>
              <a:rPr lang="en-US" b="0" i="0" dirty="0">
                <a:effectLst/>
                <a:latin typeface="Google Sans"/>
              </a:rPr>
              <a:t> </a:t>
            </a:r>
            <a:r>
              <a:rPr lang="en-US" dirty="0">
                <a:latin typeface="Google Sans"/>
              </a:rPr>
              <a:t>i</a:t>
            </a:r>
            <a:r>
              <a:rPr lang="en-US" b="0" i="0" dirty="0">
                <a:effectLst/>
                <a:latin typeface="Google Sans"/>
              </a:rPr>
              <a:t>t has a density of approximately 1.5274 g mL</a:t>
            </a:r>
            <a:r>
              <a:rPr lang="en-US" b="0" i="0" baseline="30000" dirty="0">
                <a:effectLst/>
                <a:latin typeface="Google Sans"/>
              </a:rPr>
              <a:t>-1</a:t>
            </a:r>
            <a:r>
              <a:rPr lang="en-US" b="0" i="0" dirty="0">
                <a:effectLst/>
                <a:latin typeface="Google Sans"/>
              </a:rPr>
              <a:t> </a:t>
            </a:r>
            <a:r>
              <a:rPr lang="en-US" dirty="0">
                <a:latin typeface="Google Sans"/>
              </a:rPr>
              <a:t>,it has a boiling point of </a:t>
            </a:r>
            <a:r>
              <a:rPr lang="en-US" b="0" i="0" dirty="0">
                <a:effectLst/>
                <a:latin typeface="Google Sans"/>
              </a:rPr>
              <a:t> 520 ℃, and melting point of 338 ℃.  and it has a molar mass of 53.490 g mol-1 and its atomic mass is one nitrogen atom, 4 hydrogen atoms and one chlorine atom.</a:t>
            </a:r>
          </a:p>
          <a:p>
            <a:r>
              <a:rPr lang="en-US" dirty="0">
                <a:latin typeface="Google Sans"/>
              </a:rPr>
              <a:t>Uses of ammonium chloride in our daily life: ammonium chloride is used In fire works and it is also used in fertilizers to make our plants strong and healthy </a:t>
            </a:r>
          </a:p>
        </p:txBody>
      </p:sp>
      <p:pic>
        <p:nvPicPr>
          <p:cNvPr id="5" name="Picture 4">
            <a:extLst>
              <a:ext uri="{FF2B5EF4-FFF2-40B4-BE49-F238E27FC236}">
                <a16:creationId xmlns:a16="http://schemas.microsoft.com/office/drawing/2014/main" id="{561C750C-28F5-8863-EB2B-149918C25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9704" y="345042"/>
            <a:ext cx="2022050" cy="2022050"/>
          </a:xfrm>
          <a:prstGeom prst="rect">
            <a:avLst/>
          </a:prstGeom>
        </p:spPr>
      </p:pic>
    </p:spTree>
    <p:extLst>
      <p:ext uri="{BB962C8B-B14F-4D97-AF65-F5344CB8AC3E}">
        <p14:creationId xmlns:p14="http://schemas.microsoft.com/office/powerpoint/2010/main" val="250815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EB5D6-7E6B-50D2-4E7C-6A0836D30AA5}"/>
              </a:ext>
            </a:extLst>
          </p:cNvPr>
          <p:cNvSpPr>
            <a:spLocks noGrp="1"/>
          </p:cNvSpPr>
          <p:nvPr>
            <p:ph type="title"/>
          </p:nvPr>
        </p:nvSpPr>
        <p:spPr/>
        <p:txBody>
          <a:bodyPr/>
          <a:lstStyle/>
          <a:p>
            <a:r>
              <a:rPr lang="en-US" dirty="0"/>
              <a:t>Copper sulfate (</a:t>
            </a:r>
            <a:r>
              <a:rPr lang="en-US" b="0" i="0" dirty="0">
                <a:effectLst/>
                <a:latin typeface="Google Sans"/>
              </a:rPr>
              <a:t> </a:t>
            </a:r>
            <a:r>
              <a:rPr lang="en-US" b="0" i="0" dirty="0">
                <a:effectLst/>
                <a:latin typeface="gg sans"/>
              </a:rPr>
              <a:t>CuSO4) </a:t>
            </a:r>
            <a:endParaRPr lang="en-US" dirty="0"/>
          </a:p>
        </p:txBody>
      </p:sp>
      <p:sp>
        <p:nvSpPr>
          <p:cNvPr id="3" name="Content Placeholder 2">
            <a:extLst>
              <a:ext uri="{FF2B5EF4-FFF2-40B4-BE49-F238E27FC236}">
                <a16:creationId xmlns:a16="http://schemas.microsoft.com/office/drawing/2014/main" id="{04D857B1-50D1-A1AA-CB3C-76B716AD0C94}"/>
              </a:ext>
            </a:extLst>
          </p:cNvPr>
          <p:cNvSpPr>
            <a:spLocks noGrp="1"/>
          </p:cNvSpPr>
          <p:nvPr>
            <p:ph sz="quarter" idx="13"/>
          </p:nvPr>
        </p:nvSpPr>
        <p:spPr/>
        <p:txBody>
          <a:bodyPr/>
          <a:lstStyle/>
          <a:p>
            <a:r>
              <a:rPr lang="en-US" b="0" i="0" dirty="0">
                <a:effectLst/>
                <a:latin typeface="Google Sans"/>
              </a:rPr>
              <a:t>Copper sulfate is an inorganic salt that is highly soluble in water that has an exothermic reaction when dissolved in water. Its atomic mass is </a:t>
            </a:r>
            <a:r>
              <a:rPr lang="en-US" b="0" i="0" dirty="0">
                <a:effectLst/>
                <a:latin typeface="inherit"/>
              </a:rPr>
              <a:t>One copper atom one sulfur atom and 4 oxygen atoms it has a molar mass of 159.609 g/Mo it has a boiling point of </a:t>
            </a:r>
            <a:r>
              <a:rPr lang="en-US" b="0" i="0" dirty="0">
                <a:effectLst/>
                <a:latin typeface="gg sans"/>
              </a:rPr>
              <a:t>150 °C and a melting point of 110 °C</a:t>
            </a:r>
          </a:p>
          <a:p>
            <a:endParaRPr lang="en-US" dirty="0">
              <a:latin typeface="gg sans"/>
            </a:endParaRPr>
          </a:p>
          <a:p>
            <a:r>
              <a:rPr lang="en-US" b="0" i="0" dirty="0">
                <a:effectLst/>
                <a:latin typeface="gg sans"/>
              </a:rPr>
              <a:t>Uses in our daily life: Copper sulfate is used in drying agent batteries and ink so we can solve our exams </a:t>
            </a:r>
            <a:endParaRPr lang="en-US" b="0" i="0" dirty="0">
              <a:effectLst/>
              <a:latin typeface="inherit"/>
            </a:endParaRPr>
          </a:p>
          <a:p>
            <a:endParaRPr lang="en-US" b="0" i="0" dirty="0">
              <a:effectLst/>
              <a:latin typeface="inherit"/>
            </a:endParaRPr>
          </a:p>
          <a:p>
            <a:endParaRPr lang="en-US" dirty="0"/>
          </a:p>
        </p:txBody>
      </p:sp>
      <p:pic>
        <p:nvPicPr>
          <p:cNvPr id="5" name="Picture 4">
            <a:extLst>
              <a:ext uri="{FF2B5EF4-FFF2-40B4-BE49-F238E27FC236}">
                <a16:creationId xmlns:a16="http://schemas.microsoft.com/office/drawing/2014/main" id="{F2445346-09D5-8738-6188-B422F2D25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1736" y="397821"/>
            <a:ext cx="2422497" cy="1816873"/>
          </a:xfrm>
          <a:prstGeom prst="rect">
            <a:avLst/>
          </a:prstGeom>
        </p:spPr>
      </p:pic>
    </p:spTree>
    <p:extLst>
      <p:ext uri="{BB962C8B-B14F-4D97-AF65-F5344CB8AC3E}">
        <p14:creationId xmlns:p14="http://schemas.microsoft.com/office/powerpoint/2010/main" val="42975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25B7-761C-5888-7626-9827224DC52E}"/>
              </a:ext>
            </a:extLst>
          </p:cNvPr>
          <p:cNvSpPr>
            <a:spLocks noGrp="1"/>
          </p:cNvSpPr>
          <p:nvPr>
            <p:ph type="title"/>
          </p:nvPr>
        </p:nvSpPr>
        <p:spPr/>
        <p:txBody>
          <a:bodyPr/>
          <a:lstStyle/>
          <a:p>
            <a:r>
              <a:rPr lang="en-US" dirty="0"/>
              <a:t>Sodium Sulfate (</a:t>
            </a:r>
            <a:r>
              <a:rPr lang="en-US" b="0" i="0" dirty="0">
                <a:effectLst/>
                <a:latin typeface="gg sans"/>
              </a:rPr>
              <a:t>Na2SO4</a:t>
            </a:r>
            <a:r>
              <a:rPr lang="en-US" dirty="0"/>
              <a:t>)</a:t>
            </a:r>
          </a:p>
        </p:txBody>
      </p:sp>
      <p:sp>
        <p:nvSpPr>
          <p:cNvPr id="3" name="Content Placeholder 2">
            <a:extLst>
              <a:ext uri="{FF2B5EF4-FFF2-40B4-BE49-F238E27FC236}">
                <a16:creationId xmlns:a16="http://schemas.microsoft.com/office/drawing/2014/main" id="{A0A894A1-D34A-AF58-C569-3BDE59DF2D75}"/>
              </a:ext>
            </a:extLst>
          </p:cNvPr>
          <p:cNvSpPr>
            <a:spLocks noGrp="1"/>
          </p:cNvSpPr>
          <p:nvPr>
            <p:ph sz="quarter" idx="13"/>
          </p:nvPr>
        </p:nvSpPr>
        <p:spPr>
          <a:xfrm>
            <a:off x="913774" y="2367091"/>
            <a:ext cx="10363826" cy="3424107"/>
          </a:xfrm>
        </p:spPr>
        <p:txBody>
          <a:bodyPr/>
          <a:lstStyle/>
          <a:p>
            <a:r>
              <a:rPr lang="en-US" dirty="0"/>
              <a:t>Sodium sulfate is an odorless </a:t>
            </a:r>
            <a:r>
              <a:rPr lang="en-US" b="0" i="0" dirty="0">
                <a:effectLst/>
                <a:latin typeface="arial" panose="020B0604020202020204" pitchFamily="34" charset="0"/>
              </a:rPr>
              <a:t>White crystalline solid. It has an atomic structure of </a:t>
            </a:r>
            <a:r>
              <a:rPr lang="en-US" b="0" i="0" dirty="0">
                <a:effectLst/>
                <a:latin typeface="inherit"/>
              </a:rPr>
              <a:t>two sodium atoms one sulfur atom and 4 oxygen atoms with a molar wight of 142.04 g/mol it has a melting point of </a:t>
            </a:r>
            <a:r>
              <a:rPr lang="en-US" b="0" i="0" dirty="0">
                <a:effectLst/>
                <a:latin typeface="gg sans"/>
              </a:rPr>
              <a:t>884° C and a melting point of a whopping 1,429° C </a:t>
            </a:r>
          </a:p>
          <a:p>
            <a:r>
              <a:rPr lang="en-US" dirty="0">
                <a:latin typeface="gg sans"/>
              </a:rPr>
              <a:t>Change in temp:32.28</a:t>
            </a:r>
          </a:p>
          <a:p>
            <a:r>
              <a:rPr lang="en-US" b="0" i="0" dirty="0">
                <a:effectLst/>
                <a:latin typeface="gg sans"/>
              </a:rPr>
              <a:t>Uses in our daily life: it is used  as a filer in laundry detergents to keep our clothes clean </a:t>
            </a:r>
            <a:endParaRPr lang="en-US" b="0" i="0" dirty="0">
              <a:effectLst/>
              <a:latin typeface="inherit"/>
            </a:endParaRPr>
          </a:p>
          <a:p>
            <a:endParaRPr lang="en-US" b="0" i="0" dirty="0">
              <a:effectLst/>
              <a:latin typeface="inherit"/>
            </a:endParaRPr>
          </a:p>
          <a:p>
            <a:endParaRPr lang="en-US" dirty="0"/>
          </a:p>
        </p:txBody>
      </p:sp>
      <p:pic>
        <p:nvPicPr>
          <p:cNvPr id="2050" name="Picture 2">
            <a:extLst>
              <a:ext uri="{FF2B5EF4-FFF2-40B4-BE49-F238E27FC236}">
                <a16:creationId xmlns:a16="http://schemas.microsoft.com/office/drawing/2014/main" id="{BC6E5248-F8FC-405E-1440-EC0021D17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6435" y="783179"/>
            <a:ext cx="2197326" cy="1244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81703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147</TotalTime>
  <Words>496</Words>
  <Application>Microsoft Office PowerPoint</Application>
  <PresentationFormat>Widescreen</PresentationFormat>
  <Paragraphs>24</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arial</vt:lpstr>
      <vt:lpstr>gg sans</vt:lpstr>
      <vt:lpstr>Google Sans</vt:lpstr>
      <vt:lpstr>inherit</vt:lpstr>
      <vt:lpstr>Roboto</vt:lpstr>
      <vt:lpstr>Tw Cen MT</vt:lpstr>
      <vt:lpstr>Droplet</vt:lpstr>
      <vt:lpstr>Chemistry</vt:lpstr>
      <vt:lpstr>Sodium carbonate (Na2CO3)</vt:lpstr>
      <vt:lpstr>Potassium Hydroxide (KOH)</vt:lpstr>
      <vt:lpstr>Ammonium Chloride (NH4Cl)</vt:lpstr>
      <vt:lpstr>Copper sulfate ( CuSO4) </vt:lpstr>
      <vt:lpstr>Sodium Sulfate (Na2SO4)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dc:title>
  <dc:creator>Ammar Abubaker</dc:creator>
  <cp:lastModifiedBy>Ammar Abubaker</cp:lastModifiedBy>
  <cp:revision>3</cp:revision>
  <dcterms:created xsi:type="dcterms:W3CDTF">2023-05-05T06:18:20Z</dcterms:created>
  <dcterms:modified xsi:type="dcterms:W3CDTF">2023-05-09T15:07:29Z</dcterms:modified>
</cp:coreProperties>
</file>