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61" r:id="rId4"/>
    <p:sldId id="258" r:id="rId5"/>
    <p:sldId id="265" r:id="rId6"/>
    <p:sldId id="266" r:id="rId7"/>
    <p:sldId id="264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039" autoAdjust="0"/>
  </p:normalViewPr>
  <p:slideViewPr>
    <p:cSldViewPr snapToGrid="0">
      <p:cViewPr varScale="1">
        <p:scale>
          <a:sx n="61" d="100"/>
          <a:sy n="61" d="100"/>
        </p:scale>
        <p:origin x="144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470F0-8BBD-405F-9FA0-8C2A2CE6F9A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19B25-D2E9-4876-82F9-69252914F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0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gs.gov/" TargetMode="External"/><Relationship Id="rId7" Type="http://schemas.openxmlformats.org/officeDocument/2006/relationships/hyperlink" Target="https://www.nasa.gov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rontiersin.org/" TargetMode="External"/><Relationship Id="rId5" Type="http://schemas.openxmlformats.org/officeDocument/2006/relationships/hyperlink" Target="https://www.open.ac.uk/" TargetMode="External"/><Relationship Id="rId4" Type="http://schemas.openxmlformats.org/officeDocument/2006/relationships/hyperlink" Target="https://www.who.int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619B25-D2E9-4876-82F9-69252914F5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50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 </a:t>
            </a:r>
            <a:r>
              <a:rPr lang="en-GB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earthquake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is an intense shaking of Earth’s surface. The shaking is caused by movements in Earth’s outermost layer.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earthquakes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Ground Shaking, Surface Faulting, Ground Failure, Flow Failures, Land Slides and Tsunamis.</a:t>
            </a:r>
          </a:p>
          <a:p>
            <a:endParaRPr lang="ar-J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J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619B25-D2E9-4876-82F9-69252914F5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97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>
              <a:solidFill>
                <a:srgbClr val="171717"/>
              </a:solidFill>
              <a:effectLst/>
              <a:latin typeface="Merriweather Web"/>
            </a:endParaRPr>
          </a:p>
          <a:p>
            <a:r>
              <a:rPr lang="en-GB" b="0" i="0" dirty="0">
                <a:solidFill>
                  <a:srgbClr val="171717"/>
                </a:solidFill>
                <a:effectLst/>
                <a:latin typeface="Merriweather Web"/>
              </a:rPr>
              <a:t>An </a:t>
            </a:r>
            <a:r>
              <a:rPr lang="en-GB" b="1" i="0" dirty="0">
                <a:solidFill>
                  <a:srgbClr val="171717"/>
                </a:solidFill>
                <a:effectLst/>
                <a:latin typeface="Merriweather Web"/>
              </a:rPr>
              <a:t>earthquake</a:t>
            </a:r>
            <a:r>
              <a:rPr lang="en-GB" b="0" i="0" dirty="0">
                <a:solidFill>
                  <a:srgbClr val="171717"/>
                </a:solidFill>
                <a:effectLst/>
                <a:latin typeface="Merriweather Web"/>
              </a:rPr>
              <a:t> is caused by a sudden slip on a fault. The </a:t>
            </a:r>
            <a:r>
              <a:rPr lang="en-GB" b="0" i="0" u="none" strike="noStrike" dirty="0">
                <a:solidFill>
                  <a:srgbClr val="005EA2"/>
                </a:solidFill>
                <a:effectLst/>
                <a:latin typeface="Merriweather Web"/>
              </a:rPr>
              <a:t>tectonic plates</a:t>
            </a:r>
            <a:r>
              <a:rPr lang="en-GB" b="0" i="0" dirty="0">
                <a:solidFill>
                  <a:srgbClr val="171717"/>
                </a:solidFill>
                <a:effectLst/>
                <a:latin typeface="Merriweather Web"/>
              </a:rPr>
              <a:t> are always slowly moving, but they get stuck at their edges due to friction. When the </a:t>
            </a:r>
            <a:r>
              <a:rPr lang="en-GB" b="0" i="0" u="none" strike="noStrike" dirty="0">
                <a:solidFill>
                  <a:srgbClr val="005EA2"/>
                </a:solidFill>
                <a:effectLst/>
                <a:latin typeface="Merriweather Web"/>
              </a:rPr>
              <a:t>stress</a:t>
            </a:r>
            <a:r>
              <a:rPr lang="en-GB" b="0" i="0" dirty="0">
                <a:solidFill>
                  <a:srgbClr val="171717"/>
                </a:solidFill>
                <a:effectLst/>
                <a:latin typeface="Merriweather Web"/>
              </a:rPr>
              <a:t> on the edge overcomes the friction, there is an earthquake that releases energy in waves that travel through the earth's crust and cause the shaking that we feel.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619B25-D2E9-4876-82F9-69252914F5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25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Earthquakes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detected by using Seismometers, it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respond to ground noises and shaking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convert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vibrations waves into electrical signals, which we can then display as seismograms on a computer screen. Seismologists study earthquakes and can use this data to determine where and how big a particular earthquake is.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619B25-D2E9-4876-82F9-69252914F5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83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>
              <a:solidFill>
                <a:srgbClr val="282828"/>
              </a:solidFill>
              <a:effectLst/>
              <a:latin typeface="MuseoSans"/>
            </a:endParaRPr>
          </a:p>
          <a:p>
            <a:r>
              <a:rPr lang="en-GB" b="0" i="0" dirty="0">
                <a:solidFill>
                  <a:srgbClr val="282828"/>
                </a:solidFill>
                <a:effectLst/>
                <a:latin typeface="MuseoSans"/>
              </a:rPr>
              <a:t>Some studies showed that earthquakes severely damaged the structure and function of grassland ecosystems, which causes biomass decrease, diversity decline, and soil erosion.</a:t>
            </a:r>
          </a:p>
          <a:p>
            <a:endParaRPr lang="en-GB" b="0" i="0" dirty="0">
              <a:solidFill>
                <a:srgbClr val="282828"/>
              </a:solidFill>
              <a:effectLst/>
              <a:latin typeface="MuseoSans"/>
            </a:endParaRP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619B25-D2E9-4876-82F9-69252914F5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20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rgbClr val="171717"/>
              </a:solidFill>
              <a:effectLst/>
              <a:latin typeface="Merriweather Web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rgbClr val="171717"/>
                </a:solidFill>
                <a:effectLst/>
                <a:latin typeface="Merriweather Web"/>
                <a:ea typeface="+mn-ea"/>
                <a:cs typeface="+mn-cs"/>
              </a:rPr>
              <a:t>The </a:t>
            </a:r>
            <a:r>
              <a:rPr lang="en-US" sz="1200" b="1" i="0" kern="1200" dirty="0">
                <a:solidFill>
                  <a:srgbClr val="171717"/>
                </a:solidFill>
                <a:effectLst/>
                <a:latin typeface="Merriweather Web"/>
                <a:ea typeface="+mn-ea"/>
                <a:cs typeface="+mn-cs"/>
              </a:rPr>
              <a:t>factors</a:t>
            </a:r>
            <a:r>
              <a:rPr lang="en-US" sz="1200" b="0" i="0" kern="1200" dirty="0">
                <a:solidFill>
                  <a:srgbClr val="171717"/>
                </a:solidFill>
                <a:effectLst/>
                <a:latin typeface="Merriweather Web"/>
                <a:ea typeface="+mn-ea"/>
                <a:cs typeface="+mn-cs"/>
              </a:rPr>
              <a:t> that affect the intensity, and frequency of earthquakes are: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rgbClr val="171717"/>
              </a:solidFill>
              <a:effectLst/>
              <a:latin typeface="Merriweather Web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rgbClr val="171717"/>
                </a:solidFill>
                <a:effectLst/>
                <a:latin typeface="Merriweather Web"/>
                <a:ea typeface="+mn-ea"/>
                <a:cs typeface="+mn-cs"/>
              </a:rPr>
              <a:t>Magnitude for instance </a:t>
            </a:r>
            <a:r>
              <a:rPr lang="en-GB" sz="1200" b="0" i="0" kern="1200" dirty="0">
                <a:solidFill>
                  <a:srgbClr val="171717"/>
                </a:solidFill>
                <a:effectLst/>
                <a:latin typeface="Merriweather Web"/>
                <a:ea typeface="+mn-ea"/>
                <a:cs typeface="+mn-cs"/>
              </a:rPr>
              <a:t>typically you will feel more intense shaking from a big earthquake than from a small one.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i="0" kern="1200" dirty="0">
                <a:solidFill>
                  <a:srgbClr val="171717"/>
                </a:solidFill>
                <a:effectLst/>
                <a:latin typeface="Merriweather Web"/>
                <a:ea typeface="+mn-ea"/>
                <a:cs typeface="+mn-cs"/>
              </a:rPr>
              <a:t>D</a:t>
            </a:r>
            <a:r>
              <a:rPr lang="en-US" sz="1200" b="0" i="0" kern="1200" dirty="0">
                <a:solidFill>
                  <a:srgbClr val="171717"/>
                </a:solidFill>
                <a:effectLst/>
                <a:latin typeface="Merriweather Web"/>
                <a:ea typeface="+mn-ea"/>
                <a:cs typeface="+mn-cs"/>
              </a:rPr>
              <a:t>distance, for Demonstration </a:t>
            </a:r>
            <a:r>
              <a:rPr lang="en-GB" sz="1200" b="0" i="0" kern="1200" dirty="0">
                <a:solidFill>
                  <a:srgbClr val="171717"/>
                </a:solidFill>
                <a:effectLst/>
                <a:latin typeface="Merriweather Web"/>
                <a:ea typeface="+mn-ea"/>
                <a:cs typeface="+mn-cs"/>
              </a:rPr>
              <a:t>Earthquake waves diminish in intensity as they travel through the ground, so earthquake shaking is less intense farther from the fault.</a:t>
            </a:r>
            <a:endParaRPr lang="en-US" sz="1200" b="0" i="0" kern="1200" dirty="0">
              <a:solidFill>
                <a:srgbClr val="171717"/>
              </a:solidFill>
              <a:effectLst/>
              <a:latin typeface="Merriweather Web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rgbClr val="171717"/>
              </a:solidFill>
              <a:effectLst/>
              <a:latin typeface="Merriweather Web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rgbClr val="171717"/>
                </a:solidFill>
                <a:effectLst/>
                <a:latin typeface="Merriweather Web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619B25-D2E9-4876-82F9-69252914F5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12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Stay away from outer walls, windows, fireplaces, and hanging objects.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If you are unable to move from a bed or chair, protect yourself from falling objects by covering up with blankets and pillows.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If you are outside, go to an open area away from trees, telephone poles, and buildings, and stay there.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619B25-D2E9-4876-82F9-69252914F5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45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GB" b="1" i="0" dirty="0">
                <a:solidFill>
                  <a:srgbClr val="374151"/>
                </a:solidFill>
                <a:effectLst/>
                <a:latin typeface="Söhne"/>
              </a:rPr>
              <a:t>Earthquakes</a:t>
            </a: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 are caused by sudden movements on a fault between tectonic plates, creating intense shaking on the Earth's surface. To stay safe, build safer structures, educate on earthquake safety, and avoid outer walls, windows, and hanging objects.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619B25-D2E9-4876-82F9-69252914F5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55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="0" i="0" u="sng" dirty="0">
                <a:effectLst/>
                <a:latin typeface="Söhne"/>
                <a:hlinkClick r:id="rId3"/>
              </a:rPr>
              <a:t>https://www.usgs.gov/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  </a:t>
            </a:r>
            <a:r>
              <a:rPr lang="en-US" b="0" i="0" u="sng" dirty="0">
                <a:solidFill>
                  <a:srgbClr val="374151"/>
                </a:solidFill>
                <a:effectLst/>
                <a:latin typeface="Söhne"/>
                <a:hlinkClick r:id="rId4"/>
              </a:rPr>
              <a:t>https://www.who.int/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3.   </a:t>
            </a:r>
            <a:r>
              <a:rPr lang="en-US" b="0" i="0" u="sng" dirty="0">
                <a:effectLst/>
                <a:latin typeface="Söhne"/>
                <a:hlinkClick r:id="rId5"/>
              </a:rPr>
              <a:t>https://www.open.ac.uk/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  </a:t>
            </a:r>
            <a:r>
              <a:rPr lang="en-US" dirty="0">
                <a:hlinkClick r:id="rId6"/>
              </a:rPr>
              <a:t>https://www.frontiersin.org/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dirty="0"/>
              <a:t>5.   </a:t>
            </a:r>
            <a:r>
              <a:rPr lang="en-US" dirty="0">
                <a:hlinkClick r:id="rId7"/>
              </a:rPr>
              <a:t>https://www.nasa.gov/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619B25-D2E9-4876-82F9-69252914F5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69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276DD-0F85-F10E-3667-634D3D184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BD7CC-1482-F774-2B60-1B1385C51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0ACFE-EF32-8354-D2C7-58DB4E2A1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A062-970D-45A0-AA2F-8CE2CBAB9C51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AB0F7-F9C7-FE9C-FF59-ACE15C82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FF862-C5A6-02E0-2023-8DFBE33E0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A6B-44E7-48DB-81ED-6C1F79CF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1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0A709-70D1-3A67-9AC2-B072D6115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8C6199-0383-D32A-BE78-EBEC507C5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9A47A-B499-FADC-B6F3-DB622234A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A062-970D-45A0-AA2F-8CE2CBAB9C51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3E09F-CB00-C092-8072-379BF467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F4976-AA94-27DC-CF9C-0C2AF1107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A6B-44E7-48DB-81ED-6C1F79CF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2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7DF254-B002-A0B0-5485-55A23B508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5F088-345D-E9C5-0D44-275F69209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11188-878D-9445-5920-A58FF791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A062-970D-45A0-AA2F-8CE2CBAB9C51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40A88-DCEE-FA97-0699-7679EDE53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7CD3C-784F-CBDC-7054-FA0CB1B3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A6B-44E7-48DB-81ED-6C1F79CF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D59A5-D7F8-8A14-7BCA-F9EC54F1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B6328-739C-6560-FF1D-9E87C140B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91C99-E6F0-A0A0-03F5-31F2B394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A062-970D-45A0-AA2F-8CE2CBAB9C51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D866E-B911-8D32-AFE5-123CD089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7AE24-861A-6B85-C38B-72D3C8030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A6B-44E7-48DB-81ED-6C1F79CF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98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C5EBA-F8B4-134D-FFE9-94DBC317C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71383-EEE8-752B-AC51-67F09C668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0FAF0-BF2F-5949-6C97-B1D2FBFA7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A062-970D-45A0-AA2F-8CE2CBAB9C51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565EF-2363-0BFD-A18B-D39DB52F4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220AC-D281-9923-E857-AC3FEEF9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A6B-44E7-48DB-81ED-6C1F79CF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BC57-E1B6-A1B1-8ECA-06362F48E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290B9-0FC1-0FF6-F64B-32BDFD5DD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CDE30-9295-624F-4FBE-F9CB5CF8A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EF19D-DD4E-83FE-FA1C-F5F0D14FC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A062-970D-45A0-AA2F-8CE2CBAB9C51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80607-E9E7-7A03-0404-0D3FE41A4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A2E29-D669-6BE5-72FE-DA8F8F1B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A6B-44E7-48DB-81ED-6C1F79CF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7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171C9-428C-3569-0719-F7A604BA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28D50-2C1E-D0D6-BC57-33E4008C9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0138C-5AB4-F1A0-C467-974075F79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05D32-EDCB-C530-B8DA-FAD2D6054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9960E3-404A-B28C-AB5B-F531C0CC1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504C0D-8BD8-2606-7505-51F940119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A062-970D-45A0-AA2F-8CE2CBAB9C51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FBFC26-7784-4B81-B501-EE553D904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60B295-B242-0E56-D0DD-86A9BA238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A6B-44E7-48DB-81ED-6C1F79CF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2A0E5-2C77-332A-4880-9F5A95FB0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39393-B3A9-73B5-3331-B388A2F78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A062-970D-45A0-AA2F-8CE2CBAB9C51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1CDD05-3D72-8E02-0012-5175621C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CD385F-4395-35F5-B56D-7C9048640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A6B-44E7-48DB-81ED-6C1F79CF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9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6C11B2-8DA8-923E-EF49-BE1961CE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A062-970D-45A0-AA2F-8CE2CBAB9C51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D933A-F67C-1509-4390-B0B04FD8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E0EFD-B29E-3082-4133-752AE380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A6B-44E7-48DB-81ED-6C1F79CF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0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63C7A-37A6-652C-7A92-F60AA58E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643D7-52F0-EFE1-E5BD-F4B164299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543B1-E127-B003-26BE-734E4D7C3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0D4FB-3792-8FE3-0C5C-12CE7425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A062-970D-45A0-AA2F-8CE2CBAB9C51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F4F2A-053B-5569-AC37-F86A8BBD1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25862-1D4F-3FB3-890A-18BA344B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A6B-44E7-48DB-81ED-6C1F79CF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9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10CDA-13AB-D13D-88F3-B9EDDF4CF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5EBE56-D980-7544-BA42-641FF466C0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A0281-F829-5D0F-6334-5322B27F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27E76-5068-CC2B-BCE6-F38FC1630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A062-970D-45A0-AA2F-8CE2CBAB9C51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B73D6-4BC7-71BA-23BF-8DEBE1491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5F00A-D8DF-3146-1F25-1FA5DAAB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1A6B-44E7-48DB-81ED-6C1F79CF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0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939220-B7B7-0F68-30F9-1E58CC75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C9FB9-5550-C11B-CB6B-C6743D6EE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87710-D0B5-C7B1-FBF4-0AE31E320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CA062-970D-45A0-AA2F-8CE2CBAB9C51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39943-5E60-E405-18D6-48DCD665C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8BF3-21F2-DCBC-6BF7-B799FE273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61A6B-44E7-48DB-81ED-6C1F79CF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4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eceleration.news/2016/04/24/nepal-earthquake-how-climate-change-triggers-earthquak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DYkpa3UBOoA" TargetMode="External"/><Relationship Id="rId4" Type="http://schemas.openxmlformats.org/officeDocument/2006/relationships/hyperlink" Target="https://deceleration.news/2016/04/24/nepal-earthquake-how-climate-change-triggers-earthquak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eceleration.news/2016/04/24/nepal-earthquake-how-climate-change-triggers-earthquak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eceleration.news/2016/04/24/nepal-earthquake-how-climate-change-triggers-earthquak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aljazeera.com/news/2023/2/8/infographic-how-big-were-the-earthquakes-in-turkey-Syria" TargetMode="External"/><Relationship Id="rId4" Type="http://schemas.openxmlformats.org/officeDocument/2006/relationships/hyperlink" Target="https://deceleration.news/2016/04/24/nepal-earthquake-how-climate-change-triggers-earthquak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eceleration.news/2016/04/24/nepal-earthquake-how-climate-change-triggers-earthquak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eceleration.news/2016/04/24/nepal-earthquake-how-climate-change-triggers-earthquak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83 Earthquake ideas | earthquake, powerpoint background design, bmw art">
            <a:extLst>
              <a:ext uri="{FF2B5EF4-FFF2-40B4-BE49-F238E27FC236}">
                <a16:creationId xmlns:a16="http://schemas.microsoft.com/office/drawing/2014/main" id="{9149E6F6-4BB3-778D-E8A3-B10F8838D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03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B9175-4215-B183-D04D-D58758DFE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451872"/>
            <a:ext cx="9078562" cy="1110728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Earthquakes</a:t>
            </a:r>
            <a:r>
              <a:rPr lang="en-US" sz="6600" b="1" dirty="0"/>
              <a:t> </a:t>
            </a:r>
          </a:p>
        </p:txBody>
      </p:sp>
      <p:sp>
        <p:nvSpPr>
          <p:cNvPr id="1035" name="Rectangle: Rounded Corners 103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8889F-80A0-A5E6-BDE9-D4576B27C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By: Yazan Halaseh, Rayan Makhamreh, Bishara Petro, Aoun Qsous</a:t>
            </a:r>
          </a:p>
        </p:txBody>
      </p:sp>
    </p:spTree>
    <p:extLst>
      <p:ext uri="{BB962C8B-B14F-4D97-AF65-F5344CB8AC3E}">
        <p14:creationId xmlns:p14="http://schemas.microsoft.com/office/powerpoint/2010/main" val="3939252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utdoor, ground, stone, several">
            <a:extLst>
              <a:ext uri="{FF2B5EF4-FFF2-40B4-BE49-F238E27FC236}">
                <a16:creationId xmlns:a16="http://schemas.microsoft.com/office/drawing/2014/main" id="{BC1D7EEF-0308-327C-DCB3-1445F4F9FE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23" t="11067" r="7068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CE2AA6-3ED7-2915-AF65-9BA8DC42A69D}"/>
              </a:ext>
            </a:extLst>
          </p:cNvPr>
          <p:cNvSpPr/>
          <p:nvPr/>
        </p:nvSpPr>
        <p:spPr>
          <a:xfrm>
            <a:off x="8313" y="4612640"/>
            <a:ext cx="9078562" cy="958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FF414A-FFE6-279A-344D-C36845D0D39A}"/>
              </a:ext>
            </a:extLst>
          </p:cNvPr>
          <p:cNvSpPr txBox="1"/>
          <p:nvPr/>
        </p:nvSpPr>
        <p:spPr>
          <a:xfrm>
            <a:off x="-3" y="4909257"/>
            <a:ext cx="9777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Resources </a:t>
            </a:r>
          </a:p>
        </p:txBody>
      </p:sp>
    </p:spTree>
    <p:extLst>
      <p:ext uri="{BB962C8B-B14F-4D97-AF65-F5344CB8AC3E}">
        <p14:creationId xmlns:p14="http://schemas.microsoft.com/office/powerpoint/2010/main" val="4067528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B9E7316-7A46-9AAE-7ECF-91FE79FC49E2}"/>
              </a:ext>
            </a:extLst>
          </p:cNvPr>
          <p:cNvSpPr txBox="1"/>
          <p:nvPr/>
        </p:nvSpPr>
        <p:spPr>
          <a:xfrm>
            <a:off x="341994" y="1903443"/>
            <a:ext cx="6525453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Earthquakes &amp; Issues Related to Earthquakes.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Causes &amp; Effects of  Earthquakes.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Used to Detect, Measure &amp; Predict Earthquakes.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Impacts of Earthquakes on the Natural Environment &amp; Ecosystem.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Factors that Affect the Intensity &amp; Frequency of Earthquakes.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of Actions.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Resources.</a:t>
            </a:r>
            <a:endParaRPr lang="en-US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ground, outdoor, stone&#10;&#10;Description automatically generated">
            <a:extLst>
              <a:ext uri="{FF2B5EF4-FFF2-40B4-BE49-F238E27FC236}">
                <a16:creationId xmlns:a16="http://schemas.microsoft.com/office/drawing/2014/main" id="{5248A533-07BC-6650-37CF-9E6D6DB233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1" r="28181"/>
          <a:stretch/>
        </p:blipFill>
        <p:spPr>
          <a:xfrm>
            <a:off x="6867448" y="10"/>
            <a:ext cx="5324552" cy="6857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CE2AA6-3ED7-2915-AF65-9BA8DC42A69D}"/>
              </a:ext>
            </a:extLst>
          </p:cNvPr>
          <p:cNvSpPr/>
          <p:nvPr/>
        </p:nvSpPr>
        <p:spPr>
          <a:xfrm>
            <a:off x="8313" y="4612640"/>
            <a:ext cx="9078562" cy="958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712BB6-EF81-CE96-B3FB-E4A8605A89BF}"/>
              </a:ext>
            </a:extLst>
          </p:cNvPr>
          <p:cNvSpPr txBox="1"/>
          <p:nvPr/>
        </p:nvSpPr>
        <p:spPr>
          <a:xfrm>
            <a:off x="341995" y="758865"/>
            <a:ext cx="2305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Content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17049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utdoor, ground, stone, several">
            <a:extLst>
              <a:ext uri="{FF2B5EF4-FFF2-40B4-BE49-F238E27FC236}">
                <a16:creationId xmlns:a16="http://schemas.microsoft.com/office/drawing/2014/main" id="{BC1D7EEF-0308-327C-DCB3-1445F4F9FE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23" t="11067" r="7068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CE2AA6-3ED7-2915-AF65-9BA8DC42A69D}"/>
              </a:ext>
            </a:extLst>
          </p:cNvPr>
          <p:cNvSpPr/>
          <p:nvPr/>
        </p:nvSpPr>
        <p:spPr>
          <a:xfrm>
            <a:off x="8312" y="4409440"/>
            <a:ext cx="10375207" cy="1171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What Is An Earthquake &amp; Issues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199989-5021-249C-75DA-AB46C6CCD730}"/>
              </a:ext>
            </a:extLst>
          </p:cNvPr>
          <p:cNvSpPr txBox="1"/>
          <p:nvPr/>
        </p:nvSpPr>
        <p:spPr>
          <a:xfrm>
            <a:off x="7901817" y="6611673"/>
            <a:ext cx="42901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5"/>
              </a:rPr>
              <a:t>Watch: Newsroom in Japan Experiences 7.3-Magnitude Earthquake - YouTube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031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C1F8532-94AE-FD14-733C-E711C64DFB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t="9091" r="7979"/>
          <a:stretch/>
        </p:blipFill>
        <p:spPr>
          <a:xfrm>
            <a:off x="6464574" y="2422272"/>
            <a:ext cx="5519630" cy="31047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9AF322-4CBE-16C0-A77A-581EA37E31E1}"/>
              </a:ext>
            </a:extLst>
          </p:cNvPr>
          <p:cNvSpPr/>
          <p:nvPr/>
        </p:nvSpPr>
        <p:spPr>
          <a:xfrm>
            <a:off x="515" y="4465677"/>
            <a:ext cx="9078562" cy="1098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Causes &amp; Affects of Earthquakes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CF35EB7-C5F1-2DFE-5E8F-0D6544A6606E}"/>
              </a:ext>
            </a:extLst>
          </p:cNvPr>
          <p:cNvSpPr txBox="1">
            <a:spLocks/>
          </p:cNvSpPr>
          <p:nvPr/>
        </p:nvSpPr>
        <p:spPr bwMode="auto">
          <a:xfrm>
            <a:off x="163206" y="1151830"/>
            <a:ext cx="1636713" cy="319723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altLang="en-US" sz="1600" dirty="0"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rPr>
              <a:t>Plate movement</a:t>
            </a:r>
            <a:endParaRPr lang="en-GB" altLang="en-US" sz="1600" dirty="0">
              <a:solidFill>
                <a:srgbClr val="FF0000"/>
              </a:solidFill>
              <a:latin typeface="Twinkl" pitchFamily="2" charset="0"/>
              <a:ea typeface="Sassoon Infant Rg" panose="02000503030000020003" charset="0"/>
              <a:cs typeface="Sassoon Infant Rg" panose="02000503030000020003" charset="0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B58EA402-7210-D7F8-1AAC-D1B423046821}"/>
              </a:ext>
            </a:extLst>
          </p:cNvPr>
          <p:cNvSpPr txBox="1">
            <a:spLocks/>
          </p:cNvSpPr>
          <p:nvPr/>
        </p:nvSpPr>
        <p:spPr bwMode="auto">
          <a:xfrm>
            <a:off x="5519952" y="1771791"/>
            <a:ext cx="1644650" cy="531812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altLang="en-US" sz="1600" dirty="0"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rPr>
              <a:t>Pressure builds up between plates</a:t>
            </a:r>
            <a:endParaRPr lang="en-GB" altLang="en-US" sz="1600" dirty="0">
              <a:solidFill>
                <a:srgbClr val="FF0000"/>
              </a:solidFill>
              <a:latin typeface="Twinkl" pitchFamily="2" charset="0"/>
              <a:ea typeface="Sassoon Infant Rg" panose="02000503030000020003" charset="0"/>
              <a:cs typeface="Sassoon Infant Rg" panose="02000503030000020003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499D25-ABE4-C14F-B92D-A7ADD82D18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31" y="689628"/>
            <a:ext cx="3429409" cy="231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26C767E-DE50-E049-7D63-3D3BFC5A52E0}"/>
              </a:ext>
            </a:extLst>
          </p:cNvPr>
          <p:cNvCxnSpPr>
            <a:cxnSpLocks/>
          </p:cNvCxnSpPr>
          <p:nvPr/>
        </p:nvCxnSpPr>
        <p:spPr>
          <a:xfrm>
            <a:off x="1627731" y="1311692"/>
            <a:ext cx="131914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E8EB5B-9917-D9F9-BDC3-EB98BFA1C6FE}"/>
              </a:ext>
            </a:extLst>
          </p:cNvPr>
          <p:cNvCxnSpPr>
            <a:cxnSpLocks/>
          </p:cNvCxnSpPr>
          <p:nvPr/>
        </p:nvCxnSpPr>
        <p:spPr>
          <a:xfrm flipH="1" flipV="1">
            <a:off x="4270918" y="1549073"/>
            <a:ext cx="1249034" cy="4454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60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utdoor, ground, stone, several">
            <a:extLst>
              <a:ext uri="{FF2B5EF4-FFF2-40B4-BE49-F238E27FC236}">
                <a16:creationId xmlns:a16="http://schemas.microsoft.com/office/drawing/2014/main" id="{BC1D7EEF-0308-327C-DCB3-1445F4F9FE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23" t="11067" r="7068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CE2AA6-3ED7-2915-AF65-9BA8DC42A69D}"/>
              </a:ext>
            </a:extLst>
          </p:cNvPr>
          <p:cNvSpPr/>
          <p:nvPr/>
        </p:nvSpPr>
        <p:spPr>
          <a:xfrm>
            <a:off x="8313" y="4612640"/>
            <a:ext cx="9078562" cy="958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C6DC2B-676E-BC3B-85C8-FF2E4E5F1D00}"/>
              </a:ext>
            </a:extLst>
          </p:cNvPr>
          <p:cNvSpPr txBox="1"/>
          <p:nvPr/>
        </p:nvSpPr>
        <p:spPr>
          <a:xfrm>
            <a:off x="-3" y="4420743"/>
            <a:ext cx="9795356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Methods Used to Detect, Measure &amp; Predict Earthquakes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711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utdoor, ground, stone, several">
            <a:extLst>
              <a:ext uri="{FF2B5EF4-FFF2-40B4-BE49-F238E27FC236}">
                <a16:creationId xmlns:a16="http://schemas.microsoft.com/office/drawing/2014/main" id="{BC1D7EEF-0308-327C-DCB3-1445F4F9FE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23" t="11067" r="7068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CE2AA6-3ED7-2915-AF65-9BA8DC42A69D}"/>
              </a:ext>
            </a:extLst>
          </p:cNvPr>
          <p:cNvSpPr/>
          <p:nvPr/>
        </p:nvSpPr>
        <p:spPr>
          <a:xfrm>
            <a:off x="8313" y="4612640"/>
            <a:ext cx="9078562" cy="958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8F99F-00B0-225D-20D9-CB84C543C394}"/>
              </a:ext>
            </a:extLst>
          </p:cNvPr>
          <p:cNvSpPr txBox="1"/>
          <p:nvPr/>
        </p:nvSpPr>
        <p:spPr>
          <a:xfrm>
            <a:off x="107372" y="4372674"/>
            <a:ext cx="97775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Impacts of Earthquakes on the Natural Environment &amp; Ecosystem</a:t>
            </a:r>
          </a:p>
        </p:txBody>
      </p:sp>
    </p:spTree>
    <p:extLst>
      <p:ext uri="{BB962C8B-B14F-4D97-AF65-F5344CB8AC3E}">
        <p14:creationId xmlns:p14="http://schemas.microsoft.com/office/powerpoint/2010/main" val="971419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utdoor, ground, stone, several">
            <a:extLst>
              <a:ext uri="{FF2B5EF4-FFF2-40B4-BE49-F238E27FC236}">
                <a16:creationId xmlns:a16="http://schemas.microsoft.com/office/drawing/2014/main" id="{BC1D7EEF-0308-327C-DCB3-1445F4F9FE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23" t="11067" r="7068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CE2AA6-3ED7-2915-AF65-9BA8DC42A69D}"/>
              </a:ext>
            </a:extLst>
          </p:cNvPr>
          <p:cNvSpPr/>
          <p:nvPr/>
        </p:nvSpPr>
        <p:spPr>
          <a:xfrm>
            <a:off x="8313" y="4612640"/>
            <a:ext cx="9078562" cy="958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7BBE96-274D-980D-60FA-A0E71B357D34}"/>
              </a:ext>
            </a:extLst>
          </p:cNvPr>
          <p:cNvSpPr txBox="1"/>
          <p:nvPr/>
        </p:nvSpPr>
        <p:spPr>
          <a:xfrm>
            <a:off x="-3" y="4370639"/>
            <a:ext cx="97775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Factors that Affect the Intensity &amp; Frequency of Earthquakes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B5A670-0EF1-19CD-C7FE-582BE8B9C550}"/>
              </a:ext>
            </a:extLst>
          </p:cNvPr>
          <p:cNvSpPr txBox="1"/>
          <p:nvPr/>
        </p:nvSpPr>
        <p:spPr>
          <a:xfrm>
            <a:off x="6563639" y="6613742"/>
            <a:ext cx="56116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https://www.aljazeera.com/news/2023/2/8/infographic-how-big-were-the-earthquakes-in-turkey-Syria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5311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utdoor, ground, stone, several">
            <a:extLst>
              <a:ext uri="{FF2B5EF4-FFF2-40B4-BE49-F238E27FC236}">
                <a16:creationId xmlns:a16="http://schemas.microsoft.com/office/drawing/2014/main" id="{BC1D7EEF-0308-327C-DCB3-1445F4F9FE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23" t="11067" r="7068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CE2AA6-3ED7-2915-AF65-9BA8DC42A69D}"/>
              </a:ext>
            </a:extLst>
          </p:cNvPr>
          <p:cNvSpPr/>
          <p:nvPr/>
        </p:nvSpPr>
        <p:spPr>
          <a:xfrm>
            <a:off x="8313" y="4612640"/>
            <a:ext cx="9078562" cy="958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FF414A-FFE6-279A-344D-C36845D0D39A}"/>
              </a:ext>
            </a:extLst>
          </p:cNvPr>
          <p:cNvSpPr txBox="1"/>
          <p:nvPr/>
        </p:nvSpPr>
        <p:spPr>
          <a:xfrm>
            <a:off x="-3" y="4909257"/>
            <a:ext cx="9777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Course of Actions</a:t>
            </a:r>
          </a:p>
        </p:txBody>
      </p:sp>
    </p:spTree>
    <p:extLst>
      <p:ext uri="{BB962C8B-B14F-4D97-AF65-F5344CB8AC3E}">
        <p14:creationId xmlns:p14="http://schemas.microsoft.com/office/powerpoint/2010/main" val="2475794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utdoor, ground, stone, several">
            <a:extLst>
              <a:ext uri="{FF2B5EF4-FFF2-40B4-BE49-F238E27FC236}">
                <a16:creationId xmlns:a16="http://schemas.microsoft.com/office/drawing/2014/main" id="{BC1D7EEF-0308-327C-DCB3-1445F4F9FE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23" t="11067" r="7068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CE2AA6-3ED7-2915-AF65-9BA8DC42A69D}"/>
              </a:ext>
            </a:extLst>
          </p:cNvPr>
          <p:cNvSpPr/>
          <p:nvPr/>
        </p:nvSpPr>
        <p:spPr>
          <a:xfrm>
            <a:off x="8313" y="4612640"/>
            <a:ext cx="9078562" cy="958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FF414A-FFE6-279A-344D-C36845D0D39A}"/>
              </a:ext>
            </a:extLst>
          </p:cNvPr>
          <p:cNvSpPr txBox="1"/>
          <p:nvPr/>
        </p:nvSpPr>
        <p:spPr>
          <a:xfrm>
            <a:off x="-3" y="4909257"/>
            <a:ext cx="9777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2707998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567</Words>
  <Application>Microsoft Office PowerPoint</Application>
  <PresentationFormat>Widescreen</PresentationFormat>
  <Paragraphs>61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Merriweather Web</vt:lpstr>
      <vt:lpstr>MuseoSans</vt:lpstr>
      <vt:lpstr>Open Sans</vt:lpstr>
      <vt:lpstr>Söhne</vt:lpstr>
      <vt:lpstr>Times New Roman</vt:lpstr>
      <vt:lpstr>Twinkl</vt:lpstr>
      <vt:lpstr>Wingdings</vt:lpstr>
      <vt:lpstr>Office Theme</vt:lpstr>
      <vt:lpstr>Earthquakes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Earthquakes</dc:title>
  <dc:creator>Areej Nesheiwat</dc:creator>
  <cp:lastModifiedBy>Areej Nesheiwat</cp:lastModifiedBy>
  <cp:revision>41</cp:revision>
  <dcterms:created xsi:type="dcterms:W3CDTF">2023-05-02T05:30:04Z</dcterms:created>
  <dcterms:modified xsi:type="dcterms:W3CDTF">2023-05-12T16:23:06Z</dcterms:modified>
</cp:coreProperties>
</file>