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E4D2-FA4F-2F04-9EFC-D98208A99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A3D1F-3B0F-8098-569C-FDC38C3F1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9FF71-8609-8C03-4081-92538F6D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9123-06D7-B337-039D-F2B8E3BF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870C-1A06-419E-F7E8-9F384E2E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1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B0A0-0C1A-40B9-EF0D-5648C7F6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C0DEA-AABE-84F8-B00A-0861A9D03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8B151-5E72-B795-B029-46F83A19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D6143-445F-40E4-6369-BCFC60CA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3329-5290-F65B-59B5-18217224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1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C0BEF-26DD-0B20-165D-BFD4EE75B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8EC97-842E-8C35-C05D-829F5B85B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6351B-51D3-8793-330A-888E42F9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CE0E-921D-DDFB-9D65-8EC0A675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9F959-00BB-7CC9-9EB4-5F289670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6A9E-00F7-5492-AE12-B7147FE0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8704-59F6-4ABF-5419-8CA974000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9B64E-FA40-87C4-18E7-020FAC6B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AD0E-C0D3-5119-ADB0-23ADCC78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7A2F-6123-5FD4-6AEC-A85A324B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6C73-CAA3-717E-9970-612CE03E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25A3-403E-E7DD-EC2A-D8462E2E2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90E27-7D41-6951-34A9-69E6646A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BD05-AB7A-44E1-9966-17C67C82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6A9F-4273-AE63-A893-C0D34B21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1925-687E-8A97-9C61-CECB5B95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D58F-C82B-C332-C94C-57E73ABB6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6F925-B241-4543-597B-0D9D9929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9A281-B912-831E-851F-009C603D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68C55-4AA2-64F3-CB5B-3BDE877A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12BC6-87F8-33E3-99C8-4BAEA079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DC3F-1320-5053-BF56-BF4B7DDC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6FD0-3B97-485A-9D44-9AF34ECD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723D8-0768-DF03-9B19-64C3F1EC1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EBEFC-6AF1-4A71-7F2F-DB212ADC0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83F55-5761-C4BD-8FE1-BE81CF50E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D2529-C5FB-F5A3-D3A1-888D9D52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86020-2CA5-7EC5-5C26-65A2F4C9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B9E05-C592-27B8-CF85-F32F20B0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2FC9-A7BC-920B-22BF-ACC17638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7CDC-8FD5-DC0B-3F85-B8316A89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E1DFD-5BCC-DAA4-F80F-27E05713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6651A-31FB-1C9D-28B1-5895A4A4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1A989-6CB1-596C-213B-39F7D47F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DA3D-CBAF-9DBF-F4B6-D4307165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61B6C-AA33-1E37-DE21-45478BE7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671B-1141-82A4-B354-7DCFC93E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BAA8-20E3-3BA2-D6DB-80440D1A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8599D-1A2E-039D-441E-7F1AFE0A7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A5C37-62BA-454D-7173-1E574209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5C48F-2B32-6F1F-FCC4-B343D839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7ACF-7667-449E-5AA0-646B846D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AA5-E481-2F47-1E97-8D41B749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432E4-A616-F001-5937-E64FA5180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0C1F2-2BB7-1C43-EA8A-AFB3C0822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63A91-1FDF-36B7-B0EA-8A7B6EEC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E5C3F-D17A-B5DE-D976-1DADB5D6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E8B4-604D-FCC5-DD02-93401BD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1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7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F3C85-2134-7476-9697-9E14E69F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2F63E-AE46-8F7B-4967-95B2D8FC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8565-1680-3D54-A536-D177A1EBC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AD7D-81D0-4B90-B68B-9BA830F33D4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4A9E-FC84-F6C8-7365-50C997B76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43182-6C69-E10C-DCEF-18AC46D8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7164-6DC5-4BC3-BAF0-271740C0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r.com/guides/chemistry-formulas/ammonium-chloride-formula/" TargetMode="External"/><Relationship Id="rId2" Type="http://schemas.openxmlformats.org/officeDocument/2006/relationships/hyperlink" Target="https://byjus.com/question-answer/predict-the-nature-of-following-changes-whether-exothermic-or-endothermic-dissolution-of-ammonium-chloride-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mework.study.com/explanation/the-heat-of-solution-of-ammonium-chloride-is-15-2-kj-mol-if-a-6-134-g-sample-of-nh4cl-is-added-to-65-0-ml-of-water-in-a-calorimeter-at-24-5degree-c-what-is-the-minimum-temperature-reached-by-the-sol.html" TargetMode="External"/><Relationship Id="rId5" Type="http://schemas.openxmlformats.org/officeDocument/2006/relationships/hyperlink" Target="https://www.britannica.com/science/ammonium-chloride" TargetMode="External"/><Relationship Id="rId4" Type="http://schemas.openxmlformats.org/officeDocument/2006/relationships/hyperlink" Target="https://www.ebi.ac.uk/chebi/searchId.do?chebiId=CHEBI%3A31206#:~:text=Ammonium%20chloride%20is%20an%20inorganic,is%20highly%20soluble%20in%20wat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j.gov/health/eoh/rtkweb/documents/fs/113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05DB-D42A-1516-3E00-12E8B5294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B0DFB-E343-EC7C-B73D-F43D13064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Endothermic &amp; exothermic</a:t>
            </a:r>
          </a:p>
          <a:p>
            <a:r>
              <a:rPr lang="en-US" dirty="0"/>
              <a:t>Dissolving in water  </a:t>
            </a:r>
          </a:p>
          <a:p>
            <a:endParaRPr lang="en-US" dirty="0"/>
          </a:p>
          <a:p>
            <a:pPr algn="l"/>
            <a:r>
              <a:rPr lang="en-US" dirty="0"/>
              <a:t>Done By: Naser Sunna , Majed Abo Barham , Laith Khoury , Nadeem Wakileh </a:t>
            </a:r>
          </a:p>
        </p:txBody>
      </p:sp>
    </p:spTree>
    <p:extLst>
      <p:ext uri="{BB962C8B-B14F-4D97-AF65-F5344CB8AC3E}">
        <p14:creationId xmlns:p14="http://schemas.microsoft.com/office/powerpoint/2010/main" val="122318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D99-2231-35FC-CA35-7A61A88A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Ammonium chloride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678F-4553-9E31-40B1-94518DDE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5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Formula :NH4CL</a:t>
            </a:r>
          </a:p>
          <a:p>
            <a:pPr marL="0" indent="0">
              <a:buNone/>
            </a:pPr>
            <a:r>
              <a:rPr lang="en-US" dirty="0"/>
              <a:t>Ammonium chloride is a white solid that has no smell.</a:t>
            </a:r>
          </a:p>
          <a:p>
            <a:pPr marL="0" indent="0">
              <a:buNone/>
            </a:pPr>
            <a:r>
              <a:rPr lang="en-US" dirty="0"/>
              <a:t> the melting and boiling points are 338 ºC and 520 ºC</a:t>
            </a:r>
          </a:p>
          <a:p>
            <a:pPr marL="0" indent="0">
              <a:buNone/>
            </a:pPr>
            <a:r>
              <a:rPr lang="en-US" dirty="0"/>
              <a:t>It is endothermic (initial temperature22.3 ∘ C and  final temperature 20.6 ∘ C )</a:t>
            </a:r>
          </a:p>
          <a:p>
            <a:pPr marL="0" indent="0">
              <a:buNone/>
            </a:pPr>
            <a:r>
              <a:rPr lang="en-US" dirty="0"/>
              <a:t>Ammonium chloride  is used as a nitrogen supply in fertilizers and as an electrolyte in dry cells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mmonium Chloride Fertilizer - Benefits, Uses, and Application -Aseschem –  aseschem">
            <a:extLst>
              <a:ext uri="{FF2B5EF4-FFF2-40B4-BE49-F238E27FC236}">
                <a16:creationId xmlns:a16="http://schemas.microsoft.com/office/drawing/2014/main" id="{3F703DC8-6AB5-C4CD-0678-58B6CABD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45" y="1905524"/>
            <a:ext cx="2143125" cy="15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3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F743-5C05-D011-CFCD-40BE2CA2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bromide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96A5-55E7-79E3-84F4-32C2A22B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effectLst/>
                <a:latin typeface="Open Sans" panose="020B0604020202020204" pitchFamily="34" charset="0"/>
              </a:rPr>
              <a:t>Formula :KBr</a:t>
            </a:r>
          </a:p>
          <a:p>
            <a:pPr marL="0" indent="0">
              <a:buNone/>
            </a:pPr>
            <a:r>
              <a:rPr lang="en-US" dirty="0">
                <a:latin typeface="Open Sans" panose="020B0604020202020204" pitchFamily="34" charset="0"/>
              </a:rPr>
              <a:t>It is a white powder which has a melting point of 730*C and boiling point of 1435*C .</a:t>
            </a:r>
            <a:endParaRPr lang="en-US" b="0" i="0" dirty="0">
              <a:effectLst/>
              <a:latin typeface="Open Sans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Open Sans" panose="020B0604020202020204" pitchFamily="34" charset="0"/>
              </a:rPr>
              <a:t>it is endothermic: because When 10.0 g of potassium bromide is dissolved in 50.0 g of water in a coffee-cup calorimeter, the temperature drops from </a:t>
            </a:r>
            <a:r>
              <a:rPr lang="en-US" b="0" i="0" dirty="0">
                <a:effectLst/>
                <a:latin typeface="MJXc-TeX-main-R"/>
              </a:rPr>
              <a:t>18.0∘C</a:t>
            </a:r>
            <a:r>
              <a:rPr lang="en-US" b="0" i="0" dirty="0">
                <a:effectLst/>
                <a:latin typeface="Open Sans" panose="020B0604020202020204" pitchFamily="34" charset="0"/>
              </a:rPr>
              <a:t> to </a:t>
            </a:r>
            <a:r>
              <a:rPr lang="en-US" b="0" i="0" dirty="0">
                <a:effectLst/>
                <a:latin typeface="MJXc-TeX-main-R"/>
              </a:rPr>
              <a:t>9.5∘C.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MJXc-TeX-main-R"/>
              </a:rPr>
              <a:t>KBr is a salt which is widely used as a sedative and as an anticonvulsant with the chemical name Potassium Bromide.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i="0" dirty="0">
              <a:effectLst/>
              <a:latin typeface="MJXc-TeX-main-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24F01-BD30-C0C3-50D2-132073CA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65" y="4867120"/>
            <a:ext cx="1864311" cy="12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FE22-06F1-F814-FAE5-DC2A87EA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chloride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6CE-E25A-8CAF-9079-F20F6EEC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4" y="187889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 :Cacl2</a:t>
            </a:r>
          </a:p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exothermic: initial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040C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is 25.8 °C, final temperature is 29.9 °C</a:t>
            </a:r>
            <a:r>
              <a:rPr lang="en-US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dissolved in water.</a:t>
            </a:r>
            <a:endParaRPr lang="en-US" b="0" i="0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Properties :Boiling Point 1,935°C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Melting Point 772°C</a:t>
            </a:r>
          </a:p>
          <a:p>
            <a:r>
              <a:rPr lang="en-US" dirty="0"/>
              <a:t>White, no smell, crystalline solid compound</a:t>
            </a:r>
          </a:p>
          <a:p>
            <a:r>
              <a:rPr lang="en-US" dirty="0"/>
              <a:t>Uses: Calcium chloride is an ionic compound used for the treatment of hypocalcemia and hyperkalemia, and as an antidote to magnesium intoxication due to overdosage of magnesium sulfate.</a:t>
            </a:r>
          </a:p>
          <a:p>
            <a:endParaRPr lang="en-US" dirty="0"/>
          </a:p>
        </p:txBody>
      </p:sp>
      <p:pic>
        <p:nvPicPr>
          <p:cNvPr id="2050" name="Picture 2" descr="Calcium Chloride - HaloPolymer Trading Inc.">
            <a:extLst>
              <a:ext uri="{FF2B5EF4-FFF2-40B4-BE49-F238E27FC236}">
                <a16:creationId xmlns:a16="http://schemas.microsoft.com/office/drawing/2014/main" id="{4F644B39-EBAF-EF91-7052-730C1E62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85" y="2432481"/>
            <a:ext cx="1757779" cy="17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1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213F-C3ED-60F9-59E5-427EB78A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nitrate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23E1-8884-5918-8EFA-3D49DF3E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Formula:LiNO3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Lithium Nitrate is a colorless or white, crystalline (sand-like) powder or granule. </a:t>
            </a:r>
            <a:r>
              <a:rPr lang="en-US" dirty="0"/>
              <a:t>which has a melting point of 255*C and a boiling point 600*C</a:t>
            </a:r>
          </a:p>
          <a:p>
            <a:pPr marL="0" indent="0">
              <a:buNone/>
            </a:pPr>
            <a:r>
              <a:rPr lang="en-US" dirty="0"/>
              <a:t>It is exothermic: the temperature of the solution is initially 23.5C and the final temperature is 28.3C when dissolved in water.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It is used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as a laboratory reagent and heat- exchange media, and in rocket propellants, pyrotechnics, and ceramics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Lithium Nitrate, 99.5%, 25Kg Bag at Rs 6200/kg in Noida | ID: 2848951658755">
            <a:extLst>
              <a:ext uri="{FF2B5EF4-FFF2-40B4-BE49-F238E27FC236}">
                <a16:creationId xmlns:a16="http://schemas.microsoft.com/office/drawing/2014/main" id="{067E3B26-4D08-E2E0-B871-1C37F531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70" y="4687409"/>
            <a:ext cx="2839930" cy="19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9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F006-F80F-064E-820F-EF36D718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potassium 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3EE1-6D34-D00B-8B26-B7800DE76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>
                <a:effectLst/>
              </a:rPr>
              <a:t>Take online courses. earn college credit. Research Schools, Degrees &amp; Careers</a:t>
            </a:r>
            <a:r>
              <a:rPr lang="en-US" sz="2400" dirty="0">
                <a:effectLst/>
              </a:rPr>
              <a:t>. Study.com. (n.d.). Retrieved May 7, 2023, from https://homework.study.com/explanation/when-10-0-g-of-potassium-bromide-is-dissolved-in-50-0-g-of-water-in-a-coffee-cup-calorimeter-the-temperature-drops-from-18-0-degrees-c-to-9-5-degrees-c-assume-that-all-the-heat-is-absorbed-in-the-solution-process-comes-from-the-water-specific-heat-of.html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 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5C6B-81F9-B460-0705-CB4006EA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Ammonium chloride 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04AE-28B2-CD89-77B8-9A819BA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518082"/>
            <a:ext cx="12076590" cy="533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Predict the nature of following changes whether exothermic or </a:t>
            </a:r>
            <a:r>
              <a:rPr lang="en-US" sz="1600" dirty="0" err="1"/>
              <a:t>endothermic?dissolution</a:t>
            </a:r>
            <a:r>
              <a:rPr lang="en-US" sz="1600" dirty="0"/>
              <a:t> </a:t>
            </a:r>
            <a:r>
              <a:rPr lang="en-US" sz="1600" dirty="0" err="1"/>
              <a:t>oammonium</a:t>
            </a:r>
            <a:r>
              <a:rPr lang="en-US" sz="1600" dirty="0"/>
              <a:t> chloride in water. </a:t>
            </a:r>
            <a:r>
              <a:rPr lang="en-US" sz="1600" dirty="0" err="1"/>
              <a:t>byju</a:t>
            </a:r>
            <a:r>
              <a:rPr lang="en-US" sz="1600" dirty="0"/>
              <a:t>. (n.d.). Retrieved May 7, 2023, from </a:t>
            </a:r>
            <a:r>
              <a:rPr lang="en-US" sz="1600" dirty="0">
                <a:hlinkClick r:id="rId2"/>
              </a:rPr>
              <a:t>https://byjus.com/question-answer/predict-the-nature-of-following-changes-whether-exothermic-or-endothermic-dissolution-of-ammonium-chloride-in/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Ammonium chloride formula: Properties, uses and examples - TOPPR. (n.d.). Retrieved May 7,</a:t>
            </a:r>
          </a:p>
          <a:p>
            <a:pPr marL="0" indent="0">
              <a:buNone/>
            </a:pPr>
            <a:r>
              <a:rPr lang="en-US" sz="1600" dirty="0"/>
              <a:t>2023, from </a:t>
            </a:r>
            <a:r>
              <a:rPr lang="en-US" sz="1600" dirty="0">
                <a:hlinkClick r:id="rId3"/>
              </a:rPr>
              <a:t>https://www.toppr.com/guides/chemistry-formulas/ammonium-chloride-formula/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Team, E. B. I. W. (n.d.). </a:t>
            </a:r>
            <a:r>
              <a:rPr lang="en-US" sz="1600" dirty="0" err="1"/>
              <a:t>Chebi</a:t>
            </a:r>
            <a:r>
              <a:rPr lang="en-US" sz="1600" dirty="0"/>
              <a:t>. ammonium chloride (CHEBI:31206). Retrieved May 7, 2023,from </a:t>
            </a:r>
            <a:r>
              <a:rPr lang="en-US" sz="1600" dirty="0">
                <a:hlinkClick r:id="rId4"/>
              </a:rPr>
              <a:t>https://www.ebi.ac.uk/chebi/searchId.do?chebiId=CHEBI%3A31206#:~:text=Ammonium%20chloride%20is%20an%20inorganic,is%20highly%20soluble%20in%20water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Encyclopædia</a:t>
            </a:r>
            <a:r>
              <a:rPr lang="en-US" sz="1600" dirty="0"/>
              <a:t> Britannica, inc. (n.d.). Ammonium chloride. </a:t>
            </a:r>
            <a:r>
              <a:rPr lang="en-US" sz="1600" dirty="0" err="1"/>
              <a:t>Encyclopædia</a:t>
            </a:r>
            <a:r>
              <a:rPr lang="en-US" sz="1600" dirty="0"/>
              <a:t> Britannica. </a:t>
            </a:r>
            <a:r>
              <a:rPr lang="en-US" sz="1600" dirty="0" err="1"/>
              <a:t>RetrievedMay</a:t>
            </a:r>
            <a:r>
              <a:rPr lang="en-US" sz="1600" dirty="0"/>
              <a:t> 7, 2023, from </a:t>
            </a:r>
            <a:r>
              <a:rPr lang="en-US" sz="1600" dirty="0">
                <a:hlinkClick r:id="rId5"/>
              </a:rPr>
              <a:t>https://www.britannica.com/science/ammonium-chloride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effectLst/>
              </a:rPr>
              <a:t>Take online courses. earn college credit. Research Schools, Degrees &amp; Careers</a:t>
            </a:r>
            <a:r>
              <a:rPr lang="en-US" sz="1600" dirty="0">
                <a:effectLst/>
              </a:rPr>
              <a:t>. Study.com. (n.d.). Retrieved May 7, 2023, from </a:t>
            </a:r>
            <a:r>
              <a:rPr lang="en-US" sz="1600" dirty="0">
                <a:effectLst/>
                <a:hlinkClick r:id="rId6"/>
              </a:rPr>
              <a:t>https://homework.study.com/explanation/the-heat-of-solution-of-ammonium-chloride-is-15-2-kj-mol-if-a-6-134-g-sample-of-nh4cl-is-added-to-65-0-ml-of-water-in-a-calorimeter-at-24-5degree-c-what-is-the-minimum-temperature-reached-by-the-sol.html</a:t>
            </a: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1600" dirty="0"/>
              <a:t>Take online courses. earn college credit. Research Schools, Degrees &amp;amp; Careers. Study.com.(n.d.). Retrieved May 7, 2023, from </a:t>
            </a:r>
            <a:r>
              <a:rPr lang="en-US" sz="1600" dirty="0">
                <a:hlinkClick r:id="rId6"/>
              </a:rPr>
              <a:t>https://homework.study.com/explanation/the-heat-of-solution-of-ammonium-chloride-is-15-2-kj-mol-if-a-6-134-g-sample-of-nh4cl-is-added-to-65-0-ml-of-water-in-a-calorimeter-at-24-5degree-c-what-is-the-minimum-temperature-reached-by-the-sol.html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>
              <a:effectLst/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783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6DAD-6AA0-8FD3-EA53-8C1BB043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chloride citation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40C-4CDD-9EEA-5928-59C7F7241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effectLst/>
              </a:rPr>
              <a:t>Calcium chloride. Uses, Interactions, Mechanism of Action | </a:t>
            </a:r>
            <a:r>
              <a:rPr lang="en-US" sz="3600" dirty="0" err="1">
                <a:effectLst/>
              </a:rPr>
              <a:t>DrugBank</a:t>
            </a:r>
            <a:r>
              <a:rPr lang="en-US" sz="3600" dirty="0">
                <a:effectLst/>
              </a:rPr>
              <a:t> Online. (n.d.). Retrieved May 7, 2023, from https://go.drugbank.com/drugs/DB01164#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8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2993-83D8-BCDF-9FF9-94332DC6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nitrate citation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7D745-4858-E17C-4A01-048AC6FC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US" sz="4000" b="0" i="0" dirty="0">
                <a:solidFill>
                  <a:srgbClr val="1F1F1F"/>
                </a:solidFill>
                <a:effectLst/>
                <a:latin typeface="Google Sans"/>
              </a:rPr>
              <a:t>Take online courses. earn college credit. Research Schools, Degrees &amp;amp; Careers. Study.com. (n.d.). Retrieved May 7, 2023, from https://homework.study.com/explanation/a-coffee-cup-calorimetry-experiment-is-run-for-the-dissolution-of-2-5-g-of-lithium-nitrate-placed-into-97-2-ml-of-water-the-temperature-of-the-solution-is-initially-at-23-5-c-after-the-reaction-takes-place-the-temperature-of-the-solution-is-28-3-c.html</a:t>
            </a:r>
          </a:p>
          <a:p>
            <a:pPr marL="0" indent="0" algn="l">
              <a:buNone/>
            </a:pPr>
            <a:endParaRPr lang="en-US" sz="40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sz="4000" i="1" dirty="0">
                <a:effectLst/>
              </a:rPr>
              <a:t>Right to know hazardous substance fact sheet - government of New Jersey</a:t>
            </a:r>
            <a:r>
              <a:rPr lang="en-US" sz="4000" dirty="0">
                <a:effectLst/>
              </a:rPr>
              <a:t>. (n.d.). Retrieved May 7, 2023, from </a:t>
            </a:r>
            <a:r>
              <a:rPr lang="en-US" sz="4000" dirty="0">
                <a:effectLst/>
                <a:hlinkClick r:id="rId2"/>
              </a:rPr>
              <a:t>https://nj.gov/health/eoh/rtkweb/documents/fs/1130.pdf</a:t>
            </a:r>
            <a:endParaRPr lang="en-US" sz="40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 </a:t>
            </a:r>
          </a:p>
          <a:p>
            <a:pPr marL="0" indent="0" algn="l">
              <a:buNone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>
              <a:buNone/>
            </a:pPr>
            <a:br>
              <a:rPr lang="en-US" b="0" i="0" dirty="0">
                <a:solidFill>
                  <a:srgbClr val="222222"/>
                </a:solidFill>
                <a:effectLst/>
                <a:latin typeface="Google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1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790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MJXc-TeX-main-R</vt:lpstr>
      <vt:lpstr>Open Sans</vt:lpstr>
      <vt:lpstr>Office Theme</vt:lpstr>
      <vt:lpstr>Reactions</vt:lpstr>
      <vt:lpstr>Ammonium chloride</vt:lpstr>
      <vt:lpstr>Potassium bromide</vt:lpstr>
      <vt:lpstr>Calcium chloride</vt:lpstr>
      <vt:lpstr>Lithium nitrate</vt:lpstr>
      <vt:lpstr> potassium citation</vt:lpstr>
      <vt:lpstr>Ammonium chloride citation</vt:lpstr>
      <vt:lpstr>Calcium chloride citation </vt:lpstr>
      <vt:lpstr>Lithium nitrate citation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</dc:title>
  <dc:creator>Naser Sunna</dc:creator>
  <cp:lastModifiedBy>Naser Sunna</cp:lastModifiedBy>
  <cp:revision>4</cp:revision>
  <dcterms:created xsi:type="dcterms:W3CDTF">2023-05-04T15:31:18Z</dcterms:created>
  <dcterms:modified xsi:type="dcterms:W3CDTF">2023-05-15T14:41:17Z</dcterms:modified>
</cp:coreProperties>
</file>