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7" r:id="rId3"/>
    <p:sldId id="256" r:id="rId4"/>
    <p:sldId id="264" r:id="rId5"/>
    <p:sldId id="258" r:id="rId6"/>
    <p:sldId id="259" r:id="rId7"/>
    <p:sldId id="261" r:id="rId8"/>
    <p:sldId id="260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52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981C5-A975-4F0C-AA00-5192AFDF3E47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D639E-B237-464B-B0B2-25DD16D75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D639E-B237-464B-B0B2-25DD16D758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27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886" y="1181414"/>
            <a:ext cx="3962400" cy="396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690668" y="665018"/>
            <a:ext cx="7630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Endothermic &amp; Exothermic Reactions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174" y="5943600"/>
            <a:ext cx="8371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Done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Markella Bursheh, Ziena Khraim, Mariam Nimri, Olivia Qudah.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51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303245"/>
              </p:ext>
            </p:extLst>
          </p:nvPr>
        </p:nvGraphicFramePr>
        <p:xfrm>
          <a:off x="457200" y="609600"/>
          <a:ext cx="7848600" cy="5227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8085"/>
                <a:gridCol w="5740515"/>
              </a:tblGrid>
              <a:tr h="25049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Sodium Chloride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Sodium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chloride, a white crystalline solid, contains a density of 2.165 g/mL, a melting point of 801 °C, and a boiling point is about 1,413 °C. It is also available as aqueous solutions with different concentrations, which are known as saline solutions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. It is used as a food preservative and as a seasoning to enhance flavor,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and is used in healthcare to help prevent patients from becoming dehydrated.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Molecular Formula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NaCl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1432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Sodium Bicarbonate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Sodium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bicarbonate is a white, crystalline powder that is commonly used as a pH buffering agent, an electrolyte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replenisher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, systemic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alkalizer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and in topical cleansing solutions.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Molecular Formula	NaHCO3 or CHNaO3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404440"/>
              </p:ext>
            </p:extLst>
          </p:nvPr>
        </p:nvGraphicFramePr>
        <p:xfrm>
          <a:off x="713096" y="1447800"/>
          <a:ext cx="13716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Bitmap Image" r:id="rId4" imgW="2285714" imgH="2000000" progId="Paint.Picture">
                  <p:embed/>
                </p:oleObj>
              </mc:Choice>
              <mc:Fallback>
                <p:oleObj name="Bitmap Image" r:id="rId4" imgW="2285714" imgH="2000000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096" y="1447800"/>
                        <a:ext cx="1371600" cy="120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697448"/>
              </p:ext>
            </p:extLst>
          </p:nvPr>
        </p:nvGraphicFramePr>
        <p:xfrm>
          <a:off x="718782" y="4343400"/>
          <a:ext cx="1371600" cy="1121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Bitmap Image" r:id="rId6" imgW="2362530" imgH="1933333" progId="Paint.Picture">
                  <p:embed/>
                </p:oleObj>
              </mc:Choice>
              <mc:Fallback>
                <p:oleObj name="Bitmap Image" r:id="rId6" imgW="2362530" imgH="1933333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782" y="4343400"/>
                        <a:ext cx="1371600" cy="11210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4309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5964" y="1066800"/>
            <a:ext cx="6629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u="sng" dirty="0"/>
          </a:p>
          <a:p>
            <a:endParaRPr lang="en-US" dirty="0"/>
          </a:p>
          <a:p>
            <a:r>
              <a:rPr lang="en-US" b="1" dirty="0" smtClean="0"/>
              <a:t>Done By:</a:t>
            </a:r>
          </a:p>
          <a:p>
            <a:endParaRPr lang="en-US" dirty="0"/>
          </a:p>
          <a:p>
            <a:r>
              <a:rPr lang="en-US" dirty="0" smtClean="0"/>
              <a:t>Markella Bursheh</a:t>
            </a:r>
          </a:p>
          <a:p>
            <a:r>
              <a:rPr lang="en-US" dirty="0" err="1" smtClean="0"/>
              <a:t>Zeina</a:t>
            </a:r>
            <a:r>
              <a:rPr lang="en-US" dirty="0" smtClean="0"/>
              <a:t> </a:t>
            </a:r>
            <a:r>
              <a:rPr lang="en-US" dirty="0" err="1" smtClean="0"/>
              <a:t>Khraim</a:t>
            </a:r>
            <a:endParaRPr lang="en-US" dirty="0" smtClean="0"/>
          </a:p>
          <a:p>
            <a:r>
              <a:rPr lang="en-US" dirty="0" smtClean="0"/>
              <a:t>Mariam </a:t>
            </a:r>
            <a:r>
              <a:rPr lang="en-US" dirty="0" err="1" smtClean="0"/>
              <a:t>Nimri</a:t>
            </a:r>
            <a:endParaRPr lang="en-US" dirty="0" smtClean="0"/>
          </a:p>
          <a:p>
            <a:r>
              <a:rPr lang="en-US" dirty="0" smtClean="0"/>
              <a:t>Olivia </a:t>
            </a:r>
            <a:r>
              <a:rPr lang="en-US" dirty="0" err="1" smtClean="0"/>
              <a:t>Qudah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739254"/>
            <a:ext cx="4137546" cy="413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65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What are Exothermic and Endothermic </a:t>
            </a:r>
            <a:r>
              <a:rPr lang="en-US" sz="2400" dirty="0" smtClean="0"/>
              <a:t>Reactions?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Which solute dissolves the most endothermically and which dissolves the most exothermically in water?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Agenda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4314398"/>
            <a:ext cx="2130188" cy="213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04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935503"/>
            <a:ext cx="76199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are Exothermic and Endothermic Reactions: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exothermic </a:t>
            </a:r>
            <a:r>
              <a:rPr lang="en-US" dirty="0" smtClean="0"/>
              <a:t>reaction is </a:t>
            </a:r>
            <a:r>
              <a:rPr lang="en-US" dirty="0"/>
              <a:t>one that gives off heat. This heat is transferred to the surroundings. 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endothermic </a:t>
            </a:r>
            <a:r>
              <a:rPr lang="en-US" dirty="0" smtClean="0"/>
              <a:t>reaction is </a:t>
            </a:r>
            <a:r>
              <a:rPr lang="en-US" dirty="0"/>
              <a:t>one in which heat </a:t>
            </a:r>
            <a:r>
              <a:rPr lang="en-US" dirty="0" smtClean="0"/>
              <a:t>has </a:t>
            </a:r>
            <a:r>
              <a:rPr lang="en-US" dirty="0"/>
              <a:t>to be supplied to the system from the surroundings.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127612"/>
            <a:ext cx="2130188" cy="213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15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81000"/>
            <a:ext cx="76199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Let us do an experiment to determine which </a:t>
            </a:r>
            <a:r>
              <a:rPr lang="en-US" sz="2000" b="1" i="1" dirty="0"/>
              <a:t>solute dissolves the most endothermically and which dissolves the most exothermically in </a:t>
            </a:r>
            <a:r>
              <a:rPr lang="en-US" sz="2000" b="1" i="1" dirty="0" smtClean="0"/>
              <a:t>water</a:t>
            </a:r>
            <a:r>
              <a:rPr lang="en-US" sz="2000" b="1" i="1" dirty="0"/>
              <a:t>.</a:t>
            </a:r>
            <a:endParaRPr lang="en-US" sz="2000" b="1" i="1" dirty="0" smtClean="0"/>
          </a:p>
          <a:p>
            <a:endParaRPr lang="en-US" dirty="0"/>
          </a:p>
          <a:p>
            <a:r>
              <a:rPr lang="en-US" u="sng" dirty="0"/>
              <a:t>Materials for Each </a:t>
            </a:r>
            <a:r>
              <a:rPr lang="en-US" u="sng" dirty="0" smtClean="0"/>
              <a:t>Group:</a:t>
            </a:r>
          </a:p>
          <a:p>
            <a:endParaRPr lang="en-US" u="sng" dirty="0"/>
          </a:p>
          <a:p>
            <a:r>
              <a:rPr lang="en-US" dirty="0"/>
              <a:t>• Potassium chloride   </a:t>
            </a:r>
          </a:p>
          <a:p>
            <a:r>
              <a:rPr lang="en-US" dirty="0"/>
              <a:t>• Calcium chloride</a:t>
            </a:r>
          </a:p>
          <a:p>
            <a:r>
              <a:rPr lang="en-US" dirty="0"/>
              <a:t>• Sodium carbonate</a:t>
            </a:r>
          </a:p>
          <a:p>
            <a:r>
              <a:rPr lang="en-US" dirty="0"/>
              <a:t>• Sodium bicarbonate</a:t>
            </a:r>
          </a:p>
          <a:p>
            <a:r>
              <a:rPr lang="en-US" dirty="0"/>
              <a:t>• Water</a:t>
            </a:r>
          </a:p>
          <a:p>
            <a:r>
              <a:rPr lang="en-US" dirty="0"/>
              <a:t>• 5 small cups</a:t>
            </a:r>
          </a:p>
          <a:p>
            <a:r>
              <a:rPr lang="en-US" dirty="0"/>
              <a:t>• Permanent marker or masking tape and pen</a:t>
            </a:r>
          </a:p>
          <a:p>
            <a:r>
              <a:rPr lang="en-US" dirty="0"/>
              <a:t>• Graduated cylinder</a:t>
            </a:r>
          </a:p>
          <a:p>
            <a:r>
              <a:rPr lang="en-US" dirty="0"/>
              <a:t>• Thermometer</a:t>
            </a:r>
          </a:p>
          <a:p>
            <a:r>
              <a:rPr lang="en-US" dirty="0"/>
              <a:t>• Gram balance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905000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1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6629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Procedure</a:t>
            </a:r>
          </a:p>
          <a:p>
            <a:endParaRPr lang="en-US" u="sng" dirty="0"/>
          </a:p>
          <a:p>
            <a:pPr marL="342900" indent="-342900">
              <a:buAutoNum type="arabicPeriod"/>
            </a:pPr>
            <a:r>
              <a:rPr lang="en-US" dirty="0" smtClean="0"/>
              <a:t>Label </a:t>
            </a:r>
            <a:r>
              <a:rPr lang="en-US" dirty="0"/>
              <a:t>the small plastic cups Potassium Chloride, Calcium chloride, Sodium carbonate, and Sodium </a:t>
            </a:r>
            <a:r>
              <a:rPr lang="en-US" dirty="0" smtClean="0"/>
              <a:t>bicarbonate.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Weigh </a:t>
            </a:r>
            <a:r>
              <a:rPr lang="en-US" dirty="0"/>
              <a:t>2 g of each solute and place them in their labeled </a:t>
            </a:r>
            <a:r>
              <a:rPr lang="en-US" dirty="0" smtClean="0"/>
              <a:t>cups.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Add </a:t>
            </a:r>
            <a:r>
              <a:rPr lang="en-US" dirty="0"/>
              <a:t>10 mL of water to the small unlabeled cup and place a thermometer in the water. Record this initial temperature in a </a:t>
            </a:r>
            <a:r>
              <a:rPr lang="en-US" dirty="0" smtClean="0"/>
              <a:t>chart.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Pour </a:t>
            </a:r>
            <a:r>
              <a:rPr lang="en-US" dirty="0"/>
              <a:t>the potassium chloride into the water and swirl the cup. Watch the thermometer.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2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5964" y="1066800"/>
            <a:ext cx="6629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When the temperature stops changing, record the final temperature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6. Repeat steps 3–5 for each solute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u="sng" dirty="0"/>
          </a:p>
          <a:p>
            <a:r>
              <a:rPr lang="en-US" b="1" u="sng" dirty="0"/>
              <a:t>Expected </a:t>
            </a:r>
            <a:r>
              <a:rPr lang="en-US" b="1" u="sng" dirty="0" smtClean="0"/>
              <a:t>Results</a:t>
            </a:r>
          </a:p>
          <a:p>
            <a:endParaRPr lang="en-US" b="1" u="sng" dirty="0"/>
          </a:p>
          <a:p>
            <a:endParaRPr lang="en-US" u="sng" dirty="0"/>
          </a:p>
          <a:p>
            <a:r>
              <a:rPr lang="en-US" dirty="0"/>
              <a:t>Potassium chloride dissolved the most endothermically, and calcium chloride dissolved the most exothermically.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44780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5964" y="1066800"/>
            <a:ext cx="6629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When the temperature stops changing, record the final temperature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6. Repeat steps 3–5 for each solute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u="sng" dirty="0"/>
          </a:p>
          <a:p>
            <a:r>
              <a:rPr lang="en-US" b="1" u="sng" dirty="0"/>
              <a:t>Expected </a:t>
            </a:r>
            <a:r>
              <a:rPr lang="en-US" b="1" u="sng" dirty="0" smtClean="0"/>
              <a:t>Results</a:t>
            </a:r>
          </a:p>
          <a:p>
            <a:endParaRPr lang="en-US" b="1" u="sng" dirty="0"/>
          </a:p>
          <a:p>
            <a:endParaRPr lang="en-US" u="sng" dirty="0"/>
          </a:p>
          <a:p>
            <a:r>
              <a:rPr lang="en-US" dirty="0"/>
              <a:t>Potassium chloride dissolved the most endothermically, and calcium chloride dissolved the most exothermically.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44780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40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725070"/>
              </p:ext>
            </p:extLst>
          </p:nvPr>
        </p:nvGraphicFramePr>
        <p:xfrm>
          <a:off x="533400" y="1066800"/>
          <a:ext cx="7696200" cy="5385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240"/>
                <a:gridCol w="1539240"/>
                <a:gridCol w="1539240"/>
                <a:gridCol w="1539240"/>
                <a:gridCol w="1539240"/>
              </a:tblGrid>
              <a:tr h="16001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Solute dissolved in water at room temperature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Initial Temp (˚C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Final Temp (˚C)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Change in Temp  (˚C)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Endothermic or exothermic?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936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Potassium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Chloride KCL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-8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endothermic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85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Calcium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Chloride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CaCl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₂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exothermic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85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Sodium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Chloride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NaCl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exothermic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8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Sodium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Bicarbonate 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NaHCO3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-4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endothermic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533400"/>
            <a:ext cx="2957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Changes </a:t>
            </a:r>
            <a:r>
              <a:rPr lang="en-US" b="1" i="1" dirty="0"/>
              <a:t>in </a:t>
            </a:r>
            <a:r>
              <a:rPr lang="en-US" b="1" i="1" dirty="0" smtClean="0"/>
              <a:t>temperature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0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98853"/>
              </p:ext>
            </p:extLst>
          </p:nvPr>
        </p:nvGraphicFramePr>
        <p:xfrm>
          <a:off x="381000" y="838200"/>
          <a:ext cx="8153400" cy="4837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175"/>
                <a:gridCol w="6508225"/>
              </a:tblGrid>
              <a:tr h="286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0405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Solute</a:t>
                      </a:r>
                      <a:r>
                        <a:rPr lang="en-US" sz="1600" dirty="0">
                          <a:effectLst/>
                        </a:rPr>
                        <a:t>	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Properties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15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Potassium Chloride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 its solid form, potassium chloride can be easily dissolved in water and the resulting </a:t>
                      </a:r>
                      <a:r>
                        <a:rPr lang="en-US" sz="1600" dirty="0" err="1">
                          <a:effectLst/>
                        </a:rPr>
                        <a:t>KCl</a:t>
                      </a:r>
                      <a:r>
                        <a:rPr lang="en-US" sz="1600" dirty="0">
                          <a:effectLst/>
                        </a:rPr>
                        <a:t> solution is said to have a salty taste. The primary application of this ionic salt is in the agriculture industry, where it is used in the production of crop </a:t>
                      </a:r>
                      <a:r>
                        <a:rPr lang="en-US" sz="1600" dirty="0" smtClean="0">
                          <a:effectLst/>
                        </a:rPr>
                        <a:t>fertilizers.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Molecular Formula    </a:t>
                      </a:r>
                      <a:r>
                        <a:rPr lang="en-US" sz="1600" b="1" dirty="0" err="1">
                          <a:effectLst/>
                        </a:rPr>
                        <a:t>KCl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7697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Calcium Chloride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 is highly soluble in water and it is deliquescent. It is a salt that is solid at room temperature, and it behaves as a typical ionic halide. It has several common applications such as brine for refrigeration plants, ice and dust control on roads, and in cement.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Molecular Formula	</a:t>
                      </a:r>
                      <a:r>
                        <a:rPr lang="en-US" sz="1600" b="1" dirty="0" smtClean="0">
                          <a:effectLst/>
                        </a:rPr>
                        <a:t>CaCl2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637848"/>
              </p:ext>
            </p:extLst>
          </p:nvPr>
        </p:nvGraphicFramePr>
        <p:xfrm>
          <a:off x="533400" y="2209800"/>
          <a:ext cx="141514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Bitmap Image" r:id="rId3" imgW="2666667" imgH="1438095" progId="Paint.Picture">
                  <p:embed/>
                </p:oleObj>
              </mc:Choice>
              <mc:Fallback>
                <p:oleObj name="Bitmap Image" r:id="rId3" imgW="2666667" imgH="1438095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09800"/>
                        <a:ext cx="1415143" cy="76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220536"/>
              </p:ext>
            </p:extLst>
          </p:nvPr>
        </p:nvGraphicFramePr>
        <p:xfrm>
          <a:off x="723331" y="4114800"/>
          <a:ext cx="922283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Bitmap Image" r:id="rId5" imgW="2029108" imgH="2257740" progId="Paint.Picture">
                  <p:embed/>
                </p:oleObj>
              </mc:Choice>
              <mc:Fallback>
                <p:oleObj name="Bitmap Image" r:id="rId5" imgW="2029108" imgH="2257740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331" y="4114800"/>
                        <a:ext cx="922283" cy="1028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228600"/>
            <a:ext cx="4951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Chemical properties of different materials: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24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589</Words>
  <Application>Microsoft Office PowerPoint</Application>
  <PresentationFormat>On-screen Show (4:3)</PresentationFormat>
  <Paragraphs>117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Bitmap Image</vt:lpstr>
      <vt:lpstr>PowerPoint Presentation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51</cp:revision>
  <dcterms:created xsi:type="dcterms:W3CDTF">2006-08-16T00:00:00Z</dcterms:created>
  <dcterms:modified xsi:type="dcterms:W3CDTF">2023-05-13T14:12:53Z</dcterms:modified>
</cp:coreProperties>
</file>