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4" r:id="rId3"/>
    <p:sldId id="258" r:id="rId4"/>
    <p:sldId id="257" r:id="rId5"/>
    <p:sldId id="259" r:id="rId6"/>
    <p:sldId id="265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90" d="100"/>
          <a:sy n="90" d="100"/>
        </p:scale>
        <p:origin x="6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75AF-F7B1-42FF-8A4E-1AF9EA04C66C}" type="datetimeFigureOut">
              <a:rPr lang="en-US" smtClean="0"/>
              <a:t>14/05/2023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8C72-41EA-465B-BEA9-448A33806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8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75AF-F7B1-42FF-8A4E-1AF9EA04C66C}" type="datetimeFigureOut">
              <a:rPr lang="en-US" smtClean="0"/>
              <a:t>14/05/2023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8C72-41EA-465B-BEA9-448A33806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6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75AF-F7B1-42FF-8A4E-1AF9EA04C66C}" type="datetimeFigureOut">
              <a:rPr lang="en-US" smtClean="0"/>
              <a:t>14/05/2023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8C72-41EA-465B-BEA9-448A338067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509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75AF-F7B1-42FF-8A4E-1AF9EA04C66C}" type="datetimeFigureOut">
              <a:rPr lang="en-US" smtClean="0"/>
              <a:t>14/05/2023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8C72-41EA-465B-BEA9-448A33806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66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75AF-F7B1-42FF-8A4E-1AF9EA04C66C}" type="datetimeFigureOut">
              <a:rPr lang="en-US" smtClean="0"/>
              <a:t>14/05/2023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8C72-41EA-465B-BEA9-448A338067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313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75AF-F7B1-42FF-8A4E-1AF9EA04C66C}" type="datetimeFigureOut">
              <a:rPr lang="en-US" smtClean="0"/>
              <a:t>14/05/2023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8C72-41EA-465B-BEA9-448A33806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56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75AF-F7B1-42FF-8A4E-1AF9EA04C66C}" type="datetimeFigureOut">
              <a:rPr lang="en-US" smtClean="0"/>
              <a:t>14/05/2023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8C72-41EA-465B-BEA9-448A33806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55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75AF-F7B1-42FF-8A4E-1AF9EA04C66C}" type="datetimeFigureOut">
              <a:rPr lang="en-US" smtClean="0"/>
              <a:t>14/05/2023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8C72-41EA-465B-BEA9-448A33806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6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75AF-F7B1-42FF-8A4E-1AF9EA04C66C}" type="datetimeFigureOut">
              <a:rPr lang="en-US" smtClean="0"/>
              <a:t>14/05/2023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8C72-41EA-465B-BEA9-448A33806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9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75AF-F7B1-42FF-8A4E-1AF9EA04C66C}" type="datetimeFigureOut">
              <a:rPr lang="en-US" smtClean="0"/>
              <a:t>14/05/2023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8C72-41EA-465B-BEA9-448A33806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2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75AF-F7B1-42FF-8A4E-1AF9EA04C66C}" type="datetimeFigureOut">
              <a:rPr lang="en-US" smtClean="0"/>
              <a:t>14/05/2023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8C72-41EA-465B-BEA9-448A33806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9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75AF-F7B1-42FF-8A4E-1AF9EA04C66C}" type="datetimeFigureOut">
              <a:rPr lang="en-US" smtClean="0"/>
              <a:t>14/05/2023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8C72-41EA-465B-BEA9-448A33806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0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75AF-F7B1-42FF-8A4E-1AF9EA04C66C}" type="datetimeFigureOut">
              <a:rPr lang="en-US" smtClean="0"/>
              <a:t>14/05/2023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8C72-41EA-465B-BEA9-448A33806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8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75AF-F7B1-42FF-8A4E-1AF9EA04C66C}" type="datetimeFigureOut">
              <a:rPr lang="en-US" smtClean="0"/>
              <a:t>14/05/2023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8C72-41EA-465B-BEA9-448A33806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50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75AF-F7B1-42FF-8A4E-1AF9EA04C66C}" type="datetimeFigureOut">
              <a:rPr lang="en-US" smtClean="0"/>
              <a:t>14/05/2023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8C72-41EA-465B-BEA9-448A33806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6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8C72-41EA-465B-BEA9-448A338067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75AF-F7B1-42FF-8A4E-1AF9EA04C66C}" type="datetimeFigureOut">
              <a:rPr lang="en-US" smtClean="0"/>
              <a:t>14/05/2023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7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E75AF-F7B1-42FF-8A4E-1AF9EA04C66C}" type="datetimeFigureOut">
              <a:rPr lang="en-US" smtClean="0"/>
              <a:t>14/05/2023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128C72-41EA-465B-BEA9-448A33806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9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336" y="969137"/>
            <a:ext cx="9316877" cy="1646302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Endothermic and exothermic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664" y="2625580"/>
            <a:ext cx="6244855" cy="58217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By: Sanad Darwish, Karam Maraqah, Zeid Nino, Issa Nino</a:t>
            </a:r>
          </a:p>
        </p:txBody>
      </p:sp>
      <p:pic>
        <p:nvPicPr>
          <p:cNvPr id="1026" name="Picture 2" descr="Difference between Endothermic and Exothermic Reactions | Chemis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49" y="3800068"/>
            <a:ext cx="9339942" cy="305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942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00"/>
            </a:gs>
            <a:gs pos="59000">
              <a:srgbClr val="C4DB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8856"/>
            <a:ext cx="8596668" cy="67575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Sodium Chloride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912" y="969742"/>
            <a:ext cx="8519090" cy="4410332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Sodium chloride is a white crystalline white solid (a salt) that contains a density of 2.16 g\ml. </a:t>
            </a:r>
          </a:p>
          <a:p>
            <a:r>
              <a:rPr lang="en-US" sz="2200" dirty="0"/>
              <a:t>It also contains a melting point as high as 801 degrees Celsius </a:t>
            </a:r>
          </a:p>
          <a:p>
            <a:r>
              <a:rPr lang="en-US" sz="2200" dirty="0"/>
              <a:t>The boiling point is approximately 1413 degrees Celsius.</a:t>
            </a:r>
          </a:p>
          <a:p>
            <a:endParaRPr lang="en-US" sz="2200" dirty="0"/>
          </a:p>
          <a:p>
            <a:r>
              <a:rPr lang="en-US" sz="2200" dirty="0"/>
              <a:t>Sodium chloride is used as a food preservative and as a seasoning to enhance flavor.</a:t>
            </a:r>
          </a:p>
          <a:p>
            <a:r>
              <a:rPr lang="en-US" sz="2200" dirty="0"/>
              <a:t> Sodium chloride is also used in manufacturing to make plastic and other products, and to de-ice roads and sidewalks.  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>
                <a:hlinkClick r:id="rId2" action="ppaction://hlinksldjump"/>
              </a:rPr>
              <a:t>GO BACK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 </a:t>
            </a:r>
          </a:p>
        </p:txBody>
      </p:sp>
      <p:pic>
        <p:nvPicPr>
          <p:cNvPr id="5122" name="Picture 2" descr="Sodium Chloride (Salt), High Purity Crystals, 500 Grams (1.1 lb.):  Amazon.com: Industrial &amp; Scientif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4063603"/>
            <a:ext cx="2752766" cy="16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hat is Sodium Chloride and Why Does Your Pool Need It? | The LeverEd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077" y="4063603"/>
            <a:ext cx="3971925" cy="26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35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dothermic and Exothermic Chemical Rea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709" y="0"/>
            <a:ext cx="1268171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71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Exothermic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   </a:t>
            </a:r>
            <a:r>
              <a:rPr lang="en-US" sz="2800" dirty="0"/>
              <a:t>When an exothermic reaction happens energy is transferred to the surroundings during the reaction, which makes the temperature of the surroundings increase.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98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Endothermic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     </a:t>
            </a:r>
            <a:r>
              <a:rPr lang="en-US" sz="3600" dirty="0"/>
              <a:t> </a:t>
            </a:r>
            <a:r>
              <a:rPr lang="en-US" sz="2800" dirty="0"/>
              <a:t>An endothermic reaction is any chemical reaction that absorbs heat from its environment, which will make the temperature of the surrounding substance decrease. </a:t>
            </a:r>
          </a:p>
        </p:txBody>
      </p:sp>
    </p:spTree>
    <p:extLst>
      <p:ext uri="{BB962C8B-B14F-4D97-AF65-F5344CB8AC3E}">
        <p14:creationId xmlns:p14="http://schemas.microsoft.com/office/powerpoint/2010/main" val="3244843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34" y="538133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Substances that dissolve in water: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502665"/>
              </p:ext>
            </p:extLst>
          </p:nvPr>
        </p:nvGraphicFramePr>
        <p:xfrm>
          <a:off x="419707" y="1541416"/>
          <a:ext cx="9991390" cy="491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865">
                  <a:extLst>
                    <a:ext uri="{9D8B030D-6E8A-4147-A177-3AD203B41FA5}">
                      <a16:colId xmlns:a16="http://schemas.microsoft.com/office/drawing/2014/main" val="880559587"/>
                    </a:ext>
                  </a:extLst>
                </a:gridCol>
                <a:gridCol w="1803691">
                  <a:extLst>
                    <a:ext uri="{9D8B030D-6E8A-4147-A177-3AD203B41FA5}">
                      <a16:colId xmlns:a16="http://schemas.microsoft.com/office/drawing/2014/main" val="2440426540"/>
                    </a:ext>
                  </a:extLst>
                </a:gridCol>
                <a:gridCol w="2337235">
                  <a:extLst>
                    <a:ext uri="{9D8B030D-6E8A-4147-A177-3AD203B41FA5}">
                      <a16:colId xmlns:a16="http://schemas.microsoft.com/office/drawing/2014/main" val="1424955388"/>
                    </a:ext>
                  </a:extLst>
                </a:gridCol>
                <a:gridCol w="1659321">
                  <a:extLst>
                    <a:ext uri="{9D8B030D-6E8A-4147-A177-3AD203B41FA5}">
                      <a16:colId xmlns:a16="http://schemas.microsoft.com/office/drawing/2014/main" val="2333175526"/>
                    </a:ext>
                  </a:extLst>
                </a:gridCol>
                <a:gridCol w="1998278">
                  <a:extLst>
                    <a:ext uri="{9D8B030D-6E8A-4147-A177-3AD203B41FA5}">
                      <a16:colId xmlns:a16="http://schemas.microsoft.com/office/drawing/2014/main" val="2373399542"/>
                    </a:ext>
                  </a:extLst>
                </a:gridCol>
              </a:tblGrid>
              <a:tr h="982327">
                <a:tc>
                  <a:txBody>
                    <a:bodyPr/>
                    <a:lstStyle/>
                    <a:p>
                      <a:r>
                        <a:rPr lang="en-US" dirty="0"/>
                        <a:t>substance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Endothermic or exothermic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Initial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49746"/>
                  </a:ext>
                </a:extLst>
              </a:tr>
              <a:tr h="982327"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 action="ppaction://hlinksldjump"/>
                        </a:rPr>
                        <a:t>Calcium chloride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exothermic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290477"/>
                  </a:ext>
                </a:extLst>
              </a:tr>
              <a:tr h="982327"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 action="ppaction://hlinksldjump"/>
                        </a:rPr>
                        <a:t>Magnesium sulfate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exothermic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45696"/>
                  </a:ext>
                </a:extLst>
              </a:tr>
              <a:tr h="982327"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 action="ppaction://hlinksldjump"/>
                        </a:rPr>
                        <a:t>Ammonium nitrate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Endothermic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44475"/>
                  </a:ext>
                </a:extLst>
              </a:tr>
              <a:tr h="982327"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 action="ppaction://hlinksldjump"/>
                        </a:rPr>
                        <a:t>Sodium chloride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endothermic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512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63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197981" cy="595086"/>
          </a:xfrm>
        </p:spPr>
        <p:txBody>
          <a:bodyPr>
            <a:normAutofit fontScale="90000"/>
          </a:bodyPr>
          <a:lstStyle/>
          <a:p>
            <a:r>
              <a:rPr lang="en-US" dirty="0"/>
              <a:t>Procedure: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04687"/>
            <a:ext cx="8596668" cy="4836676"/>
          </a:xfrm>
        </p:spPr>
        <p:txBody>
          <a:bodyPr/>
          <a:lstStyle/>
          <a:p>
            <a:r>
              <a:rPr lang="en-US" dirty="0"/>
              <a:t>1.Use the balance to measure the mass of the chemical used (example 5g)</a:t>
            </a:r>
          </a:p>
          <a:p>
            <a:r>
              <a:rPr lang="en-US" dirty="0"/>
              <a:t>2.Add specific volume of water using a measuring cylinder.( EX, 1OO ML)</a:t>
            </a:r>
          </a:p>
          <a:p>
            <a:r>
              <a:rPr lang="en-US" dirty="0"/>
              <a:t>3. transfer the water into an insulating cup</a:t>
            </a:r>
          </a:p>
          <a:p>
            <a:r>
              <a:rPr lang="en-US" dirty="0"/>
              <a:t>4. Use the thermometer to measure the initial temperature.</a:t>
            </a:r>
          </a:p>
          <a:p>
            <a:r>
              <a:rPr lang="en-US" dirty="0"/>
              <a:t>5. Add the salt , stir to ensure complete dissolving .</a:t>
            </a:r>
          </a:p>
          <a:p>
            <a:r>
              <a:rPr lang="en-US" dirty="0"/>
              <a:t>6. measure the final temperature after specific time interval . </a:t>
            </a:r>
          </a:p>
          <a:p>
            <a:r>
              <a:rPr lang="en-US" dirty="0"/>
              <a:t>7. repeat the same experiment for the rest of the salts </a:t>
            </a:r>
          </a:p>
          <a:p>
            <a:r>
              <a:rPr lang="en-US" dirty="0"/>
              <a:t>8. collect the data in a table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9960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FFFF00"/>
            </a:gs>
            <a:gs pos="59000">
              <a:srgbClr val="C4DB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99729"/>
            <a:ext cx="8596668" cy="80334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Calcium Chloride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03078"/>
            <a:ext cx="6780391" cy="3062445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Calcium chloride is a compound of calcium and chlorine. </a:t>
            </a:r>
          </a:p>
          <a:p>
            <a:r>
              <a:rPr lang="en-US" sz="2200" dirty="0"/>
              <a:t>It is highly soluble in water. </a:t>
            </a:r>
          </a:p>
          <a:p>
            <a:r>
              <a:rPr lang="en-US" sz="2200" dirty="0"/>
              <a:t>It is a salt that is solid at room temperature.</a:t>
            </a:r>
          </a:p>
          <a:p>
            <a:r>
              <a:rPr lang="en-US" sz="2200" dirty="0"/>
              <a:t> Calcium chloride has many common uses such as: dust control on roads, and in cement.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>
                <a:hlinkClick r:id="rId2" action="ppaction://hlinksldjump"/>
              </a:rPr>
              <a:t>GO BACK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6146" name="Picture 2" descr="Calcium Chloride 10% - 10ml Syringe w/20g Needle - PF: Clint Pharmaceutic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5" y="3451860"/>
            <a:ext cx="3918856" cy="32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alcium Chlori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806" y="4698265"/>
            <a:ext cx="1989918" cy="198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78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FFFF00"/>
            </a:gs>
            <a:gs pos="59000">
              <a:srgbClr val="C4DB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9097"/>
            <a:ext cx="8596668" cy="6332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Magnesium Sulfate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22325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Magnesium sulfate is a salt which is also known as sulfuric acid magnesium. </a:t>
            </a:r>
          </a:p>
          <a:p>
            <a:r>
              <a:rPr lang="en-US" sz="2200" dirty="0"/>
              <a:t>It has high solubility and it can also be noted that the solubility of magnesium sulfate will increase as the temperature of the water increases too.</a:t>
            </a:r>
          </a:p>
          <a:p>
            <a:r>
              <a:rPr lang="en-US" sz="2200" dirty="0"/>
              <a:t>Magnesium sulfate is used for short term relief of constipation. It is also used as a solution for minor sprains, bruises, discomforts, stiffness, and muscle aches.</a:t>
            </a:r>
          </a:p>
          <a:p>
            <a:r>
              <a:rPr lang="en-US" sz="2200" dirty="0"/>
              <a:t> It is considered a laxative medicine</a:t>
            </a:r>
            <a:r>
              <a:rPr lang="en-US" sz="2000" dirty="0"/>
              <a:t>.</a:t>
            </a:r>
          </a:p>
          <a:p>
            <a:r>
              <a:rPr lang="en-US" sz="2000" dirty="0">
                <a:hlinkClick r:id="rId2" action="ppaction://hlinksldjump"/>
              </a:rPr>
              <a:t>GO BACK</a:t>
            </a:r>
            <a:endParaRPr lang="en-US" sz="2000" dirty="0"/>
          </a:p>
        </p:txBody>
      </p:sp>
      <p:pic>
        <p:nvPicPr>
          <p:cNvPr id="4098" name="Picture 2" descr="Magnesium Sulfate 50%, 500mg/mL, SDV, 10mL Vial | McGuff Medical Produc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20" y="3414917"/>
            <a:ext cx="2773680" cy="31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gnesium Sulfa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70" y="4651354"/>
            <a:ext cx="1939925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379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FFFF00"/>
            </a:gs>
            <a:gs pos="59000">
              <a:srgbClr val="C4DB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80" y="350874"/>
            <a:ext cx="8596668" cy="70765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Ammonium Nitrate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80" y="969742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Ammonium nitrate is a colorless crystalline substance which has a melting point of 169 degrees Celsius.</a:t>
            </a:r>
          </a:p>
          <a:p>
            <a:r>
              <a:rPr lang="en-US" sz="2200" dirty="0"/>
              <a:t> It is a substance that is highly soluble in water. </a:t>
            </a:r>
          </a:p>
          <a:p>
            <a:r>
              <a:rPr lang="en-US" sz="2200" dirty="0"/>
              <a:t>Heating the solution in water dissolves the salt into nitrous oxide</a:t>
            </a:r>
          </a:p>
          <a:p>
            <a:r>
              <a:rPr lang="en-US" sz="2200" dirty="0"/>
              <a:t>Ammonium nitrate is used to make explosives, matches, fertilizers, and antibiotics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>
                <a:hlinkClick r:id="rId2" action="ppaction://hlinksldjump"/>
              </a:rPr>
              <a:t>GO BACK</a:t>
            </a:r>
            <a:endParaRPr lang="en-US" sz="2200" dirty="0"/>
          </a:p>
        </p:txBody>
      </p:sp>
      <p:sp>
        <p:nvSpPr>
          <p:cNvPr id="4" name="AutoShape 2" descr="Ammonium Nitrate: The Versatile Comp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6" name="Picture 4" descr="https://pics.ozmo.io/is_ammonium_nitrate_and_water_a_chemical_rea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0" y="704702"/>
            <a:ext cx="3308077" cy="128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Ammonium Nitrate Formula Uses What Is Ammonium Nitrate? Video Lesson  Transcript | inmobiliarialavariega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27" y="3338506"/>
            <a:ext cx="5788025" cy="302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625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322</TotalTime>
  <Words>494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Endothermic and exothermic</vt:lpstr>
      <vt:lpstr>PowerPoint Presentation</vt:lpstr>
      <vt:lpstr>Exothermic</vt:lpstr>
      <vt:lpstr> Endothermic</vt:lpstr>
      <vt:lpstr>Substances that dissolve in water:</vt:lpstr>
      <vt:lpstr>Procedure:</vt:lpstr>
      <vt:lpstr>Calcium Chloride</vt:lpstr>
      <vt:lpstr>Magnesium Sulfate</vt:lpstr>
      <vt:lpstr>Ammonium Nitrate</vt:lpstr>
      <vt:lpstr>Sodium Chloride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Endothermic or exothermic</dc:title>
  <dc:creator>Rawia.AlQaisieh</dc:creator>
  <cp:lastModifiedBy>Noor Khashan</cp:lastModifiedBy>
  <cp:revision>41</cp:revision>
  <dcterms:created xsi:type="dcterms:W3CDTF">2023-05-06T16:53:19Z</dcterms:created>
  <dcterms:modified xsi:type="dcterms:W3CDTF">2023-05-14T20:46:02Z</dcterms:modified>
</cp:coreProperties>
</file>