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sldIdLst>
    <p:sldId id="256" r:id="rId2"/>
    <p:sldId id="257" r:id="rId3"/>
    <p:sldId id="258" r:id="rId4"/>
    <p:sldId id="259" r:id="rId5"/>
    <p:sldId id="260" r:id="rId6"/>
    <p:sldId id="261" r:id="rId7"/>
    <p:sldId id="263" r:id="rId8"/>
    <p:sldId id="262" r:id="rId9"/>
    <p:sldId id="266"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1"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045827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4472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8127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618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6290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238745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AFBEC0-7F26-4411-BAFE-A45E8BB33A13}"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25949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095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406679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FBEC0-7F26-4411-BAFE-A45E8BB33A13}"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0533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FBEC0-7F26-4411-BAFE-A45E8BB33A13}" type="datetimeFigureOut">
              <a:rPr lang="en-US" smtClean="0"/>
              <a:t>5/14/2023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3000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4606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AFBEC0-7F26-4411-BAFE-A45E8BB33A13}" type="datetimeFigureOut">
              <a:rPr lang="en-US" smtClean="0"/>
              <a:t>5/14/2023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3536827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AFBEC0-7F26-4411-BAFE-A45E8BB33A13}" type="datetimeFigureOut">
              <a:rPr lang="en-US" smtClean="0"/>
              <a:t>5/14/2023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7833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1AFBEC0-7F26-4411-BAFE-A45E8BB33A13}" type="datetimeFigureOut">
              <a:rPr lang="en-US" smtClean="0"/>
              <a:t>5/14/2023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153428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2983652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AFBEC0-7F26-4411-BAFE-A45E8BB33A13}" type="datetimeFigureOut">
              <a:rPr lang="en-US" smtClean="0"/>
              <a:t>5/14/2023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92A7-F37A-4C29-9CFD-D58E56BA93D4}" type="slidenum">
              <a:rPr lang="en-US" smtClean="0"/>
              <a:t>‹#›</a:t>
            </a:fld>
            <a:endParaRPr lang="en-US"/>
          </a:p>
        </p:txBody>
      </p:sp>
    </p:spTree>
    <p:extLst>
      <p:ext uri="{BB962C8B-B14F-4D97-AF65-F5344CB8AC3E}">
        <p14:creationId xmlns:p14="http://schemas.microsoft.com/office/powerpoint/2010/main" val="5947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1AFBEC0-7F26-4411-BAFE-A45E8BB33A13}" type="datetimeFigureOut">
              <a:rPr lang="en-US" smtClean="0"/>
              <a:t>5/14/2023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D7D92A7-F37A-4C29-9CFD-D58E56BA93D4}" type="slidenum">
              <a:rPr lang="en-US" smtClean="0"/>
              <a:t>‹#›</a:t>
            </a:fld>
            <a:endParaRPr lang="en-US"/>
          </a:p>
        </p:txBody>
      </p:sp>
    </p:spTree>
    <p:extLst>
      <p:ext uri="{BB962C8B-B14F-4D97-AF65-F5344CB8AC3E}">
        <p14:creationId xmlns:p14="http://schemas.microsoft.com/office/powerpoint/2010/main" val="199065533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wash/water-scarcity" TargetMode="External"/><Relationship Id="rId2" Type="http://schemas.openxmlformats.org/officeDocument/2006/relationships/hyperlink" Target="https://www.norwich.edu/news/voices-from-the-hill/4043-water-scarcity-in-jordan-an-examination-of-the-causes-behind-the-cri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Kerr_Da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4BB-6F14-C365-453D-086C1D884643}"/>
              </a:ext>
            </a:extLst>
          </p:cNvPr>
          <p:cNvSpPr>
            <a:spLocks noGrp="1"/>
          </p:cNvSpPr>
          <p:nvPr>
            <p:ph type="ctrTitle"/>
          </p:nvPr>
        </p:nvSpPr>
        <p:spPr/>
        <p:txBody>
          <a:bodyPr/>
          <a:lstStyle/>
          <a:p>
            <a:r>
              <a:rPr lang="en-US" cap="none" dirty="0">
                <a:latin typeface="Times New Roman" panose="02020603050405020304" pitchFamily="18" charset="0"/>
                <a:cs typeface="Times New Roman" panose="02020603050405020304" pitchFamily="18" charset="0"/>
              </a:rPr>
              <a:t>Water Crisis</a:t>
            </a:r>
          </a:p>
        </p:txBody>
      </p:sp>
      <p:sp>
        <p:nvSpPr>
          <p:cNvPr id="3" name="Subtitle 2">
            <a:extLst>
              <a:ext uri="{FF2B5EF4-FFF2-40B4-BE49-F238E27FC236}">
                <a16:creationId xmlns:a16="http://schemas.microsoft.com/office/drawing/2014/main" id="{93CD318E-EA0B-57C5-8F04-2858A7DDA214}"/>
              </a:ext>
            </a:extLst>
          </p:cNvPr>
          <p:cNvSpPr>
            <a:spLocks noGrp="1"/>
          </p:cNvSpPr>
          <p:nvPr>
            <p:ph type="subTitle" idx="1"/>
          </p:nvPr>
        </p:nvSpPr>
        <p:spPr/>
        <p:txBody>
          <a:bodyPr>
            <a:normAutofit lnSpcReduction="10000"/>
          </a:bodyPr>
          <a:lstStyle/>
          <a:p>
            <a:r>
              <a:rPr lang="en-US" cap="none" dirty="0">
                <a:solidFill>
                  <a:schemeClr val="tx1"/>
                </a:solidFill>
                <a:latin typeface="Times New Roman" panose="02020603050405020304" pitchFamily="18" charset="0"/>
                <a:cs typeface="Times New Roman" panose="02020603050405020304" pitchFamily="18" charset="0"/>
              </a:rPr>
              <a:t>Done by: Eleanor Haddad, </a:t>
            </a:r>
            <a:r>
              <a:rPr lang="en-US" cap="none" dirty="0" err="1">
                <a:solidFill>
                  <a:schemeClr val="tx1"/>
                </a:solidFill>
                <a:latin typeface="Times New Roman" panose="02020603050405020304" pitchFamily="18" charset="0"/>
                <a:cs typeface="Times New Roman" panose="02020603050405020304" pitchFamily="18" charset="0"/>
              </a:rPr>
              <a:t>Helana</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Jouaneeh</a:t>
            </a:r>
            <a:r>
              <a:rPr lang="en-US" cap="none" dirty="0">
                <a:solidFill>
                  <a:schemeClr val="tx1"/>
                </a:solidFill>
                <a:latin typeface="Times New Roman" panose="02020603050405020304" pitchFamily="18" charset="0"/>
                <a:cs typeface="Times New Roman" panose="02020603050405020304" pitchFamily="18" charset="0"/>
              </a:rPr>
              <a:t>, Sama </a:t>
            </a:r>
            <a:r>
              <a:rPr lang="en-US" cap="none" dirty="0" err="1">
                <a:solidFill>
                  <a:schemeClr val="tx1"/>
                </a:solidFill>
                <a:latin typeface="Times New Roman" panose="02020603050405020304" pitchFamily="18" charset="0"/>
                <a:cs typeface="Times New Roman" panose="02020603050405020304" pitchFamily="18" charset="0"/>
              </a:rPr>
              <a:t>Al.Soury</a:t>
            </a:r>
            <a:r>
              <a:rPr lang="en-US" cap="none" dirty="0">
                <a:solidFill>
                  <a:schemeClr val="tx1"/>
                </a:solidFill>
                <a:latin typeface="Times New Roman" panose="02020603050405020304" pitchFamily="18" charset="0"/>
                <a:cs typeface="Times New Roman" panose="02020603050405020304" pitchFamily="18" charset="0"/>
              </a:rPr>
              <a:t>, </a:t>
            </a:r>
            <a:r>
              <a:rPr lang="en-US" cap="none" dirty="0" err="1">
                <a:solidFill>
                  <a:schemeClr val="tx1"/>
                </a:solidFill>
                <a:latin typeface="Times New Roman" panose="02020603050405020304" pitchFamily="18" charset="0"/>
                <a:cs typeface="Times New Roman" panose="02020603050405020304" pitchFamily="18" charset="0"/>
              </a:rPr>
              <a:t>Nayefa</a:t>
            </a:r>
            <a:r>
              <a:rPr lang="en-US" cap="none" dirty="0">
                <a:solidFill>
                  <a:schemeClr val="tx1"/>
                </a:solidFill>
                <a:latin typeface="Times New Roman" panose="02020603050405020304" pitchFamily="18" charset="0"/>
                <a:cs typeface="Times New Roman" panose="02020603050405020304" pitchFamily="18" charset="0"/>
              </a:rPr>
              <a:t> Al-</a:t>
            </a:r>
            <a:r>
              <a:rPr lang="en-US" cap="none" dirty="0" err="1">
                <a:solidFill>
                  <a:schemeClr val="tx1"/>
                </a:solidFill>
                <a:latin typeface="Times New Roman" panose="02020603050405020304" pitchFamily="18" charset="0"/>
                <a:cs typeface="Times New Roman" panose="02020603050405020304" pitchFamily="18" charset="0"/>
              </a:rPr>
              <a:t>Batarseh</a:t>
            </a:r>
            <a:endParaRPr lang="en-US" cap="none" dirty="0">
              <a:solidFill>
                <a:schemeClr val="tx1"/>
              </a:solidFill>
              <a:latin typeface="Times New Roman" panose="02020603050405020304" pitchFamily="18" charset="0"/>
              <a:cs typeface="Times New Roman" panose="02020603050405020304" pitchFamily="18" charset="0"/>
            </a:endParaRPr>
          </a:p>
          <a:p>
            <a:r>
              <a:rPr lang="en-US" cap="none" dirty="0">
                <a:solidFill>
                  <a:schemeClr val="tx1"/>
                </a:solidFill>
                <a:latin typeface="Times New Roman" panose="02020603050405020304" pitchFamily="18" charset="0"/>
                <a:cs typeface="Times New Roman" panose="02020603050405020304" pitchFamily="18" charset="0"/>
              </a:rPr>
              <a:t>7A</a:t>
            </a:r>
          </a:p>
        </p:txBody>
      </p:sp>
      <p:sp>
        <p:nvSpPr>
          <p:cNvPr id="4" name="TextBox 3">
            <a:extLst>
              <a:ext uri="{FF2B5EF4-FFF2-40B4-BE49-F238E27FC236}">
                <a16:creationId xmlns:a16="http://schemas.microsoft.com/office/drawing/2014/main" id="{0F218ED2-AA38-5844-9B83-D15A4ADACF1D}"/>
              </a:ext>
            </a:extLst>
          </p:cNvPr>
          <p:cNvSpPr txBox="1"/>
          <p:nvPr/>
        </p:nvSpPr>
        <p:spPr>
          <a:xfrm>
            <a:off x="2850078" y="701831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2791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F38E-77B0-DA19-6082-2612CF6DDBF0}"/>
              </a:ext>
            </a:extLst>
          </p:cNvPr>
          <p:cNvSpPr>
            <a:spLocks noGrp="1"/>
          </p:cNvSpPr>
          <p:nvPr>
            <p:ph type="title"/>
          </p:nvPr>
        </p:nvSpPr>
        <p:spPr>
          <a:xfrm>
            <a:off x="913774" y="201707"/>
            <a:ext cx="10364451" cy="712742"/>
          </a:xfrm>
        </p:spPr>
        <p:txBody>
          <a:bodyPr/>
          <a:lstStyle/>
          <a:p>
            <a:r>
              <a:rPr lang="en-US" cap="none" dirty="0">
                <a:latin typeface="Times New Roman" panose="02020603050405020304" pitchFamily="18" charset="0"/>
                <a:cs typeface="Times New Roman" panose="02020603050405020304" pitchFamily="18" charset="0"/>
              </a:rPr>
              <a:t>Recourses (Citation)</a:t>
            </a:r>
          </a:p>
        </p:txBody>
      </p:sp>
      <p:sp>
        <p:nvSpPr>
          <p:cNvPr id="3" name="Content Placeholder 2">
            <a:extLst>
              <a:ext uri="{FF2B5EF4-FFF2-40B4-BE49-F238E27FC236}">
                <a16:creationId xmlns:a16="http://schemas.microsoft.com/office/drawing/2014/main" id="{51DFDC3A-6207-E457-80F5-A828B1C680F3}"/>
              </a:ext>
            </a:extLst>
          </p:cNvPr>
          <p:cNvSpPr>
            <a:spLocks noGrp="1"/>
          </p:cNvSpPr>
          <p:nvPr>
            <p:ph sz="quarter" idx="13"/>
          </p:nvPr>
        </p:nvSpPr>
        <p:spPr>
          <a:xfrm>
            <a:off x="121023" y="1196788"/>
            <a:ext cx="11739283" cy="5459505"/>
          </a:xfrm>
        </p:spPr>
        <p:txBody>
          <a:bodyPr>
            <a:normAutofit/>
          </a:bodyPr>
          <a:lstStyle/>
          <a:p>
            <a:pPr>
              <a:buFont typeface="Wingdings" panose="05000000000000000000" pitchFamily="2" charset="2"/>
              <a:buChar char="ü"/>
            </a:pPr>
            <a:r>
              <a:rPr lang="en-US" sz="1600" i="1" cap="none" dirty="0">
                <a:effectLst/>
                <a:latin typeface="Times New Roman" panose="02020603050405020304" pitchFamily="18" charset="0"/>
                <a:cs typeface="Times New Roman" panose="02020603050405020304" pitchFamily="18" charset="0"/>
              </a:rPr>
              <a:t>Water 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Https://www.Unicef.Org/wash/water-scarcity </a:t>
            </a:r>
          </a:p>
          <a:p>
            <a:pPr>
              <a:buFont typeface="Wingdings" panose="05000000000000000000" pitchFamily="2" charset="2"/>
              <a:buChar char="ü"/>
            </a:pPr>
            <a:r>
              <a:rPr lang="en-US" sz="1600" dirty="0">
                <a:effectLst/>
                <a:latin typeface="Times New Roman" panose="02020603050405020304" pitchFamily="18" charset="0"/>
                <a:cs typeface="Times New Roman" panose="02020603050405020304" pitchFamily="18" charset="0"/>
              </a:rPr>
              <a:t>Council on Foreign Relations. (n.d.). </a:t>
            </a:r>
            <a:r>
              <a:rPr lang="en-US" sz="1600" i="1" dirty="0">
                <a:effectLst/>
                <a:latin typeface="Times New Roman" panose="02020603050405020304" pitchFamily="18" charset="0"/>
                <a:cs typeface="Times New Roman" panose="02020603050405020304" pitchFamily="18" charset="0"/>
              </a:rPr>
              <a:t>Water crisis is getting worse</a:t>
            </a:r>
            <a:r>
              <a:rPr lang="en-US" sz="1600"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February 1). </a:t>
            </a:r>
            <a:r>
              <a:rPr lang="en-US" sz="1600" i="1" dirty="0">
                <a:effectLst/>
                <a:latin typeface="Times New Roman" panose="02020603050405020304" pitchFamily="18" charset="0"/>
                <a:cs typeface="Times New Roman" panose="02020603050405020304" pitchFamily="18" charset="0"/>
              </a:rPr>
              <a:t>water crisis </a:t>
            </a:r>
            <a:r>
              <a:rPr lang="en-US" sz="1600" dirty="0">
                <a:effectLst/>
                <a:latin typeface="Times New Roman" panose="02020603050405020304" pitchFamily="18" charset="0"/>
                <a:cs typeface="Times New Roman" panose="02020603050405020304" pitchFamily="18" charset="0"/>
              </a:rPr>
              <a:t>. Water Scarcity in Jordan: An Examination of the Causes behind the Crisis. </a:t>
            </a:r>
            <a:r>
              <a:rPr lang="en-US" sz="1600" dirty="0">
                <a:effectLst/>
                <a:latin typeface="Times New Roman" panose="02020603050405020304" pitchFamily="18" charset="0"/>
                <a:cs typeface="Times New Roman" panose="02020603050405020304" pitchFamily="18" charset="0"/>
                <a:hlinkClick r:id="rId2"/>
              </a:rPr>
              <a:t>https://www.norwich.edu/news/voices-from-the-hill/4043-water-scarcity-in-jordan-an-examination-of-the-causes-behind-the-crisis</a:t>
            </a:r>
            <a:r>
              <a:rPr lang="en-US" sz="1600" dirty="0">
                <a:effectLst/>
                <a:latin typeface="Times New Roman" panose="02020603050405020304" pitchFamily="18" charset="0"/>
                <a:cs typeface="Times New Roman" panose="02020603050405020304" pitchFamily="18" charset="0"/>
              </a:rPr>
              <a:t> </a:t>
            </a:r>
            <a:r>
              <a:rPr lang="en-US" sz="1600" i="1" dirty="0">
                <a:effectLst/>
                <a:latin typeface="Times New Roman" panose="02020603050405020304" pitchFamily="18" charset="0"/>
                <a:cs typeface="Times New Roman" panose="02020603050405020304" pitchFamily="18" charset="0"/>
              </a:rPr>
              <a:t>Water Crisis</a:t>
            </a:r>
            <a:r>
              <a:rPr lang="en-US" sz="1600" dirty="0">
                <a:effectLst/>
                <a:latin typeface="Times New Roman" panose="02020603050405020304" pitchFamily="18" charset="0"/>
                <a:cs typeface="Times New Roman" panose="02020603050405020304" pitchFamily="18" charset="0"/>
              </a:rPr>
              <a:t>. UNICEF. (n.d.). https://www.unicef.org/wash/water-scarcity </a:t>
            </a:r>
          </a:p>
          <a:p>
            <a:pPr>
              <a:buFont typeface="Wingdings" panose="05000000000000000000" pitchFamily="2" charset="2"/>
              <a:buChar char="ü"/>
            </a:pPr>
            <a:r>
              <a:rPr lang="en-US" sz="1600" cap="none" dirty="0">
                <a:effectLst/>
                <a:latin typeface="Times New Roman" panose="02020603050405020304" pitchFamily="18" charset="0"/>
                <a:cs typeface="Times New Roman" panose="02020603050405020304" pitchFamily="18" charset="0"/>
              </a:rPr>
              <a:t>Council on foreign relations. (N.D.). </a:t>
            </a:r>
            <a:r>
              <a:rPr lang="en-US" sz="1600" i="1" cap="none" dirty="0">
                <a:effectLst/>
                <a:latin typeface="Times New Roman" panose="02020603050405020304" pitchFamily="18" charset="0"/>
                <a:cs typeface="Times New Roman" panose="02020603050405020304" pitchFamily="18" charset="0"/>
              </a:rPr>
              <a:t>Water crisis is getting worse</a:t>
            </a:r>
            <a:r>
              <a:rPr lang="en-US" sz="1600" cap="none" dirty="0">
                <a:effectLst/>
                <a:latin typeface="Times New Roman" panose="02020603050405020304" pitchFamily="18" charset="0"/>
                <a:cs typeface="Times New Roman" panose="02020603050405020304" pitchFamily="18" charset="0"/>
              </a:rPr>
              <a:t>. Council on foreign relations. Https://www.Cfr.Org/backgrounder/water-stress-global-problem-thats-getting-worse  Kolb, M. (2023, </a:t>
            </a:r>
            <a:r>
              <a:rPr lang="en-US" sz="1600" cap="none" dirty="0" err="1">
                <a:effectLst/>
                <a:latin typeface="Times New Roman" panose="02020603050405020304" pitchFamily="18" charset="0"/>
                <a:cs typeface="Times New Roman" panose="02020603050405020304" pitchFamily="18" charset="0"/>
              </a:rPr>
              <a:t>february</a:t>
            </a:r>
            <a:r>
              <a:rPr lang="en-US" sz="1600" cap="none" dirty="0">
                <a:effectLst/>
                <a:latin typeface="Times New Roman" panose="02020603050405020304" pitchFamily="18" charset="0"/>
                <a:cs typeface="Times New Roman" panose="02020603050405020304" pitchFamily="18" charset="0"/>
              </a:rPr>
              <a:t> 1). </a:t>
            </a:r>
            <a:r>
              <a:rPr lang="en-US" sz="1600" i="1" cap="none" dirty="0">
                <a:effectLst/>
                <a:latin typeface="Times New Roman" panose="02020603050405020304" pitchFamily="18" charset="0"/>
                <a:cs typeface="Times New Roman" panose="02020603050405020304" pitchFamily="18" charset="0"/>
              </a:rPr>
              <a:t>Water crisis </a:t>
            </a:r>
            <a:r>
              <a:rPr lang="en-US" sz="1600" cap="none" dirty="0">
                <a:effectLst/>
                <a:latin typeface="Times New Roman" panose="02020603050405020304" pitchFamily="18" charset="0"/>
                <a:cs typeface="Times New Roman" panose="02020603050405020304" pitchFamily="18" charset="0"/>
              </a:rPr>
              <a:t>. water scarcity in </a:t>
            </a:r>
            <a:r>
              <a:rPr lang="en-US" sz="1600"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an examination of the causes behind the crisis. Https://www.Norwich.Edu/news/voices-from-the-hill/</a:t>
            </a:r>
            <a:r>
              <a:rPr lang="en-US" sz="1600" cap="none">
                <a:effectLst/>
                <a:latin typeface="Times New Roman" panose="02020603050405020304" pitchFamily="18" charset="0"/>
                <a:cs typeface="Times New Roman" panose="02020603050405020304" pitchFamily="18" charset="0"/>
              </a:rPr>
              <a:t>4043-water-scarcity-in-jordan-an-examination-of-the-causes-behind-the-crisis </a:t>
            </a:r>
            <a:r>
              <a:rPr lang="en-US" sz="1600" i="1" cap="none">
                <a:effectLst/>
                <a:latin typeface="Times New Roman" panose="02020603050405020304" pitchFamily="18" charset="0"/>
                <a:cs typeface="Times New Roman" panose="02020603050405020304" pitchFamily="18" charset="0"/>
              </a:rPr>
              <a:t>Water </a:t>
            </a:r>
            <a:r>
              <a:rPr lang="en-US" sz="1600" i="1" cap="none" dirty="0">
                <a:effectLst/>
                <a:latin typeface="Times New Roman" panose="02020603050405020304" pitchFamily="18" charset="0"/>
                <a:cs typeface="Times New Roman" panose="02020603050405020304" pitchFamily="18" charset="0"/>
              </a:rPr>
              <a:t>crisis</a:t>
            </a:r>
            <a:r>
              <a:rPr lang="en-US" sz="1600" cap="none" dirty="0">
                <a:effectLst/>
                <a:latin typeface="Times New Roman" panose="02020603050405020304" pitchFamily="18" charset="0"/>
                <a:cs typeface="Times New Roman" panose="02020603050405020304" pitchFamily="18" charset="0"/>
              </a:rPr>
              <a:t>. </a:t>
            </a:r>
            <a:r>
              <a:rPr lang="en-US" sz="1600" cap="none" dirty="0" err="1">
                <a:effectLst/>
                <a:latin typeface="Times New Roman" panose="02020603050405020304" pitchFamily="18" charset="0"/>
                <a:cs typeface="Times New Roman" panose="02020603050405020304" pitchFamily="18" charset="0"/>
              </a:rPr>
              <a:t>Unicef</a:t>
            </a:r>
            <a:r>
              <a:rPr lang="en-US" sz="1600" cap="none" dirty="0">
                <a:effectLst/>
                <a:latin typeface="Times New Roman" panose="02020603050405020304" pitchFamily="18" charset="0"/>
                <a:cs typeface="Times New Roman" panose="02020603050405020304" pitchFamily="18" charset="0"/>
              </a:rPr>
              <a:t>. (N.D.). </a:t>
            </a:r>
            <a:r>
              <a:rPr lang="en-US" sz="1600" cap="none" dirty="0">
                <a:effectLst/>
                <a:latin typeface="Times New Roman" panose="02020603050405020304" pitchFamily="18" charset="0"/>
                <a:cs typeface="Times New Roman" panose="02020603050405020304" pitchFamily="18" charset="0"/>
                <a:hlinkClick r:id="rId3"/>
              </a:rPr>
              <a:t>Https://www.Unicef.Org/wash/water-scarcity</a:t>
            </a:r>
            <a:r>
              <a:rPr lang="en-US" sz="1600" cap="none" dirty="0">
                <a:effectLst/>
                <a:latin typeface="Times New Roman" panose="02020603050405020304" pitchFamily="18" charset="0"/>
                <a:cs typeface="Times New Roman" panose="02020603050405020304" pitchFamily="18" charset="0"/>
              </a:rPr>
              <a:t> </a:t>
            </a:r>
            <a:r>
              <a:rPr lang="en-US" sz="1600" i="1" cap="none" dirty="0">
                <a:effectLst/>
                <a:latin typeface="Times New Roman" panose="02020603050405020304" pitchFamily="18" charset="0"/>
                <a:cs typeface="Times New Roman" panose="02020603050405020304" pitchFamily="18" charset="0"/>
              </a:rPr>
              <a:t>Water resources &amp; environment: basic page: </a:t>
            </a:r>
            <a:r>
              <a:rPr lang="en-US" sz="1600" i="1" cap="none" dirty="0" err="1">
                <a:effectLst/>
                <a:latin typeface="Times New Roman" panose="02020603050405020304" pitchFamily="18" charset="0"/>
                <a:cs typeface="Times New Roman" panose="02020603050405020304" pitchFamily="18" charset="0"/>
              </a:rPr>
              <a:t>jordan</a:t>
            </a:r>
            <a:r>
              <a:rPr lang="en-US" sz="1600" cap="none" dirty="0">
                <a:effectLst/>
                <a:latin typeface="Times New Roman" panose="02020603050405020304" pitchFamily="18" charset="0"/>
                <a:cs typeface="Times New Roman" panose="02020603050405020304" pitchFamily="18" charset="0"/>
              </a:rPr>
              <a:t>. U.S. Agency for international development. (2022, august 16). Https://www.Usaid.Gov/jordan/water-resources-environment </a:t>
            </a: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2400" cap="none" dirty="0">
              <a:effectLst/>
              <a:latin typeface="Times New Roman" panose="02020603050405020304" pitchFamily="18" charset="0"/>
              <a:cs typeface="Times New Roman" panose="02020603050405020304" pitchFamily="18" charset="0"/>
            </a:endParaRPr>
          </a:p>
          <a:p>
            <a:pPr marL="0" indent="0">
              <a:buNone/>
            </a:pPr>
            <a:endParaRPr lang="en-US" sz="32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29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0E8E8-F6A2-0455-B250-C5664A68BCD8}"/>
              </a:ext>
            </a:extLst>
          </p:cNvPr>
          <p:cNvPicPr>
            <a:picLocks noChangeAspect="1"/>
          </p:cNvPicPr>
          <p:nvPr/>
        </p:nvPicPr>
        <p:blipFill>
          <a:blip r:embed="rId2"/>
          <a:stretch>
            <a:fillRect/>
          </a:stretch>
        </p:blipFill>
        <p:spPr>
          <a:xfrm>
            <a:off x="-1" y="0"/>
            <a:ext cx="12192001" cy="6981300"/>
          </a:xfrm>
          <a:prstGeom prst="rect">
            <a:avLst/>
          </a:prstGeom>
        </p:spPr>
      </p:pic>
    </p:spTree>
    <p:extLst>
      <p:ext uri="{BB962C8B-B14F-4D97-AF65-F5344CB8AC3E}">
        <p14:creationId xmlns:p14="http://schemas.microsoft.com/office/powerpoint/2010/main" val="315987416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6AED1-8741-ADC3-1FBE-9C576888892F}"/>
              </a:ext>
            </a:extLst>
          </p:cNvPr>
          <p:cNvSpPr>
            <a:spLocks noGrp="1"/>
          </p:cNvSpPr>
          <p:nvPr>
            <p:ph sz="quarter" idx="13"/>
          </p:nvPr>
        </p:nvSpPr>
        <p:spPr>
          <a:xfrm>
            <a:off x="443129" y="780338"/>
            <a:ext cx="5284694" cy="4880872"/>
          </a:xfrm>
        </p:spPr>
        <p:txBody>
          <a:bodyPr>
            <a:noAutofit/>
          </a:bodyPr>
          <a:lstStyle/>
          <a:p>
            <a:pPr marL="0" indent="0">
              <a:buNone/>
            </a:pPr>
            <a:r>
              <a:rPr lang="en-US" sz="4000" cap="none" dirty="0">
                <a:latin typeface="Times New Roman" panose="02020603050405020304" pitchFamily="18" charset="0"/>
                <a:cs typeface="Times New Roman" panose="02020603050405020304" pitchFamily="18" charset="0"/>
              </a:rPr>
              <a:t>How do you imagine life to be without water if around 60 percent of our body is made up of water, and we can only live three to five days without fluids</a:t>
            </a:r>
          </a:p>
        </p:txBody>
      </p:sp>
      <p:pic>
        <p:nvPicPr>
          <p:cNvPr id="5" name="Picture 4">
            <a:extLst>
              <a:ext uri="{FF2B5EF4-FFF2-40B4-BE49-F238E27FC236}">
                <a16:creationId xmlns:a16="http://schemas.microsoft.com/office/drawing/2014/main" id="{CC4D8EF3-64FD-FD18-FAB5-5613D33F4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70" y="1650831"/>
            <a:ext cx="5964517" cy="3355041"/>
          </a:xfrm>
          <a:prstGeom prst="rect">
            <a:avLst/>
          </a:prstGeom>
        </p:spPr>
      </p:pic>
    </p:spTree>
    <p:extLst>
      <p:ext uri="{BB962C8B-B14F-4D97-AF65-F5344CB8AC3E}">
        <p14:creationId xmlns:p14="http://schemas.microsoft.com/office/powerpoint/2010/main" val="11491228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6D3E-DD41-F882-1E9A-7A9DC802CD30}"/>
              </a:ext>
            </a:extLst>
          </p:cNvPr>
          <p:cNvSpPr>
            <a:spLocks noGrp="1"/>
          </p:cNvSpPr>
          <p:nvPr>
            <p:ph type="title"/>
          </p:nvPr>
        </p:nvSpPr>
        <p:spPr>
          <a:xfrm>
            <a:off x="913149" y="363023"/>
            <a:ext cx="10364451" cy="1596177"/>
          </a:xfrm>
        </p:spPr>
        <p:txBody>
          <a:bodyPr/>
          <a:lstStyle/>
          <a:p>
            <a:r>
              <a:rPr lang="en-US" cap="none" dirty="0">
                <a:latin typeface="Times New Roman" panose="02020603050405020304" pitchFamily="18" charset="0"/>
                <a:cs typeface="Times New Roman" panose="02020603050405020304" pitchFamily="18" charset="0"/>
              </a:rPr>
              <a:t>Water Crisis Issues</a:t>
            </a:r>
          </a:p>
        </p:txBody>
      </p:sp>
      <p:sp>
        <p:nvSpPr>
          <p:cNvPr id="3" name="Content Placeholder 2">
            <a:extLst>
              <a:ext uri="{FF2B5EF4-FFF2-40B4-BE49-F238E27FC236}">
                <a16:creationId xmlns:a16="http://schemas.microsoft.com/office/drawing/2014/main" id="{9A392D4C-E44C-60B2-C630-945899939D5B}"/>
              </a:ext>
            </a:extLst>
          </p:cNvPr>
          <p:cNvSpPr>
            <a:spLocks noGrp="1"/>
          </p:cNvSpPr>
          <p:nvPr>
            <p:ph sz="quarter" idx="13"/>
          </p:nvPr>
        </p:nvSpPr>
        <p:spPr>
          <a:xfrm>
            <a:off x="6952128" y="1959200"/>
            <a:ext cx="4652683" cy="4307129"/>
          </a:xfrm>
        </p:spPr>
        <p:txBody>
          <a:bodyPr>
            <a:normAutofit/>
          </a:bodyPr>
          <a:lstStyle/>
          <a:p>
            <a:pPr marL="0" indent="0">
              <a:buNone/>
            </a:pPr>
            <a:r>
              <a:rPr lang="en-US" sz="3600" cap="none" dirty="0">
                <a:latin typeface="Times New Roman" panose="02020603050405020304" pitchFamily="18" charset="0"/>
                <a:cs typeface="Times New Roman" panose="02020603050405020304" pitchFamily="18" charset="0"/>
              </a:rPr>
              <a:t>Two issues of water crisis are:</a:t>
            </a: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2" action="ppaction://hlinksldjump"/>
              </a:rPr>
              <a:t>Water pollution</a:t>
            </a:r>
            <a:endParaRPr lang="en-US" sz="3600" cap="none" dirty="0">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en-US" sz="3600" cap="none" dirty="0">
                <a:latin typeface="Times New Roman" panose="02020603050405020304" pitchFamily="18" charset="0"/>
                <a:cs typeface="Times New Roman" panose="02020603050405020304" pitchFamily="18" charset="0"/>
                <a:hlinkClick r:id="rId3" action="ppaction://hlinksldjump"/>
              </a:rPr>
              <a:t>Water shortage</a:t>
            </a:r>
            <a:endParaRPr lang="en-US" sz="3600" cap="none"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5B8E8EE-11D3-5703-1777-CDF91DCCD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83" y="1959200"/>
            <a:ext cx="6611815" cy="3544190"/>
          </a:xfrm>
          <a:prstGeom prst="rect">
            <a:avLst/>
          </a:prstGeom>
        </p:spPr>
      </p:pic>
    </p:spTree>
    <p:extLst>
      <p:ext uri="{BB962C8B-B14F-4D97-AF65-F5344CB8AC3E}">
        <p14:creationId xmlns:p14="http://schemas.microsoft.com/office/powerpoint/2010/main" val="1252139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80">
                                          <p:stCondLst>
                                            <p:cond delay="0"/>
                                          </p:stCondLst>
                                        </p:cTn>
                                        <p:tgtEl>
                                          <p:spTgt spid="3">
                                            <p:txEl>
                                              <p:pRg st="2" end="2"/>
                                            </p:txEl>
                                          </p:spTgt>
                                        </p:tgtEl>
                                      </p:cBhvr>
                                    </p:animEffect>
                                    <p:anim calcmode="lin" valueType="num">
                                      <p:cBhvr>
                                        <p:cTn id="3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2" end="2"/>
                                            </p:txEl>
                                          </p:spTgt>
                                        </p:tgtEl>
                                      </p:cBhvr>
                                      <p:to x="100000" y="60000"/>
                                    </p:animScale>
                                    <p:animScale>
                                      <p:cBhvr>
                                        <p:cTn id="39" dur="166" decel="50000">
                                          <p:stCondLst>
                                            <p:cond delay="676"/>
                                          </p:stCondLst>
                                        </p:cTn>
                                        <p:tgtEl>
                                          <p:spTgt spid="3">
                                            <p:txEl>
                                              <p:pRg st="2" end="2"/>
                                            </p:txEl>
                                          </p:spTgt>
                                        </p:tgtEl>
                                      </p:cBhvr>
                                      <p:to x="100000" y="100000"/>
                                    </p:animScale>
                                    <p:animScale>
                                      <p:cBhvr>
                                        <p:cTn id="40" dur="26">
                                          <p:stCondLst>
                                            <p:cond delay="1312"/>
                                          </p:stCondLst>
                                        </p:cTn>
                                        <p:tgtEl>
                                          <p:spTgt spid="3">
                                            <p:txEl>
                                              <p:pRg st="2" end="2"/>
                                            </p:txEl>
                                          </p:spTgt>
                                        </p:tgtEl>
                                      </p:cBhvr>
                                      <p:to x="100000" y="80000"/>
                                    </p:animScale>
                                    <p:animScale>
                                      <p:cBhvr>
                                        <p:cTn id="41" dur="166" decel="50000">
                                          <p:stCondLst>
                                            <p:cond delay="1338"/>
                                          </p:stCondLst>
                                        </p:cTn>
                                        <p:tgtEl>
                                          <p:spTgt spid="3">
                                            <p:txEl>
                                              <p:pRg st="2" end="2"/>
                                            </p:txEl>
                                          </p:spTgt>
                                        </p:tgtEl>
                                      </p:cBhvr>
                                      <p:to x="100000" y="100000"/>
                                    </p:animScale>
                                    <p:animScale>
                                      <p:cBhvr>
                                        <p:cTn id="42" dur="26">
                                          <p:stCondLst>
                                            <p:cond delay="1642"/>
                                          </p:stCondLst>
                                        </p:cTn>
                                        <p:tgtEl>
                                          <p:spTgt spid="3">
                                            <p:txEl>
                                              <p:pRg st="2" end="2"/>
                                            </p:txEl>
                                          </p:spTgt>
                                        </p:tgtEl>
                                      </p:cBhvr>
                                      <p:to x="100000" y="90000"/>
                                    </p:animScale>
                                    <p:animScale>
                                      <p:cBhvr>
                                        <p:cTn id="43" dur="166" decel="50000">
                                          <p:stCondLst>
                                            <p:cond delay="1668"/>
                                          </p:stCondLst>
                                        </p:cTn>
                                        <p:tgtEl>
                                          <p:spTgt spid="3">
                                            <p:txEl>
                                              <p:pRg st="2" end="2"/>
                                            </p:txEl>
                                          </p:spTgt>
                                        </p:tgtEl>
                                      </p:cBhvr>
                                      <p:to x="100000" y="100000"/>
                                    </p:animScale>
                                    <p:animScale>
                                      <p:cBhvr>
                                        <p:cTn id="44" dur="26">
                                          <p:stCondLst>
                                            <p:cond delay="1808"/>
                                          </p:stCondLst>
                                        </p:cTn>
                                        <p:tgtEl>
                                          <p:spTgt spid="3">
                                            <p:txEl>
                                              <p:pRg st="2" end="2"/>
                                            </p:txEl>
                                          </p:spTgt>
                                        </p:tgtEl>
                                      </p:cBhvr>
                                      <p:to x="100000" y="95000"/>
                                    </p:animScale>
                                    <p:animScale>
                                      <p:cBhvr>
                                        <p:cTn id="45" dur="166" decel="50000">
                                          <p:stCondLst>
                                            <p:cond delay="1834"/>
                                          </p:stCondLst>
                                        </p:cTn>
                                        <p:tgtEl>
                                          <p:spTgt spid="3">
                                            <p:txEl>
                                              <p:pRg st="2" end="2"/>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7E8C-D8A9-3E80-28AE-53E45D66CD1F}"/>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Causes Of Water Crisis</a:t>
            </a:r>
          </a:p>
        </p:txBody>
      </p:sp>
      <p:sp>
        <p:nvSpPr>
          <p:cNvPr id="3" name="Content Placeholder 2">
            <a:extLst>
              <a:ext uri="{FF2B5EF4-FFF2-40B4-BE49-F238E27FC236}">
                <a16:creationId xmlns:a16="http://schemas.microsoft.com/office/drawing/2014/main" id="{E2BAFFFA-7387-371F-9FAB-DDA067BE7971}"/>
              </a:ext>
            </a:extLst>
          </p:cNvPr>
          <p:cNvSpPr>
            <a:spLocks noGrp="1"/>
          </p:cNvSpPr>
          <p:nvPr>
            <p:ph sz="quarter" idx="13"/>
          </p:nvPr>
        </p:nvSpPr>
        <p:spPr>
          <a:xfrm>
            <a:off x="913774" y="2367092"/>
            <a:ext cx="10363826" cy="3778214"/>
          </a:xfrm>
        </p:spPr>
        <p:txBody>
          <a:bodyPr>
            <a:normAutofit/>
          </a:bodyPr>
          <a:lstStyle/>
          <a:p>
            <a:pPr marL="0" indent="0">
              <a:buNone/>
            </a:pPr>
            <a:r>
              <a:rPr lang="en-US" sz="2800" cap="none" dirty="0">
                <a:latin typeface="Times New Roman" panose="02020603050405020304" pitchFamily="18" charset="0"/>
                <a:cs typeface="Times New Roman" panose="02020603050405020304" pitchFamily="18" charset="0"/>
              </a:rPr>
              <a:t>Some Causes Of Water Crisis are:-</a:t>
            </a:r>
          </a:p>
          <a:p>
            <a:pPr marL="0" indent="0">
              <a:buNone/>
            </a:pPr>
            <a:endParaRPr lang="en-US" sz="2800" cap="none"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189478-FAB6-88A1-36E2-B8D1DF412D55}"/>
              </a:ext>
            </a:extLst>
          </p:cNvPr>
          <p:cNvSpPr txBox="1"/>
          <p:nvPr/>
        </p:nvSpPr>
        <p:spPr>
          <a:xfrm>
            <a:off x="1048245" y="2996454"/>
            <a:ext cx="4586073"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Climate Change</a:t>
            </a:r>
          </a:p>
        </p:txBody>
      </p:sp>
      <p:sp>
        <p:nvSpPr>
          <p:cNvPr id="5" name="TextBox 4">
            <a:extLst>
              <a:ext uri="{FF2B5EF4-FFF2-40B4-BE49-F238E27FC236}">
                <a16:creationId xmlns:a16="http://schemas.microsoft.com/office/drawing/2014/main" id="{B6BF56B5-9674-B2AA-0069-39F2E0D01C40}"/>
              </a:ext>
            </a:extLst>
          </p:cNvPr>
          <p:cNvSpPr txBox="1"/>
          <p:nvPr/>
        </p:nvSpPr>
        <p:spPr>
          <a:xfrm>
            <a:off x="1048245" y="3458119"/>
            <a:ext cx="2636249"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Natural Disasters</a:t>
            </a:r>
          </a:p>
        </p:txBody>
      </p:sp>
      <p:sp>
        <p:nvSpPr>
          <p:cNvPr id="6" name="TextBox 5">
            <a:extLst>
              <a:ext uri="{FF2B5EF4-FFF2-40B4-BE49-F238E27FC236}">
                <a16:creationId xmlns:a16="http://schemas.microsoft.com/office/drawing/2014/main" id="{2BF756C8-4FB6-A82C-8A1E-57F776DC2C7B}"/>
              </a:ext>
            </a:extLst>
          </p:cNvPr>
          <p:cNvSpPr txBox="1"/>
          <p:nvPr/>
        </p:nvSpPr>
        <p:spPr>
          <a:xfrm>
            <a:off x="1048245" y="3929893"/>
            <a:ext cx="2796988"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Water Waste</a:t>
            </a:r>
          </a:p>
        </p:txBody>
      </p:sp>
      <p:sp>
        <p:nvSpPr>
          <p:cNvPr id="8" name="TextBox 7">
            <a:extLst>
              <a:ext uri="{FF2B5EF4-FFF2-40B4-BE49-F238E27FC236}">
                <a16:creationId xmlns:a16="http://schemas.microsoft.com/office/drawing/2014/main" id="{5EAB6B8C-5D6E-E2E5-2EE6-EFBF9EC4F021}"/>
              </a:ext>
            </a:extLst>
          </p:cNvPr>
          <p:cNvSpPr txBox="1"/>
          <p:nvPr/>
        </p:nvSpPr>
        <p:spPr>
          <a:xfrm>
            <a:off x="1048245" y="4401667"/>
            <a:ext cx="3039661" cy="461665"/>
          </a:xfrm>
          <a:prstGeom prst="rect">
            <a:avLst/>
          </a:prstGeom>
          <a:noFill/>
        </p:spPr>
        <p:txBody>
          <a:bodyPr wrap="square" rtlCol="0">
            <a:spAutoFit/>
          </a:bodyPr>
          <a:lstStyle/>
          <a:p>
            <a:pPr marL="285750" indent="-285750">
              <a:buFont typeface="Times New Roman" panose="02020603050405020304" pitchFamily="18" charset="0"/>
              <a:buChar char="♥"/>
            </a:pPr>
            <a:r>
              <a:rPr lang="en-US" sz="2400" dirty="0">
                <a:latin typeface="Times New Roman" panose="02020603050405020304" pitchFamily="18" charset="0"/>
                <a:cs typeface="Times New Roman" panose="02020603050405020304" pitchFamily="18" charset="0"/>
              </a:rPr>
              <a:t>Lack Of Water Data</a:t>
            </a:r>
          </a:p>
        </p:txBody>
      </p:sp>
      <p:pic>
        <p:nvPicPr>
          <p:cNvPr id="10" name="Picture 9">
            <a:extLst>
              <a:ext uri="{FF2B5EF4-FFF2-40B4-BE49-F238E27FC236}">
                <a16:creationId xmlns:a16="http://schemas.microsoft.com/office/drawing/2014/main" id="{96B79285-6AD5-8A0E-7510-12B7B069B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954" y="2417661"/>
            <a:ext cx="5784138" cy="3310786"/>
          </a:xfrm>
          <a:prstGeom prst="rect">
            <a:avLst/>
          </a:prstGeom>
        </p:spPr>
      </p:pic>
    </p:spTree>
    <p:extLst>
      <p:ext uri="{BB962C8B-B14F-4D97-AF65-F5344CB8AC3E}">
        <p14:creationId xmlns:p14="http://schemas.microsoft.com/office/powerpoint/2010/main" val="2609433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par>
                          <p:cTn id="42" fill="hold">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par>
                          <p:cTn id="59" fill="hold">
                            <p:stCondLst>
                              <p:cond delay="8000"/>
                            </p:stCondLst>
                            <p:childTnLst>
                              <p:par>
                                <p:cTn id="60" presetID="26"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80">
                                          <p:stCondLst>
                                            <p:cond delay="0"/>
                                          </p:stCondLst>
                                        </p:cTn>
                                        <p:tgtEl>
                                          <p:spTgt spid="8"/>
                                        </p:tgtEl>
                                      </p:cBhvr>
                                    </p:animEffect>
                                    <p:anim calcmode="lin" valueType="num">
                                      <p:cBhvr>
                                        <p:cTn id="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8" dur="26">
                                          <p:stCondLst>
                                            <p:cond delay="650"/>
                                          </p:stCondLst>
                                        </p:cTn>
                                        <p:tgtEl>
                                          <p:spTgt spid="8"/>
                                        </p:tgtEl>
                                      </p:cBhvr>
                                      <p:to x="100000" y="60000"/>
                                    </p:animScale>
                                    <p:animScale>
                                      <p:cBhvr>
                                        <p:cTn id="69" dur="166" decel="50000">
                                          <p:stCondLst>
                                            <p:cond delay="676"/>
                                          </p:stCondLst>
                                        </p:cTn>
                                        <p:tgtEl>
                                          <p:spTgt spid="8"/>
                                        </p:tgtEl>
                                      </p:cBhvr>
                                      <p:to x="100000" y="100000"/>
                                    </p:animScale>
                                    <p:animScale>
                                      <p:cBhvr>
                                        <p:cTn id="70" dur="26">
                                          <p:stCondLst>
                                            <p:cond delay="1312"/>
                                          </p:stCondLst>
                                        </p:cTn>
                                        <p:tgtEl>
                                          <p:spTgt spid="8"/>
                                        </p:tgtEl>
                                      </p:cBhvr>
                                      <p:to x="100000" y="80000"/>
                                    </p:animScale>
                                    <p:animScale>
                                      <p:cBhvr>
                                        <p:cTn id="71" dur="166" decel="50000">
                                          <p:stCondLst>
                                            <p:cond delay="1338"/>
                                          </p:stCondLst>
                                        </p:cTn>
                                        <p:tgtEl>
                                          <p:spTgt spid="8"/>
                                        </p:tgtEl>
                                      </p:cBhvr>
                                      <p:to x="100000" y="100000"/>
                                    </p:animScale>
                                    <p:animScale>
                                      <p:cBhvr>
                                        <p:cTn id="72" dur="26">
                                          <p:stCondLst>
                                            <p:cond delay="1642"/>
                                          </p:stCondLst>
                                        </p:cTn>
                                        <p:tgtEl>
                                          <p:spTgt spid="8"/>
                                        </p:tgtEl>
                                      </p:cBhvr>
                                      <p:to x="100000" y="90000"/>
                                    </p:animScale>
                                    <p:animScale>
                                      <p:cBhvr>
                                        <p:cTn id="73" dur="166" decel="50000">
                                          <p:stCondLst>
                                            <p:cond delay="1668"/>
                                          </p:stCondLst>
                                        </p:cTn>
                                        <p:tgtEl>
                                          <p:spTgt spid="8"/>
                                        </p:tgtEl>
                                      </p:cBhvr>
                                      <p:to x="100000" y="100000"/>
                                    </p:animScale>
                                    <p:animScale>
                                      <p:cBhvr>
                                        <p:cTn id="74" dur="26">
                                          <p:stCondLst>
                                            <p:cond delay="1808"/>
                                          </p:stCondLst>
                                        </p:cTn>
                                        <p:tgtEl>
                                          <p:spTgt spid="8"/>
                                        </p:tgtEl>
                                      </p:cBhvr>
                                      <p:to x="100000" y="95000"/>
                                    </p:animScale>
                                    <p:animScale>
                                      <p:cBhvr>
                                        <p:cTn id="75" dur="166" decel="50000">
                                          <p:stCondLst>
                                            <p:cond delay="1834"/>
                                          </p:stCondLst>
                                        </p:cTn>
                                        <p:tgtEl>
                                          <p:spTgt spid="8"/>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randombar(horizontal)">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3FA2-23E8-DF03-DF84-1A3405AACF75}"/>
              </a:ext>
            </a:extLst>
          </p:cNvPr>
          <p:cNvSpPr>
            <a:spLocks noGrp="1"/>
          </p:cNvSpPr>
          <p:nvPr>
            <p:ph type="title"/>
          </p:nvPr>
        </p:nvSpPr>
        <p:spPr>
          <a:xfrm>
            <a:off x="913774" y="268893"/>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pollution</a:t>
            </a:r>
          </a:p>
        </p:txBody>
      </p:sp>
      <p:pic>
        <p:nvPicPr>
          <p:cNvPr id="4" name="Content Placeholder 3">
            <a:extLst>
              <a:ext uri="{FF2B5EF4-FFF2-40B4-BE49-F238E27FC236}">
                <a16:creationId xmlns:a16="http://schemas.microsoft.com/office/drawing/2014/main" id="{1C794A29-9E05-C5BF-BBCA-B0C45FAB7123}"/>
              </a:ext>
            </a:extLst>
          </p:cNvPr>
          <p:cNvPicPr>
            <a:picLocks noGrp="1" noChangeAspect="1"/>
          </p:cNvPicPr>
          <p:nvPr>
            <p:ph sz="quarter" idx="13"/>
          </p:nvPr>
        </p:nvPicPr>
        <p:blipFill>
          <a:blip r:embed="rId2"/>
          <a:stretch>
            <a:fillRect/>
          </a:stretch>
        </p:blipFill>
        <p:spPr>
          <a:xfrm>
            <a:off x="7172884" y="2686760"/>
            <a:ext cx="4381500" cy="2628900"/>
          </a:xfrm>
          <a:prstGeom prst="rect">
            <a:avLst/>
          </a:prstGeom>
        </p:spPr>
      </p:pic>
      <p:sp>
        <p:nvSpPr>
          <p:cNvPr id="5" name="TextBox 4">
            <a:extLst>
              <a:ext uri="{FF2B5EF4-FFF2-40B4-BE49-F238E27FC236}">
                <a16:creationId xmlns:a16="http://schemas.microsoft.com/office/drawing/2014/main" id="{2E295413-CD3B-986E-289B-39AED0B9B232}"/>
              </a:ext>
            </a:extLst>
          </p:cNvPr>
          <p:cNvSpPr txBox="1"/>
          <p:nvPr/>
        </p:nvSpPr>
        <p:spPr>
          <a:xfrm>
            <a:off x="322729" y="2380129"/>
            <a:ext cx="6104965" cy="1815882"/>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Destruction of biodiversity. Water pollution depletes aquatic ecosystems and triggers unbridled proliferation of phytoplankton in lakes </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DC662B-EC08-61C0-A96A-2F71301E80DD}"/>
              </a:ext>
            </a:extLst>
          </p:cNvPr>
          <p:cNvSpPr txBox="1"/>
          <p:nvPr/>
        </p:nvSpPr>
        <p:spPr>
          <a:xfrm>
            <a:off x="322729" y="4437529"/>
            <a:ext cx="6010835"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Disease</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13811-A0A4-93E9-6BB5-A155859601DA}"/>
              </a:ext>
            </a:extLst>
          </p:cNvPr>
          <p:cNvSpPr txBox="1"/>
          <p:nvPr/>
        </p:nvSpPr>
        <p:spPr>
          <a:xfrm>
            <a:off x="322729" y="5202267"/>
            <a:ext cx="6373906" cy="523220"/>
          </a:xfrm>
          <a:prstGeom prst="rect">
            <a:avLst/>
          </a:prstGeom>
          <a:noFill/>
        </p:spPr>
        <p:txBody>
          <a:bodyPr wrap="square" rtlCol="0">
            <a:spAutoFit/>
          </a:bodyPr>
          <a:lstStyle/>
          <a:p>
            <a:pPr marL="457200" indent="-457200">
              <a:buFont typeface="Times New Roman" panose="02020603050405020304" pitchFamily="18" charset="0"/>
              <a:buChar char="♥"/>
            </a:pPr>
            <a:r>
              <a:rPr lang="en-US" sz="2800" b="0" i="0" dirty="0">
                <a:solidFill>
                  <a:srgbClr val="202124"/>
                </a:solidFill>
                <a:effectLst/>
                <a:latin typeface="Times New Roman" panose="02020603050405020304" pitchFamily="18" charset="0"/>
                <a:cs typeface="Times New Roman" panose="02020603050405020304" pitchFamily="18" charset="0"/>
              </a:rPr>
              <a:t>Contamination of the food chain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093E47-724C-CEC7-32B2-B441AC28DE72}"/>
              </a:ext>
            </a:extLst>
          </p:cNvPr>
          <p:cNvSpPr txBox="1"/>
          <p:nvPr/>
        </p:nvSpPr>
        <p:spPr>
          <a:xfrm>
            <a:off x="10488706" y="6306671"/>
            <a:ext cx="1317812"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dirty="0">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5445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fltVal val="0"/>
                                          </p:val>
                                        </p:tav>
                                        <p:tav tm="100000">
                                          <p:val>
                                            <p:strVal val="#ppt_w"/>
                                          </p:val>
                                        </p:tav>
                                      </p:tavLst>
                                    </p:anim>
                                    <p:anim calcmode="lin" valueType="num">
                                      <p:cBhvr>
                                        <p:cTn id="34" dur="1000" fill="hold"/>
                                        <p:tgtEl>
                                          <p:spTgt spid="4"/>
                                        </p:tgtEl>
                                        <p:attrNameLst>
                                          <p:attrName>ppt_h</p:attrName>
                                        </p:attrNameLst>
                                      </p:cBhvr>
                                      <p:tavLst>
                                        <p:tav tm="0">
                                          <p:val>
                                            <p:fltVal val="0"/>
                                          </p:val>
                                        </p:tav>
                                        <p:tav tm="100000">
                                          <p:val>
                                            <p:strVal val="#ppt_h"/>
                                          </p:val>
                                        </p:tav>
                                      </p:tavLst>
                                    </p:anim>
                                    <p:anim calcmode="lin" valueType="num">
                                      <p:cBhvr>
                                        <p:cTn id="35" dur="1000" fill="hold"/>
                                        <p:tgtEl>
                                          <p:spTgt spid="4"/>
                                        </p:tgtEl>
                                        <p:attrNameLst>
                                          <p:attrName>style.rotation</p:attrName>
                                        </p:attrNameLst>
                                      </p:cBhvr>
                                      <p:tavLst>
                                        <p:tav tm="0">
                                          <p:val>
                                            <p:fltVal val="90"/>
                                          </p:val>
                                        </p:tav>
                                        <p:tav tm="100000">
                                          <p:val>
                                            <p:fltVal val="0"/>
                                          </p:val>
                                        </p:tav>
                                      </p:tavLst>
                                    </p:anim>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4AB3-6FBE-05F0-7B08-9822479A54B7}"/>
              </a:ext>
            </a:extLst>
          </p:cNvPr>
          <p:cNvSpPr>
            <a:spLocks noGrp="1"/>
          </p:cNvSpPr>
          <p:nvPr>
            <p:ph type="title"/>
          </p:nvPr>
        </p:nvSpPr>
        <p:spPr>
          <a:xfrm>
            <a:off x="671728" y="161317"/>
            <a:ext cx="10364451" cy="1596177"/>
          </a:xfrm>
        </p:spPr>
        <p:txBody>
          <a:bodyPr/>
          <a:lstStyle/>
          <a:p>
            <a:r>
              <a:rPr lang="en-US" cap="none" dirty="0">
                <a:latin typeface="Times New Roman" panose="02020603050405020304" pitchFamily="18" charset="0"/>
                <a:cs typeface="Times New Roman" panose="02020603050405020304" pitchFamily="18" charset="0"/>
              </a:rPr>
              <a:t>Consequences of Water Shortage</a:t>
            </a:r>
          </a:p>
        </p:txBody>
      </p:sp>
      <p:sp>
        <p:nvSpPr>
          <p:cNvPr id="3" name="Content Placeholder 2">
            <a:extLst>
              <a:ext uri="{FF2B5EF4-FFF2-40B4-BE49-F238E27FC236}">
                <a16:creationId xmlns:a16="http://schemas.microsoft.com/office/drawing/2014/main" id="{5D675EC9-0111-5C41-FCF9-9143386924AC}"/>
              </a:ext>
            </a:extLst>
          </p:cNvPr>
          <p:cNvSpPr>
            <a:spLocks noGrp="1"/>
          </p:cNvSpPr>
          <p:nvPr>
            <p:ph sz="quarter" idx="13"/>
          </p:nvPr>
        </p:nvSpPr>
        <p:spPr>
          <a:xfrm>
            <a:off x="635868" y="1793764"/>
            <a:ext cx="5460132" cy="4320577"/>
          </a:xfrm>
        </p:spPr>
        <p:txBody>
          <a:bodyPr>
            <a:normAutofit/>
          </a:bodyPr>
          <a:lstStyle/>
          <a:p>
            <a:pPr>
              <a:buFont typeface="Times New Roman" panose="02020603050405020304" pitchFamily="18" charset="0"/>
              <a:buChar char="♥"/>
            </a:pPr>
            <a:r>
              <a:rPr lang="en-US" sz="4000" b="0" i="0" cap="none" dirty="0">
                <a:solidFill>
                  <a:srgbClr val="040C28"/>
                </a:solidFill>
                <a:effectLst/>
                <a:latin typeface="Times New Roman" panose="02020603050405020304" pitchFamily="18" charset="0"/>
                <a:cs typeface="Times New Roman" panose="02020603050405020304" pitchFamily="18" charset="0"/>
              </a:rPr>
              <a:t>Increased operational costs and increased complexity in supply chains</a:t>
            </a:r>
            <a:endParaRPr lang="en-US" sz="4000"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FB3975-4FDF-945A-9A6B-3207025594FA}"/>
              </a:ext>
            </a:extLst>
          </p:cNvPr>
          <p:cNvPicPr>
            <a:picLocks noChangeAspect="1"/>
          </p:cNvPicPr>
          <p:nvPr/>
        </p:nvPicPr>
        <p:blipFill>
          <a:blip r:embed="rId2"/>
          <a:stretch>
            <a:fillRect/>
          </a:stretch>
        </p:blipFill>
        <p:spPr>
          <a:xfrm>
            <a:off x="6413637" y="2043953"/>
            <a:ext cx="5142495" cy="3429000"/>
          </a:xfrm>
          <a:prstGeom prst="rect">
            <a:avLst/>
          </a:prstGeom>
        </p:spPr>
      </p:pic>
      <p:sp>
        <p:nvSpPr>
          <p:cNvPr id="6" name="TextBox 5">
            <a:extLst>
              <a:ext uri="{FF2B5EF4-FFF2-40B4-BE49-F238E27FC236}">
                <a16:creationId xmlns:a16="http://schemas.microsoft.com/office/drawing/2014/main" id="{4A5B1FCA-641C-03C2-8044-D08E00053547}"/>
              </a:ext>
            </a:extLst>
          </p:cNvPr>
          <p:cNvSpPr txBox="1"/>
          <p:nvPr/>
        </p:nvSpPr>
        <p:spPr>
          <a:xfrm>
            <a:off x="10273553" y="6232711"/>
            <a:ext cx="1519518"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Back</a:t>
            </a:r>
            <a:r>
              <a:rPr lang="en-US" dirty="0" err="1">
                <a:latin typeface="Times New Roman" panose="02020603050405020304" pitchFamily="18" charset="0"/>
                <a:cs typeface="Times New Roman" panose="02020603050405020304" pitchFamily="18" charset="0"/>
                <a:hlinkClick r:id="rId3" action="ppaction://hlinksldjump"/>
              </a:rPr>
              <a:t>Water</a:t>
            </a:r>
            <a:r>
              <a:rPr lang="en-US">
                <a:latin typeface="Times New Roman" panose="02020603050405020304" pitchFamily="18" charset="0"/>
                <a:cs typeface="Times New Roman" panose="02020603050405020304" pitchFamily="18" charset="0"/>
                <a:hlinkClick r:id="rId3" action="ppaction://hlinksldjump"/>
              </a:rPr>
              <a:t> Crisis Issues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901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D2B5-9805-29F1-DED5-5273A81EEC3E}"/>
              </a:ext>
            </a:extLst>
          </p:cNvPr>
          <p:cNvSpPr>
            <a:spLocks noGrp="1"/>
          </p:cNvSpPr>
          <p:nvPr>
            <p:ph type="title"/>
          </p:nvPr>
        </p:nvSpPr>
        <p:spPr/>
        <p:txBody>
          <a:bodyPr/>
          <a:lstStyle/>
          <a:p>
            <a:r>
              <a:rPr lang="en-US" cap="none" dirty="0">
                <a:latin typeface="Times New Roman" panose="02020603050405020304" pitchFamily="18" charset="0"/>
                <a:cs typeface="Times New Roman" panose="02020603050405020304" pitchFamily="18" charset="0"/>
              </a:rPr>
              <a:t>Solutions To Water Crisis</a:t>
            </a:r>
          </a:p>
        </p:txBody>
      </p:sp>
      <p:sp>
        <p:nvSpPr>
          <p:cNvPr id="3" name="Content Placeholder 2">
            <a:extLst>
              <a:ext uri="{FF2B5EF4-FFF2-40B4-BE49-F238E27FC236}">
                <a16:creationId xmlns:a16="http://schemas.microsoft.com/office/drawing/2014/main" id="{0AE8F6C0-4488-60A4-9711-E0BF9E444BE8}"/>
              </a:ext>
            </a:extLst>
          </p:cNvPr>
          <p:cNvSpPr>
            <a:spLocks noGrp="1"/>
          </p:cNvSpPr>
          <p:nvPr>
            <p:ph sz="quarter" idx="13"/>
          </p:nvPr>
        </p:nvSpPr>
        <p:spPr/>
        <p:txBody>
          <a:bodyPr>
            <a:normAutofit/>
          </a:bodyPr>
          <a:lstStyle/>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Dams</a:t>
            </a:r>
          </a:p>
          <a:p>
            <a:pPr>
              <a:buFont typeface="Times New Roman" panose="02020603050405020304" pitchFamily="18" charset="0"/>
              <a:buChar char="♥"/>
            </a:pPr>
            <a:r>
              <a:rPr lang="en-US" sz="2800" cap="none" dirty="0">
                <a:latin typeface="Times New Roman" panose="02020603050405020304" pitchFamily="18" charset="0"/>
                <a:cs typeface="Times New Roman" panose="02020603050405020304" pitchFamily="18" charset="0"/>
              </a:rPr>
              <a:t>Storing/Saving Water</a:t>
            </a:r>
          </a:p>
        </p:txBody>
      </p:sp>
      <p:pic>
        <p:nvPicPr>
          <p:cNvPr id="5" name="Picture 4">
            <a:extLst>
              <a:ext uri="{FF2B5EF4-FFF2-40B4-BE49-F238E27FC236}">
                <a16:creationId xmlns:a16="http://schemas.microsoft.com/office/drawing/2014/main" id="{24AB86EB-044E-EE06-53E0-70E0D16AB8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31838" y="2214694"/>
            <a:ext cx="5340964" cy="3987920"/>
          </a:xfrm>
          <a:prstGeom prst="rect">
            <a:avLst/>
          </a:prstGeom>
        </p:spPr>
      </p:pic>
    </p:spTree>
    <p:extLst>
      <p:ext uri="{BB962C8B-B14F-4D97-AF65-F5344CB8AC3E}">
        <p14:creationId xmlns:p14="http://schemas.microsoft.com/office/powerpoint/2010/main" val="24646217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B687A-E008-ABDD-6086-A764D8F7E78F}"/>
              </a:ext>
            </a:extLst>
          </p:cNvPr>
          <p:cNvSpPr txBox="1"/>
          <p:nvPr/>
        </p:nvSpPr>
        <p:spPr>
          <a:xfrm>
            <a:off x="4517101" y="265348"/>
            <a:ext cx="2770095"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Math part</a:t>
            </a:r>
          </a:p>
        </p:txBody>
      </p:sp>
      <p:graphicFrame>
        <p:nvGraphicFramePr>
          <p:cNvPr id="4" name="Table 4">
            <a:extLst>
              <a:ext uri="{FF2B5EF4-FFF2-40B4-BE49-F238E27FC236}">
                <a16:creationId xmlns:a16="http://schemas.microsoft.com/office/drawing/2014/main" id="{7D73C014-DDF4-1EE5-0CD9-641CA1C7524B}"/>
              </a:ext>
            </a:extLst>
          </p:cNvPr>
          <p:cNvGraphicFramePr>
            <a:graphicFrameLocks noGrp="1"/>
          </p:cNvGraphicFramePr>
          <p:nvPr>
            <p:extLst>
              <p:ext uri="{D42A27DB-BD31-4B8C-83A1-F6EECF244321}">
                <p14:modId xmlns:p14="http://schemas.microsoft.com/office/powerpoint/2010/main" val="4091694771"/>
              </p:ext>
            </p:extLst>
          </p:nvPr>
        </p:nvGraphicFramePr>
        <p:xfrm>
          <a:off x="2023165" y="1645920"/>
          <a:ext cx="8145670" cy="3566160"/>
        </p:xfrm>
        <a:graphic>
          <a:graphicData uri="http://schemas.openxmlformats.org/drawingml/2006/table">
            <a:tbl>
              <a:tblPr firstRow="1" bandRow="1">
                <a:tableStyleId>{21E4AEA4-8DFA-4A89-87EB-49C32662AFE0}</a:tableStyleId>
              </a:tblPr>
              <a:tblGrid>
                <a:gridCol w="2036418">
                  <a:extLst>
                    <a:ext uri="{9D8B030D-6E8A-4147-A177-3AD203B41FA5}">
                      <a16:colId xmlns:a16="http://schemas.microsoft.com/office/drawing/2014/main" val="2171467919"/>
                    </a:ext>
                  </a:extLst>
                </a:gridCol>
                <a:gridCol w="2116103">
                  <a:extLst>
                    <a:ext uri="{9D8B030D-6E8A-4147-A177-3AD203B41FA5}">
                      <a16:colId xmlns:a16="http://schemas.microsoft.com/office/drawing/2014/main" val="2708833445"/>
                    </a:ext>
                  </a:extLst>
                </a:gridCol>
                <a:gridCol w="1956731">
                  <a:extLst>
                    <a:ext uri="{9D8B030D-6E8A-4147-A177-3AD203B41FA5}">
                      <a16:colId xmlns:a16="http://schemas.microsoft.com/office/drawing/2014/main" val="2652515242"/>
                    </a:ext>
                  </a:extLst>
                </a:gridCol>
                <a:gridCol w="2036418">
                  <a:extLst>
                    <a:ext uri="{9D8B030D-6E8A-4147-A177-3AD203B41FA5}">
                      <a16:colId xmlns:a16="http://schemas.microsoft.com/office/drawing/2014/main" val="2368451064"/>
                    </a:ext>
                  </a:extLst>
                </a:gridCol>
              </a:tblGrid>
              <a:tr h="358466">
                <a:tc>
                  <a:txBody>
                    <a:bodyPr/>
                    <a:lstStyle/>
                    <a:p>
                      <a:pPr algn="ctr"/>
                      <a:r>
                        <a:rPr lang="ar-JO" dirty="0">
                          <a:latin typeface="Tw Cen MT (Body)"/>
                        </a:rPr>
                        <a:t>العام        </a:t>
                      </a:r>
                      <a:endParaRPr lang="en-US" dirty="0">
                        <a:latin typeface="Tw Cen MT (Body)"/>
                      </a:endParaRPr>
                    </a:p>
                  </a:txBody>
                  <a:tcPr/>
                </a:tc>
                <a:tc>
                  <a:txBody>
                    <a:bodyPr/>
                    <a:lstStyle/>
                    <a:p>
                      <a:pPr algn="ctr"/>
                      <a:r>
                        <a:rPr lang="ar-JO" dirty="0">
                          <a:latin typeface="Tw Cen MT (Body)"/>
                        </a:rPr>
                        <a:t>النسبة المئوية    </a:t>
                      </a:r>
                      <a:endParaRPr lang="en-US" dirty="0">
                        <a:latin typeface="Tw Cen MT (Body)"/>
                      </a:endParaRPr>
                    </a:p>
                  </a:txBody>
                  <a:tcPr/>
                </a:tc>
                <a:tc>
                  <a:txBody>
                    <a:bodyPr/>
                    <a:lstStyle/>
                    <a:p>
                      <a:pPr algn="ctr"/>
                      <a:r>
                        <a:rPr lang="ar-JO" dirty="0">
                          <a:latin typeface="Tw Cen MT (Body)"/>
                        </a:rPr>
                        <a:t>كسر فعلي </a:t>
                      </a:r>
                      <a:endParaRPr lang="en-US" dirty="0">
                        <a:latin typeface="Tw Cen MT (Body)"/>
                      </a:endParaRPr>
                    </a:p>
                  </a:txBody>
                  <a:tcPr/>
                </a:tc>
                <a:tc>
                  <a:txBody>
                    <a:bodyPr/>
                    <a:lstStyle/>
                    <a:p>
                      <a:pPr algn="ctr"/>
                      <a:r>
                        <a:rPr lang="ar-JO" dirty="0">
                          <a:latin typeface="Tw Cen MT (Body)"/>
                        </a:rPr>
                        <a:t>عدد عشري</a:t>
                      </a:r>
                      <a:endParaRPr lang="en-US" dirty="0">
                        <a:latin typeface="Tw Cen MT (Body)"/>
                      </a:endParaRPr>
                    </a:p>
                  </a:txBody>
                  <a:tcPr/>
                </a:tc>
                <a:extLst>
                  <a:ext uri="{0D108BD9-81ED-4DB2-BD59-A6C34878D82A}">
                    <a16:rowId xmlns:a16="http://schemas.microsoft.com/office/drawing/2014/main" val="2827736055"/>
                  </a:ext>
                </a:extLst>
              </a:tr>
              <a:tr h="618723">
                <a:tc>
                  <a:txBody>
                    <a:bodyPr/>
                    <a:lstStyle/>
                    <a:p>
                      <a:r>
                        <a:rPr lang="en-US" sz="1800" b="0" i="0" kern="1200" dirty="0">
                          <a:solidFill>
                            <a:schemeClr val="dk1"/>
                          </a:solidFill>
                          <a:effectLst/>
                          <a:latin typeface="Tw Cen MT (Body)"/>
                          <a:ea typeface="+mn-ea"/>
                          <a:cs typeface="+mn-cs"/>
                        </a:rPr>
                        <a:t>2013</a:t>
                      </a:r>
                      <a:endParaRPr lang="en-US" dirty="0">
                        <a:latin typeface="Tw Cen MT (Body)"/>
                      </a:endParaRPr>
                    </a:p>
                  </a:txBody>
                  <a:tcPr/>
                </a:tc>
                <a:tc>
                  <a:txBody>
                    <a:bodyPr/>
                    <a:lstStyle/>
                    <a:p>
                      <a:r>
                        <a:rPr lang="en-US" sz="1800" b="0" i="0" kern="1200" dirty="0">
                          <a:solidFill>
                            <a:schemeClr val="dk1"/>
                          </a:solidFill>
                          <a:effectLst/>
                          <a:latin typeface="Tw Cen MT (Body)"/>
                          <a:ea typeface="+mn-ea"/>
                          <a:cs typeface="+mn-cs"/>
                        </a:rPr>
                        <a:t> 53%</a:t>
                      </a:r>
                      <a:endParaRPr lang="en-US" dirty="0">
                        <a:latin typeface="Tw Cen MT (Body)"/>
                      </a:endParaRPr>
                    </a:p>
                  </a:txBody>
                  <a:tcPr/>
                </a:tc>
                <a:tc>
                  <a:txBody>
                    <a:bodyPr/>
                    <a:lstStyle/>
                    <a:p>
                      <a:pPr algn="ctr"/>
                      <a:r>
                        <a:rPr lang="ar-JO" dirty="0">
                          <a:latin typeface="Tw Cen MT (Body)"/>
                        </a:rPr>
                        <a:t>53</a:t>
                      </a:r>
                    </a:p>
                    <a:p>
                      <a:pPr algn="ctr"/>
                      <a:r>
                        <a:rPr lang="ar-JO" dirty="0">
                          <a:latin typeface="Tw Cen MT (Body)"/>
                        </a:rPr>
                        <a:t>100</a:t>
                      </a:r>
                    </a:p>
                  </a:txBody>
                  <a:tcPr/>
                </a:tc>
                <a:tc>
                  <a:txBody>
                    <a:bodyPr/>
                    <a:lstStyle/>
                    <a:p>
                      <a:r>
                        <a:rPr lang="ar-JO" dirty="0">
                          <a:latin typeface="Tw Cen MT (Body)"/>
                        </a:rPr>
                        <a:t>0.53</a:t>
                      </a:r>
                      <a:endParaRPr lang="en-US" dirty="0">
                        <a:latin typeface="Tw Cen MT (Body)"/>
                      </a:endParaRPr>
                    </a:p>
                  </a:txBody>
                  <a:tcPr/>
                </a:tc>
                <a:extLst>
                  <a:ext uri="{0D108BD9-81ED-4DB2-BD59-A6C34878D82A}">
                    <a16:rowId xmlns:a16="http://schemas.microsoft.com/office/drawing/2014/main" val="537774318"/>
                  </a:ext>
                </a:extLst>
              </a:tr>
              <a:tr h="618723">
                <a:tc>
                  <a:txBody>
                    <a:bodyPr/>
                    <a:lstStyle/>
                    <a:p>
                      <a:r>
                        <a:rPr lang="en-US" sz="1800" b="0" i="0" kern="1200" dirty="0">
                          <a:solidFill>
                            <a:schemeClr val="dk1"/>
                          </a:solidFill>
                          <a:effectLst/>
                          <a:latin typeface="Tw Cen MT (Body)"/>
                          <a:ea typeface="+mn-ea"/>
                          <a:cs typeface="+mn-cs"/>
                        </a:rPr>
                        <a:t>2017</a:t>
                      </a:r>
                      <a:endParaRPr lang="ar-JO" sz="1800" b="0" i="0" kern="1200" dirty="0">
                        <a:solidFill>
                          <a:schemeClr val="dk1"/>
                        </a:solidFill>
                        <a:effectLst/>
                        <a:latin typeface="Tw Cen MT (Body)"/>
                        <a:ea typeface="+mn-ea"/>
                        <a:cs typeface="+mn-cs"/>
                      </a:endParaRPr>
                    </a:p>
                  </a:txBody>
                  <a:tcPr/>
                </a:tc>
                <a:tc>
                  <a:txBody>
                    <a:bodyPr/>
                    <a:lstStyle/>
                    <a:p>
                      <a:r>
                        <a:rPr lang="en-US" sz="1800" b="0" i="0" kern="1200" dirty="0">
                          <a:solidFill>
                            <a:schemeClr val="dk1"/>
                          </a:solidFill>
                          <a:effectLst/>
                          <a:latin typeface="Tw Cen MT (Body)"/>
                          <a:ea typeface="+mn-ea"/>
                          <a:cs typeface="+mn-cs"/>
                        </a:rPr>
                        <a:t>45% </a:t>
                      </a:r>
                      <a:endParaRPr lang="en-US" dirty="0">
                        <a:latin typeface="Tw Cen MT (Body)"/>
                      </a:endParaRPr>
                    </a:p>
                  </a:txBody>
                  <a:tcPr/>
                </a:tc>
                <a:tc>
                  <a:txBody>
                    <a:bodyPr/>
                    <a:lstStyle/>
                    <a:p>
                      <a:pPr algn="ctr"/>
                      <a:r>
                        <a:rPr lang="ar-JO" dirty="0">
                          <a:latin typeface="Tw Cen MT (Body)"/>
                        </a:rPr>
                        <a:t>45</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0.45</a:t>
                      </a:r>
                      <a:endParaRPr lang="en-US" dirty="0">
                        <a:latin typeface="Tw Cen MT (Body)"/>
                      </a:endParaRPr>
                    </a:p>
                  </a:txBody>
                  <a:tcPr/>
                </a:tc>
                <a:extLst>
                  <a:ext uri="{0D108BD9-81ED-4DB2-BD59-A6C34878D82A}">
                    <a16:rowId xmlns:a16="http://schemas.microsoft.com/office/drawing/2014/main" val="1663245447"/>
                  </a:ext>
                </a:extLst>
              </a:tr>
              <a:tr h="618723">
                <a:tc>
                  <a:txBody>
                    <a:bodyPr/>
                    <a:lstStyle/>
                    <a:p>
                      <a:r>
                        <a:rPr lang="ar-JO" dirty="0">
                          <a:latin typeface="Tw Cen MT (Body)"/>
                        </a:rPr>
                        <a:t>2018</a:t>
                      </a:r>
                      <a:endParaRPr lang="en-US" dirty="0">
                        <a:latin typeface="Tw Cen MT (Body)"/>
                      </a:endParaRPr>
                    </a:p>
                  </a:txBody>
                  <a:tcPr/>
                </a:tc>
                <a:tc>
                  <a:txBody>
                    <a:bodyPr/>
                    <a:lstStyle/>
                    <a:p>
                      <a:r>
                        <a:rPr lang="ar-JO" dirty="0">
                          <a:latin typeface="Tw Cen MT (Body)"/>
                        </a:rPr>
                        <a:t>%3.7</a:t>
                      </a:r>
                      <a:endParaRPr lang="en-US" dirty="0">
                        <a:latin typeface="Tw Cen MT (Body)"/>
                      </a:endParaRPr>
                    </a:p>
                  </a:txBody>
                  <a:tcPr/>
                </a:tc>
                <a:tc>
                  <a:txBody>
                    <a:bodyPr/>
                    <a:lstStyle/>
                    <a:p>
                      <a:pPr algn="ctr"/>
                      <a:r>
                        <a:rPr lang="ar-JO" dirty="0">
                          <a:latin typeface="Tw Cen MT (Body)"/>
                        </a:rPr>
                        <a:t>3.7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0.037</a:t>
                      </a:r>
                      <a:endParaRPr lang="en-US" dirty="0">
                        <a:latin typeface="Tw Cen MT (Body)"/>
                      </a:endParaRPr>
                    </a:p>
                  </a:txBody>
                  <a:tcPr/>
                </a:tc>
                <a:extLst>
                  <a:ext uri="{0D108BD9-81ED-4DB2-BD59-A6C34878D82A}">
                    <a16:rowId xmlns:a16="http://schemas.microsoft.com/office/drawing/2014/main" val="2571545989"/>
                  </a:ext>
                </a:extLst>
              </a:tr>
              <a:tr h="618723">
                <a:tc>
                  <a:txBody>
                    <a:bodyPr/>
                    <a:lstStyle/>
                    <a:p>
                      <a:r>
                        <a:rPr lang="ar-JO" dirty="0">
                          <a:latin typeface="Tw Cen MT (Body)"/>
                        </a:rPr>
                        <a:t>2020</a:t>
                      </a:r>
                      <a:endParaRPr lang="en-US" dirty="0">
                        <a:latin typeface="Tw Cen MT (Body)"/>
                      </a:endParaRPr>
                    </a:p>
                  </a:txBody>
                  <a:tcPr/>
                </a:tc>
                <a:tc>
                  <a:txBody>
                    <a:bodyPr/>
                    <a:lstStyle/>
                    <a:p>
                      <a:r>
                        <a:rPr lang="ar-JO" dirty="0">
                          <a:latin typeface="Tw Cen MT (Body)"/>
                        </a:rPr>
                        <a:t>%47</a:t>
                      </a:r>
                      <a:endParaRPr lang="en-US" dirty="0">
                        <a:latin typeface="Tw Cen MT (Body)"/>
                      </a:endParaRPr>
                    </a:p>
                  </a:txBody>
                  <a:tcPr/>
                </a:tc>
                <a:tc>
                  <a:txBody>
                    <a:bodyPr/>
                    <a:lstStyle/>
                    <a:p>
                      <a:pPr algn="ctr"/>
                      <a:r>
                        <a:rPr lang="ar-JO" dirty="0">
                          <a:latin typeface="Tw Cen MT (Body)"/>
                        </a:rPr>
                        <a:t>47</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0.47</a:t>
                      </a:r>
                      <a:endParaRPr lang="en-US" dirty="0">
                        <a:latin typeface="Tw Cen MT (Body)"/>
                      </a:endParaRPr>
                    </a:p>
                  </a:txBody>
                  <a:tcPr/>
                </a:tc>
                <a:extLst>
                  <a:ext uri="{0D108BD9-81ED-4DB2-BD59-A6C34878D82A}">
                    <a16:rowId xmlns:a16="http://schemas.microsoft.com/office/drawing/2014/main" val="2520828737"/>
                  </a:ext>
                </a:extLst>
              </a:tr>
              <a:tr h="618723">
                <a:tc>
                  <a:txBody>
                    <a:bodyPr/>
                    <a:lstStyle/>
                    <a:p>
                      <a:r>
                        <a:rPr lang="ar-JO" dirty="0">
                          <a:latin typeface="Tw Cen MT (Body)"/>
                        </a:rPr>
                        <a:t>2023</a:t>
                      </a:r>
                      <a:endParaRPr lang="en-US" dirty="0">
                        <a:latin typeface="Tw Cen MT (Body)"/>
                      </a:endParaRPr>
                    </a:p>
                  </a:txBody>
                  <a:tcPr/>
                </a:tc>
                <a:tc>
                  <a:txBody>
                    <a:bodyPr/>
                    <a:lstStyle/>
                    <a:p>
                      <a:r>
                        <a:rPr lang="en-US" dirty="0">
                          <a:latin typeface="Tw Cen MT (Body)"/>
                        </a:rPr>
                        <a:t>27.9%</a:t>
                      </a:r>
                    </a:p>
                  </a:txBody>
                  <a:tcPr/>
                </a:tc>
                <a:tc>
                  <a:txBody>
                    <a:bodyPr/>
                    <a:lstStyle/>
                    <a:p>
                      <a:pPr algn="ctr"/>
                      <a:r>
                        <a:rPr lang="ar-JO" dirty="0">
                          <a:latin typeface="Tw Cen MT (Body)"/>
                        </a:rPr>
                        <a:t>27.9</a:t>
                      </a:r>
                    </a:p>
                    <a:p>
                      <a:pPr algn="ctr"/>
                      <a:r>
                        <a:rPr lang="ar-JO" dirty="0">
                          <a:latin typeface="Tw Cen MT (Body)"/>
                        </a:rPr>
                        <a:t>100</a:t>
                      </a:r>
                      <a:endParaRPr lang="en-US" dirty="0">
                        <a:latin typeface="Tw Cen MT (Body)"/>
                      </a:endParaRPr>
                    </a:p>
                  </a:txBody>
                  <a:tcPr/>
                </a:tc>
                <a:tc>
                  <a:txBody>
                    <a:bodyPr/>
                    <a:lstStyle/>
                    <a:p>
                      <a:r>
                        <a:rPr lang="ar-JO" dirty="0">
                          <a:latin typeface="Tw Cen MT (Body)"/>
                        </a:rPr>
                        <a:t>0.279</a:t>
                      </a:r>
                      <a:endParaRPr lang="en-US" dirty="0">
                        <a:latin typeface="Tw Cen MT (Body)"/>
                      </a:endParaRPr>
                    </a:p>
                  </a:txBody>
                  <a:tcPr/>
                </a:tc>
                <a:extLst>
                  <a:ext uri="{0D108BD9-81ED-4DB2-BD59-A6C34878D82A}">
                    <a16:rowId xmlns:a16="http://schemas.microsoft.com/office/drawing/2014/main" val="494570289"/>
                  </a:ext>
                </a:extLst>
              </a:tr>
            </a:tbl>
          </a:graphicData>
        </a:graphic>
      </p:graphicFrame>
      <p:cxnSp>
        <p:nvCxnSpPr>
          <p:cNvPr id="6" name="Straight Connector 5">
            <a:extLst>
              <a:ext uri="{FF2B5EF4-FFF2-40B4-BE49-F238E27FC236}">
                <a16:creationId xmlns:a16="http://schemas.microsoft.com/office/drawing/2014/main" id="{8DDF3CB7-00D6-69E7-7A61-F5759C64A6C8}"/>
              </a:ext>
            </a:extLst>
          </p:cNvPr>
          <p:cNvCxnSpPr/>
          <p:nvPr/>
        </p:nvCxnSpPr>
        <p:spPr>
          <a:xfrm>
            <a:off x="6950015" y="2968487"/>
            <a:ext cx="410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23FCC1-0F4E-CA95-A031-5616A8F828ED}"/>
              </a:ext>
            </a:extLst>
          </p:cNvPr>
          <p:cNvCxnSpPr/>
          <p:nvPr/>
        </p:nvCxnSpPr>
        <p:spPr>
          <a:xfrm>
            <a:off x="6950015" y="3617843"/>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55B289-21B8-DC59-256D-77832135FBC1}"/>
              </a:ext>
            </a:extLst>
          </p:cNvPr>
          <p:cNvCxnSpPr/>
          <p:nvPr/>
        </p:nvCxnSpPr>
        <p:spPr>
          <a:xfrm>
            <a:off x="6950015" y="4253948"/>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4495870-BA58-FBE7-1D2B-01C4EB7F77BA}"/>
              </a:ext>
            </a:extLst>
          </p:cNvPr>
          <p:cNvCxnSpPr/>
          <p:nvPr/>
        </p:nvCxnSpPr>
        <p:spPr>
          <a:xfrm>
            <a:off x="6950015" y="4903304"/>
            <a:ext cx="3710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DA9476-11A8-D2FF-751D-3B7FB445E1E1}"/>
              </a:ext>
            </a:extLst>
          </p:cNvPr>
          <p:cNvCxnSpPr/>
          <p:nvPr/>
        </p:nvCxnSpPr>
        <p:spPr>
          <a:xfrm>
            <a:off x="6896256" y="2332383"/>
            <a:ext cx="5183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76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B5204-9F0C-3E99-A537-AB90F6FBF727}"/>
              </a:ext>
            </a:extLst>
          </p:cNvPr>
          <p:cNvPicPr>
            <a:picLocks noChangeAspect="1"/>
          </p:cNvPicPr>
          <p:nvPr/>
        </p:nvPicPr>
        <p:blipFill>
          <a:blip r:embed="rId2"/>
          <a:stretch>
            <a:fillRect/>
          </a:stretch>
        </p:blipFill>
        <p:spPr>
          <a:xfrm>
            <a:off x="2677271" y="1627114"/>
            <a:ext cx="6453478" cy="3878953"/>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E4F7B1DC-1154-6E66-4101-0A89FD2E8C01}"/>
              </a:ext>
            </a:extLst>
          </p:cNvPr>
          <p:cNvPicPr>
            <a:picLocks noChangeAspect="1"/>
          </p:cNvPicPr>
          <p:nvPr/>
        </p:nvPicPr>
        <p:blipFill>
          <a:blip r:embed="rId3"/>
          <a:stretch>
            <a:fillRect/>
          </a:stretch>
        </p:blipFill>
        <p:spPr>
          <a:xfrm>
            <a:off x="4395119" y="319723"/>
            <a:ext cx="3017782" cy="1182727"/>
          </a:xfrm>
          <a:prstGeom prst="rect">
            <a:avLst/>
          </a:prstGeom>
        </p:spPr>
      </p:pic>
    </p:spTree>
    <p:extLst>
      <p:ext uri="{BB962C8B-B14F-4D97-AF65-F5344CB8AC3E}">
        <p14:creationId xmlns:p14="http://schemas.microsoft.com/office/powerpoint/2010/main" val="517476984"/>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Droplet</Template>
  <TotalTime>1714</TotalTime>
  <Words>429</Words>
  <Application>Microsoft Office PowerPoint</Application>
  <PresentationFormat>Widescreen</PresentationFormat>
  <Paragraphs>61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Times New Roman</vt:lpstr>
      <vt:lpstr>Tw Cen MT</vt:lpstr>
      <vt:lpstr>Tw Cen MT (Body)</vt:lpstr>
      <vt:lpstr>Wingdings</vt:lpstr>
      <vt:lpstr>Droplet</vt:lpstr>
      <vt:lpstr>Water Crisis</vt:lpstr>
      <vt:lpstr>PowerPoint Presentation</vt:lpstr>
      <vt:lpstr>Water Crisis Issues</vt:lpstr>
      <vt:lpstr>Causes Of Water Crisis</vt:lpstr>
      <vt:lpstr>Consequences of water pollution</vt:lpstr>
      <vt:lpstr>Consequences of Water Shortage</vt:lpstr>
      <vt:lpstr>Solutions To Water Crisis</vt:lpstr>
      <vt:lpstr>PowerPoint Presentation</vt:lpstr>
      <vt:lpstr>PowerPoint Presentation</vt:lpstr>
      <vt:lpstr>Recourses (Citation)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dc:title>
  <dc:creator>Samer Haddad</dc:creator>
  <cp:lastModifiedBy>User</cp:lastModifiedBy>
  <cp:revision>30</cp:revision>
  <dcterms:created xsi:type="dcterms:W3CDTF">2023-05-04T08:43:07Z</dcterms:created>
  <dcterms:modified xsi:type="dcterms:W3CDTF">2023-05-14T08:14:12Z</dcterms:modified>
</cp:coreProperties>
</file>