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12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6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6337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683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4628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06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35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28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19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67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17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36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1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1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2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33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teb.com/articles" TargetMode="External"/><Relationship Id="rId2" Type="http://schemas.openxmlformats.org/officeDocument/2006/relationships/hyperlink" Target="https://www.moh.gov.sa/awarenessplateform/ChronicDisease/Pages/Obesi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kynewsarabia.com/technology/1282360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السمنة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من انشاء: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2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السمنة</a:t>
            </a:r>
            <a:br>
              <a:rPr lang="ar-JO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JO" dirty="0"/>
              <a:t>تعريف السمنة على أنها تراكم مفرط أو غير طبيعي للدهون والذي يلحق الضرر بصحة الفرد. ويعدّ السبب الرئيسي لزيادة الوزن والسمنة: اختلال توازن الطاقة بين السعرات الحرارية التي تدخل الجسم والسعرات الحرارية التي </a:t>
            </a:r>
            <a:r>
              <a:rPr lang="ar-JO" dirty="0" smtClean="0"/>
              <a:t>يحرقهاز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855" y="3497673"/>
            <a:ext cx="4934480" cy="287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04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اسباب السمنة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/>
              <a:t>تتعدد أسباب السمنة المفرطة، وأهمها الإفراط في تناول الطعام، وزيادة السعرات الحرارية، وإليك فيما يأتي تفصيل أكبر حول هذه الأسباب</a:t>
            </a:r>
            <a:r>
              <a:rPr lang="ar-JO" dirty="0" smtClean="0"/>
              <a:t>:</a:t>
            </a:r>
          </a:p>
          <a:p>
            <a:pPr marL="0" indent="0" algn="r">
              <a:buNone/>
            </a:pPr>
            <a:r>
              <a:rPr lang="ar-JO" dirty="0" smtClean="0"/>
              <a:t>1. الإفراط </a:t>
            </a:r>
            <a:r>
              <a:rPr lang="ar-JO" dirty="0"/>
              <a:t>في تناول </a:t>
            </a:r>
            <a:r>
              <a:rPr lang="ar-JO" dirty="0" smtClean="0"/>
              <a:t>الطعام.</a:t>
            </a:r>
          </a:p>
          <a:p>
            <a:pPr marL="0" indent="0" algn="r">
              <a:buNone/>
            </a:pPr>
            <a:r>
              <a:rPr lang="ar-JO" dirty="0"/>
              <a:t>2</a:t>
            </a:r>
            <a:r>
              <a:rPr lang="ar-JO" dirty="0" smtClean="0"/>
              <a:t>. </a:t>
            </a:r>
            <a:r>
              <a:rPr lang="ar-JO" dirty="0"/>
              <a:t>قلة النشاط </a:t>
            </a:r>
            <a:r>
              <a:rPr lang="ar-JO" dirty="0" smtClean="0"/>
              <a:t>البدني.</a:t>
            </a:r>
          </a:p>
          <a:p>
            <a:pPr marL="0" indent="0" algn="r">
              <a:buNone/>
            </a:pPr>
            <a:r>
              <a:rPr lang="ar-JO" dirty="0"/>
              <a:t>3. قلة </a:t>
            </a:r>
            <a:r>
              <a:rPr lang="ar-JO" dirty="0" smtClean="0"/>
              <a:t>النوم</a:t>
            </a:r>
          </a:p>
          <a:p>
            <a:pPr marL="0" indent="0" algn="r">
              <a:buNone/>
            </a:pPr>
            <a:r>
              <a:rPr lang="ar-JO" dirty="0"/>
              <a:t>4. الإصابة ببعض </a:t>
            </a:r>
            <a:r>
              <a:rPr lang="ar-JO" dirty="0" smtClean="0"/>
              <a:t>الأمراض</a:t>
            </a:r>
          </a:p>
          <a:p>
            <a:pPr marL="0" indent="0" algn="r">
              <a:buNone/>
            </a:pPr>
            <a:r>
              <a:rPr lang="ar-JO" dirty="0"/>
              <a:t>5. تناول بعض </a:t>
            </a:r>
            <a:r>
              <a:rPr lang="ar-JO" dirty="0" smtClean="0"/>
              <a:t>الأدوية </a:t>
            </a:r>
          </a:p>
          <a:p>
            <a:pPr marL="0" indent="0" algn="r">
              <a:buNone/>
            </a:pPr>
            <a:r>
              <a:rPr lang="ar-JO" dirty="0"/>
              <a:t>6. العوامل </a:t>
            </a:r>
            <a:r>
              <a:rPr lang="ar-JO" dirty="0" smtClean="0"/>
              <a:t>الوراثية </a:t>
            </a:r>
          </a:p>
          <a:p>
            <a:pPr marL="0" indent="0" algn="r">
              <a:buNone/>
            </a:pPr>
            <a:r>
              <a:rPr lang="ar-JO" dirty="0"/>
              <a:t>7. العوامل </a:t>
            </a:r>
            <a:r>
              <a:rPr lang="ar-JO" dirty="0" smtClean="0"/>
              <a:t>النفسية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223" y="3002161"/>
            <a:ext cx="3433762" cy="343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5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dirty="0"/>
              <a:t>علاج </a:t>
            </a:r>
            <a:r>
              <a:rPr lang="ar-JO" dirty="0" smtClean="0"/>
              <a:t>السمنة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/>
              <a:t>ي</a:t>
            </a:r>
            <a:r>
              <a:rPr lang="ar-JO" dirty="0" smtClean="0"/>
              <a:t>مكن </a:t>
            </a:r>
            <a:r>
              <a:rPr lang="ar-JO" dirty="0"/>
              <a:t>علاج السمنة </a:t>
            </a:r>
            <a:r>
              <a:rPr lang="ar-JO" dirty="0" smtClean="0"/>
              <a:t>بطرق </a:t>
            </a:r>
            <a:r>
              <a:rPr lang="ar-JO" dirty="0"/>
              <a:t>مختلفة، ومنها</a:t>
            </a:r>
            <a:r>
              <a:rPr lang="ar-JO" dirty="0" smtClean="0"/>
              <a:t>:</a:t>
            </a:r>
          </a:p>
          <a:p>
            <a:pPr marL="0" indent="0" algn="r">
              <a:buNone/>
            </a:pPr>
            <a:r>
              <a:rPr lang="ar-JO" dirty="0" smtClean="0"/>
              <a:t>ممارسة الرياضة.</a:t>
            </a:r>
          </a:p>
          <a:p>
            <a:pPr marL="0" indent="0" algn="r">
              <a:buNone/>
            </a:pPr>
            <a:r>
              <a:rPr lang="ar-JO" dirty="0" smtClean="0"/>
              <a:t>اتباع </a:t>
            </a:r>
            <a:r>
              <a:rPr lang="ar-JO" dirty="0"/>
              <a:t>حميات </a:t>
            </a:r>
            <a:r>
              <a:rPr lang="ar-JO" dirty="0" smtClean="0"/>
              <a:t>غذائيةز </a:t>
            </a:r>
          </a:p>
          <a:p>
            <a:pPr marL="0" indent="0" algn="r">
              <a:buNone/>
            </a:pPr>
            <a:r>
              <a:rPr lang="ar-JO" dirty="0" smtClean="0"/>
              <a:t>استخدام </a:t>
            </a:r>
            <a:r>
              <a:rPr lang="ar-JO" dirty="0"/>
              <a:t>بعض الأدوية والأعشاب التي تساعد في خسارة الوزن</a:t>
            </a:r>
            <a:r>
              <a:rPr lang="ar-JO" dirty="0" smtClean="0"/>
              <a:t>.</a:t>
            </a:r>
          </a:p>
          <a:p>
            <a:pPr marL="0" indent="0" algn="r">
              <a:buNone/>
            </a:pPr>
            <a:r>
              <a:rPr lang="ar-JO" dirty="0" smtClean="0"/>
              <a:t>العمليات </a:t>
            </a:r>
            <a:r>
              <a:rPr lang="ar-JO" dirty="0"/>
              <a:t>الجراحية، مثل: عمليات ربط المعدة أو قصها</a:t>
            </a:r>
            <a:r>
              <a:rPr lang="ar-JO" dirty="0" smtClean="0"/>
              <a:t>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49" y="3911600"/>
            <a:ext cx="3890955" cy="254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8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تأثير السمنة </a:t>
            </a:r>
            <a:r>
              <a:rPr lang="ar-JO" dirty="0" smtClean="0"/>
              <a:t>على اجهزة </a:t>
            </a:r>
            <a:r>
              <a:rPr lang="ar-JO" dirty="0"/>
              <a:t>الجسم المختلفة</a:t>
            </a:r>
            <a:r>
              <a:rPr lang="ar-JO" b="1" dirty="0"/>
              <a:t/>
            </a:r>
            <a:br>
              <a:rPr lang="ar-JO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dirty="0" smtClean="0"/>
              <a:t>1. الجهاز </a:t>
            </a:r>
            <a:r>
              <a:rPr lang="ar-JO" dirty="0"/>
              <a:t>العصبي </a:t>
            </a:r>
            <a:r>
              <a:rPr lang="ar-JO" dirty="0" smtClean="0"/>
              <a:t>: زيادة </a:t>
            </a:r>
            <a:r>
              <a:rPr lang="ar-JO" dirty="0"/>
              <a:t>الوزن أو السمنة تزيد بشكل كبير من خطر الإصابة بالسكتة الدماغية، حيث يتوقف الدم عن التدفق إلى دماغك. كما يمكن أن يكون للسمنة تأثير عميق على صحتك العقلية</a:t>
            </a:r>
            <a:r>
              <a:rPr lang="ar-JO" dirty="0" smtClean="0"/>
              <a:t>.</a:t>
            </a:r>
          </a:p>
          <a:p>
            <a:pPr marL="0" indent="0" algn="r">
              <a:buNone/>
            </a:pPr>
            <a:r>
              <a:rPr lang="ar-JO" dirty="0" smtClean="0"/>
              <a:t>2</a:t>
            </a:r>
            <a:r>
              <a:rPr lang="ar-JO" dirty="0"/>
              <a:t>. الجهاز </a:t>
            </a:r>
            <a:r>
              <a:rPr lang="ar-JO" dirty="0" smtClean="0"/>
              <a:t>التنفسي : </a:t>
            </a:r>
            <a:r>
              <a:rPr lang="ar-JO" dirty="0"/>
              <a:t>الدهون المخزنة حول الرقبة يمكن أن تجعل مجرى الهواء صغيرا جدا، مما يجعل التنفس صعبا ليلا، وهذا ما يسمى بتوقف التنفس أثناء </a:t>
            </a:r>
            <a:r>
              <a:rPr lang="ar-JO" dirty="0" smtClean="0"/>
              <a:t>النوم.</a:t>
            </a:r>
          </a:p>
          <a:p>
            <a:pPr marL="0" indent="0" algn="r">
              <a:buNone/>
            </a:pPr>
            <a:r>
              <a:rPr lang="ar-JO" dirty="0" smtClean="0"/>
              <a:t>3</a:t>
            </a:r>
            <a:r>
              <a:rPr lang="ar-JO" dirty="0"/>
              <a:t>. الجهاز </a:t>
            </a:r>
            <a:r>
              <a:rPr lang="ar-JO" dirty="0" smtClean="0"/>
              <a:t>الهضمي : </a:t>
            </a:r>
            <a:r>
              <a:rPr lang="ar-JO" dirty="0"/>
              <a:t>ت</a:t>
            </a:r>
            <a:r>
              <a:rPr lang="ar-JO" dirty="0" smtClean="0"/>
              <a:t>رتبطت </a:t>
            </a:r>
            <a:r>
              <a:rPr lang="ar-JO" dirty="0"/>
              <a:t>السمنة بزيادة مخاطر الإصابة بمرض الارتجاع المعدي المريئي، الذي يحدث عندما يتسرب حمض المعدة إلى المريء</a:t>
            </a:r>
            <a:r>
              <a:rPr lang="ar-JO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42" y="4529667"/>
            <a:ext cx="2716742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73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BMI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621628"/>
              </p:ext>
            </p:extLst>
          </p:nvPr>
        </p:nvGraphicFramePr>
        <p:xfrm>
          <a:off x="677863" y="2167466"/>
          <a:ext cx="8596312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/>
                <a:gridCol w="2149078"/>
                <a:gridCol w="2149078"/>
                <a:gridCol w="2149078"/>
              </a:tblGrid>
              <a:tr h="363961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الشخص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الكتلة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الطول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BMI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سند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20.1 kg/m2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يزن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44</a:t>
                      </a:r>
                      <a:r>
                        <a:rPr lang="en-US" dirty="0" smtClean="0"/>
                        <a:t>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17.9 kg/m2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عاصم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59</a:t>
                      </a:r>
                      <a:r>
                        <a:rPr lang="en-US" dirty="0" smtClean="0"/>
                        <a:t>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1.68m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20.9 kg/m2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سيف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3</a:t>
                      </a:r>
                      <a:r>
                        <a:rPr lang="en-US" dirty="0" smtClean="0"/>
                        <a:t>5kg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24.3 kg/m2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غازي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40</a:t>
                      </a:r>
                      <a:r>
                        <a:rPr lang="en-US" dirty="0" smtClean="0"/>
                        <a:t>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17.8 kg/m2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4521200"/>
            <a:ext cx="23368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38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www.moh.gov.sa/awarenessplateform/ChronicDisease/Pages/Obesity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www.webteb.com/articles</a:t>
            </a:r>
            <a:endParaRPr lang="ar-JO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www.skynewsarabia.com/technology/1282360-</a:t>
            </a:r>
            <a:endParaRPr lang="ar-J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200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السمنة</vt:lpstr>
      <vt:lpstr>السمنة </vt:lpstr>
      <vt:lpstr>اسباب السمنة</vt:lpstr>
      <vt:lpstr>علاج السمنة</vt:lpstr>
      <vt:lpstr>تأثير السمنة على اجهزة الجسم المختلفة </vt:lpstr>
      <vt:lpstr>BMI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السمنة</dc:title>
  <dc:creator>windows</dc:creator>
  <cp:lastModifiedBy>windows</cp:lastModifiedBy>
  <cp:revision>8</cp:revision>
  <dcterms:created xsi:type="dcterms:W3CDTF">2023-05-14T08:26:19Z</dcterms:created>
  <dcterms:modified xsi:type="dcterms:W3CDTF">2023-05-14T09:34:56Z</dcterms:modified>
</cp:coreProperties>
</file>