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65" r:id="rId3"/>
    <p:sldId id="257" r:id="rId4"/>
    <p:sldId id="258" r:id="rId5"/>
    <p:sldId id="259" r:id="rId6"/>
    <p:sldId id="260" r:id="rId7"/>
    <p:sldId id="261" r:id="rId8"/>
    <p:sldId id="262" r:id="rId9"/>
    <p:sldId id="263"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9052C711-7CA0-45A0-B31F-DF20A5F0A182}" type="datetimeFigureOut">
              <a:rPr lang="en-US" smtClean="0"/>
              <a:pPr/>
              <a:t>5/12/2023</a:t>
            </a:fld>
            <a:endParaRPr lang="en-US" dirty="0"/>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dirty="0"/>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64A5DAC5-4925-4F3E-9B75-9876D9504769}"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052C711-7CA0-45A0-B31F-DF20A5F0A182}" type="datetimeFigureOut">
              <a:rPr lang="en-US" smtClean="0"/>
              <a:pPr/>
              <a:t>5/12/2023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4A5DAC5-4925-4F3E-9B75-9876D950476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9052C711-7CA0-45A0-B31F-DF20A5F0A182}" type="datetimeFigureOut">
              <a:rPr lang="en-US" smtClean="0"/>
              <a:pPr/>
              <a:t>5/12/2023</a:t>
            </a:fld>
            <a:endParaRPr lang="en-US" dirty="0"/>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dirty="0"/>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64A5DAC5-4925-4F3E-9B75-9876D950476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052C711-7CA0-45A0-B31F-DF20A5F0A182}" type="datetimeFigureOut">
              <a:rPr lang="en-US" smtClean="0"/>
              <a:pPr/>
              <a:t>5/12/2023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4A5DAC5-4925-4F3E-9B75-9876D9504769}"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9052C711-7CA0-45A0-B31F-DF20A5F0A182}" type="datetimeFigureOut">
              <a:rPr lang="en-US" smtClean="0"/>
              <a:pPr/>
              <a:t>5/12/2023</a:t>
            </a:fld>
            <a:endParaRPr lang="en-US" dirty="0"/>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dirty="0"/>
          </a:p>
        </p:txBody>
      </p:sp>
      <p:sp>
        <p:nvSpPr>
          <p:cNvPr id="6" name="Slide Number Placeholder 5"/>
          <p:cNvSpPr>
            <a:spLocks noGrp="1"/>
          </p:cNvSpPr>
          <p:nvPr>
            <p:ph type="sldNum" sz="quarter" idx="12"/>
          </p:nvPr>
        </p:nvSpPr>
        <p:spPr>
          <a:xfrm>
            <a:off x="6733952" y="6555112"/>
            <a:ext cx="588336" cy="228600"/>
          </a:xfrm>
        </p:spPr>
        <p:txBody>
          <a:bodyPr/>
          <a:lstStyle>
            <a:extLst/>
          </a:lstStyle>
          <a:p>
            <a:fld id="{64A5DAC5-4925-4F3E-9B75-9876D9504769}"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052C711-7CA0-45A0-B31F-DF20A5F0A182}" type="datetimeFigureOut">
              <a:rPr lang="en-US" smtClean="0"/>
              <a:pPr/>
              <a:t>5/12/2023</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64A5DAC5-4925-4F3E-9B75-9876D9504769}"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052C711-7CA0-45A0-B31F-DF20A5F0A182}" type="datetimeFigureOut">
              <a:rPr lang="en-US" smtClean="0"/>
              <a:pPr/>
              <a:t>5/12/2023</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64A5DAC5-4925-4F3E-9B75-9876D950476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052C711-7CA0-45A0-B31F-DF20A5F0A182}" type="datetimeFigureOut">
              <a:rPr lang="en-US" smtClean="0"/>
              <a:pPr/>
              <a:t>5/12/2023</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64A5DAC5-4925-4F3E-9B75-9876D950476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9052C711-7CA0-45A0-B31F-DF20A5F0A182}" type="datetimeFigureOut">
              <a:rPr lang="en-US" smtClean="0"/>
              <a:pPr/>
              <a:t>5/12/2023</a:t>
            </a:fld>
            <a:endParaRPr lang="en-US" dirty="0"/>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dirty="0"/>
          </a:p>
        </p:txBody>
      </p:sp>
      <p:sp>
        <p:nvSpPr>
          <p:cNvPr id="4" name="Slide Number Placeholder 3"/>
          <p:cNvSpPr>
            <a:spLocks noGrp="1"/>
          </p:cNvSpPr>
          <p:nvPr>
            <p:ph type="sldNum" sz="quarter" idx="12"/>
          </p:nvPr>
        </p:nvSpPr>
        <p:spPr/>
        <p:txBody>
          <a:bodyPr/>
          <a:lstStyle>
            <a:extLst/>
          </a:lstStyle>
          <a:p>
            <a:fld id="{64A5DAC5-4925-4F3E-9B75-9876D950476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052C711-7CA0-45A0-B31F-DF20A5F0A182}" type="datetimeFigureOut">
              <a:rPr lang="en-US" smtClean="0"/>
              <a:pPr/>
              <a:t>5/12/2023</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64A5DAC5-4925-4F3E-9B75-9876D950476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9052C711-7CA0-45A0-B31F-DF20A5F0A182}" type="datetimeFigureOut">
              <a:rPr lang="en-US" smtClean="0"/>
              <a:pPr/>
              <a:t>5/12/2023</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64A5DAC5-4925-4F3E-9B75-9876D9504769}" type="slidenum">
              <a:rPr lang="en-US" smtClean="0"/>
              <a:pPr/>
              <a:t>‹#›</a:t>
            </a:fld>
            <a:endParaRPr lang="en-US" dirty="0"/>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9052C711-7CA0-45A0-B31F-DF20A5F0A182}" type="datetimeFigureOut">
              <a:rPr lang="en-US" smtClean="0"/>
              <a:pPr/>
              <a:t>5/12/2023</a:t>
            </a:fld>
            <a:endParaRPr lang="en-US" dirty="0"/>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dirty="0"/>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64A5DAC5-4925-4F3E-9B75-9876D9504769}"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app=desktop&amp;v=D--AtATgfy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Global project</a:t>
            </a:r>
            <a:br>
              <a:rPr lang="en-US" dirty="0" smtClean="0"/>
            </a:br>
            <a:r>
              <a:rPr lang="en-US" dirty="0" smtClean="0"/>
              <a:t>obesity </a:t>
            </a:r>
            <a:endParaRPr lang="en-US" dirty="0"/>
          </a:p>
        </p:txBody>
      </p:sp>
      <p:sp>
        <p:nvSpPr>
          <p:cNvPr id="3" name="Subtitle 2"/>
          <p:cNvSpPr>
            <a:spLocks noGrp="1"/>
          </p:cNvSpPr>
          <p:nvPr>
            <p:ph type="subTitle" idx="1"/>
          </p:nvPr>
        </p:nvSpPr>
        <p:spPr/>
        <p:txBody>
          <a:bodyPr>
            <a:normAutofit lnSpcReduction="10000"/>
          </a:bodyPr>
          <a:lstStyle/>
          <a:p>
            <a:r>
              <a:rPr lang="en-US" dirty="0" smtClean="0"/>
              <a:t>Done by: Jessica Azrai</a:t>
            </a:r>
          </a:p>
          <a:p>
            <a:r>
              <a:rPr lang="en-US" dirty="0" smtClean="0"/>
              <a:t>Natalie zabaneh</a:t>
            </a:r>
          </a:p>
          <a:p>
            <a:r>
              <a:rPr lang="en-US" dirty="0" smtClean="0"/>
              <a:t>Maya fityani </a:t>
            </a:r>
            <a:endParaRPr lang="en-US" dirty="0"/>
          </a:p>
        </p:txBody>
      </p:sp>
      <p:sp>
        <p:nvSpPr>
          <p:cNvPr id="10244" name="AutoShape 4" descr="Obesity harms brain health throughout life – yet scientists don't know why  | American Heart Association"/>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46" name="AutoShape 6" descr="Obesity harms brain health throughout life – yet scientists don't know why  | American Heart Association"/>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48" name="AutoShape 8" descr="Obesity harms brain health throughout life – yet scientists don't know why  | American Heart Association"/>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50" name="AutoShape 10" descr="Obesity harms brain health throughout life – yet scientists don't know why  | American Heart Association"/>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52" name="AutoShape 12" descr="Obesity harms brain health throughout life – yet scientists don't know why  | American Heart Association"/>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56" name="AutoShape 16" descr="Obesity harms brain health throughout life – yet scientists don't know why  | American Heart Association"/>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58" name="AutoShape 18" descr="Obesity harms brain health throughout life – yet scientists don't know why  | American Heart Association"/>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60" name="AutoShape 20" descr="Obesity harms brain health throughout life – yet scientists don't know why  | American Heart Association"/>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4" name="Content Placeholder 4">
            <a:extLst>
              <a:ext uri="{FF2B5EF4-FFF2-40B4-BE49-F238E27FC236}">
                <a16:creationId xmlns="" xmlns:a16="http://schemas.microsoft.com/office/drawing/2014/main" id="{EF8C4335-F299-451F-B104-4FB40B60755C}"/>
              </a:ext>
            </a:extLst>
          </p:cNvPr>
          <p:cNvPicPr>
            <a:picLocks noChangeAspect="1"/>
          </p:cNvPicPr>
          <p:nvPr/>
        </p:nvPicPr>
        <p:blipFill>
          <a:blip r:embed="rId2" cstate="print"/>
          <a:stretch>
            <a:fillRect/>
          </a:stretch>
        </p:blipFill>
        <p:spPr>
          <a:xfrm>
            <a:off x="0" y="-10635"/>
            <a:ext cx="9144000" cy="6868635"/>
          </a:xfrm>
          <a:prstGeom prst="rect">
            <a:avLst/>
          </a:prstGeom>
        </p:spPr>
      </p:pic>
      <p:sp>
        <p:nvSpPr>
          <p:cNvPr id="15" name="TextBox 14"/>
          <p:cNvSpPr txBox="1"/>
          <p:nvPr/>
        </p:nvSpPr>
        <p:spPr>
          <a:xfrm>
            <a:off x="304800" y="4038600"/>
            <a:ext cx="3733800" cy="1323439"/>
          </a:xfrm>
          <a:prstGeom prst="rect">
            <a:avLst/>
          </a:prstGeom>
          <a:noFill/>
        </p:spPr>
        <p:txBody>
          <a:bodyPr wrap="square" rtlCol="0">
            <a:spAutoFit/>
          </a:bodyPr>
          <a:lstStyle/>
          <a:p>
            <a:r>
              <a:rPr lang="en-US" sz="8000" dirty="0" smtClean="0">
                <a:solidFill>
                  <a:schemeClr val="bg1"/>
                </a:solidFill>
              </a:rPr>
              <a:t>O</a:t>
            </a:r>
            <a:r>
              <a:rPr lang="en-US" sz="8000" dirty="0" smtClean="0">
                <a:solidFill>
                  <a:schemeClr val="bg1"/>
                </a:solidFill>
              </a:rPr>
              <a:t>besity</a:t>
            </a:r>
            <a:endParaRPr lang="en-US" sz="8000" dirty="0">
              <a:solidFill>
                <a:schemeClr val="bg1"/>
              </a:solidFill>
            </a:endParaRPr>
          </a:p>
        </p:txBody>
      </p:sp>
      <p:sp>
        <p:nvSpPr>
          <p:cNvPr id="16" name="TextBox 15"/>
          <p:cNvSpPr txBox="1"/>
          <p:nvPr/>
        </p:nvSpPr>
        <p:spPr>
          <a:xfrm>
            <a:off x="457200" y="5181600"/>
            <a:ext cx="2819400" cy="738664"/>
          </a:xfrm>
          <a:prstGeom prst="rect">
            <a:avLst/>
          </a:prstGeom>
          <a:noFill/>
        </p:spPr>
        <p:txBody>
          <a:bodyPr wrap="square" rtlCol="0">
            <a:spAutoFit/>
          </a:bodyPr>
          <a:lstStyle/>
          <a:p>
            <a:r>
              <a:rPr lang="en-US" sz="1400" dirty="0" smtClean="0">
                <a:solidFill>
                  <a:schemeClr val="bg1"/>
                </a:solidFill>
              </a:rPr>
              <a:t>Done by: Jessica Azrai</a:t>
            </a:r>
          </a:p>
          <a:p>
            <a:r>
              <a:rPr lang="en-US" sz="1400" dirty="0" smtClean="0">
                <a:solidFill>
                  <a:schemeClr val="bg1"/>
                </a:solidFill>
              </a:rPr>
              <a:t>                Natalie zabaneh</a:t>
            </a:r>
          </a:p>
          <a:p>
            <a:r>
              <a:rPr lang="en-US" sz="1400" dirty="0" smtClean="0">
                <a:solidFill>
                  <a:schemeClr val="bg1"/>
                </a:solidFill>
              </a:rPr>
              <a:t>                Maya fityani</a:t>
            </a:r>
            <a:endParaRPr lang="en-US" sz="1400"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239000" cy="1143000"/>
          </a:xfrm>
        </p:spPr>
        <p:txBody>
          <a:bodyPr/>
          <a:lstStyle/>
          <a:p>
            <a:r>
              <a:rPr lang="en-US" dirty="0" smtClean="0"/>
              <a:t>solutions</a:t>
            </a:r>
            <a:endParaRPr lang="en-US" dirty="0"/>
          </a:p>
        </p:txBody>
      </p:sp>
      <p:sp>
        <p:nvSpPr>
          <p:cNvPr id="3" name="Content Placeholder 2"/>
          <p:cNvSpPr>
            <a:spLocks noGrp="1"/>
          </p:cNvSpPr>
          <p:nvPr>
            <p:ph idx="1"/>
          </p:nvPr>
        </p:nvSpPr>
        <p:spPr>
          <a:xfrm>
            <a:off x="457200" y="1219200"/>
            <a:ext cx="8229600" cy="5257800"/>
          </a:xfrm>
        </p:spPr>
        <p:txBody>
          <a:bodyPr>
            <a:normAutofit/>
          </a:bodyPr>
          <a:lstStyle/>
          <a:p>
            <a:pPr>
              <a:buFont typeface="Courier New" pitchFamily="49" charset="0"/>
              <a:buChar char="o"/>
            </a:pPr>
            <a:r>
              <a:rPr lang="en-US" sz="2800" dirty="0" smtClean="0"/>
              <a:t>Put a healthy plan: participate in a gym or type of sports or activity to help in your movement problem. </a:t>
            </a:r>
          </a:p>
          <a:p>
            <a:pPr>
              <a:buFont typeface="Courier New" pitchFamily="49" charset="0"/>
              <a:buChar char="o"/>
            </a:pPr>
            <a:endParaRPr lang="en-US" sz="2800" dirty="0" smtClean="0"/>
          </a:p>
          <a:p>
            <a:pPr>
              <a:buFont typeface="Courier New" pitchFamily="49" charset="0"/>
              <a:buChar char="o"/>
            </a:pPr>
            <a:r>
              <a:rPr lang="en-US" sz="2800" dirty="0" smtClean="0"/>
              <a:t>Visit a therapist to help </a:t>
            </a:r>
            <a:r>
              <a:rPr lang="en-US" sz="2800" dirty="0" smtClean="0"/>
              <a:t>you </a:t>
            </a:r>
            <a:r>
              <a:rPr lang="en-US" sz="2800" dirty="0" smtClean="0"/>
              <a:t>with </a:t>
            </a:r>
            <a:r>
              <a:rPr lang="en-US" sz="2800" dirty="0" smtClean="0"/>
              <a:t>emotional eating disorder </a:t>
            </a:r>
            <a:r>
              <a:rPr lang="en-US" sz="2800" dirty="0" smtClean="0"/>
              <a:t>and </a:t>
            </a:r>
            <a:r>
              <a:rPr lang="en-US" sz="2800" dirty="0" smtClean="0"/>
              <a:t>fix you sleep schedule so you can sleep enough hours.</a:t>
            </a:r>
          </a:p>
          <a:p>
            <a:pPr>
              <a:buFont typeface="Courier New" pitchFamily="49" charset="0"/>
              <a:buChar char="o"/>
            </a:pPr>
            <a:endParaRPr lang="en-US" sz="2800" dirty="0"/>
          </a:p>
          <a:p>
            <a:pPr>
              <a:buFont typeface="Courier New" pitchFamily="49" charset="0"/>
              <a:buChar char="o"/>
            </a:pPr>
            <a:r>
              <a:rPr lang="en-US" sz="2800" dirty="0" smtClean="0"/>
              <a:t>Try to avoid fast food and food that contains a big amount of sugar and follow a healthy diet that supports you life style. </a:t>
            </a:r>
            <a:endParaRPr lang="en-US" sz="2800" dirty="0"/>
          </a:p>
        </p:txBody>
      </p:sp>
      <p:pic>
        <p:nvPicPr>
          <p:cNvPr id="1026" name="Picture 2" descr="Obesity Solution: For Type 2 Diabetes Management | DeFATO Hub"/>
          <p:cNvPicPr>
            <a:picLocks noChangeAspect="1" noChangeArrowheads="1"/>
          </p:cNvPicPr>
          <p:nvPr/>
        </p:nvPicPr>
        <p:blipFill>
          <a:blip r:embed="rId2" cstate="print"/>
          <a:srcRect l="10709" r="3941"/>
          <a:stretch>
            <a:fillRect/>
          </a:stretch>
        </p:blipFill>
        <p:spPr bwMode="auto">
          <a:xfrm>
            <a:off x="4751832" y="2133600"/>
            <a:ext cx="1267968" cy="990600"/>
          </a:xfrm>
          <a:prstGeom prst="rect">
            <a:avLst/>
          </a:prstGeom>
          <a:noFill/>
        </p:spPr>
      </p:pic>
      <p:pic>
        <p:nvPicPr>
          <p:cNvPr id="1028" name="Picture 4" descr="How to Find a Therapist | Psychology Today"/>
          <p:cNvPicPr>
            <a:picLocks noChangeAspect="1" noChangeArrowheads="1"/>
          </p:cNvPicPr>
          <p:nvPr/>
        </p:nvPicPr>
        <p:blipFill>
          <a:blip r:embed="rId3"/>
          <a:srcRect/>
          <a:stretch>
            <a:fillRect/>
          </a:stretch>
        </p:blipFill>
        <p:spPr bwMode="auto">
          <a:xfrm>
            <a:off x="5562600" y="3810000"/>
            <a:ext cx="1259840" cy="1219200"/>
          </a:xfrm>
          <a:prstGeom prst="rect">
            <a:avLst/>
          </a:prstGeom>
          <a:noFill/>
        </p:spPr>
      </p:pic>
      <p:sp>
        <p:nvSpPr>
          <p:cNvPr id="1030" name="AutoShape 6" descr="Healthy Foods Could Lead to Overeating - NutriFusion"/>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2" name="AutoShape 8" descr="Healthy Foods Could Lead to Overeating - NutriFusion"/>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4" name="AutoShape 10" descr="Healthy Foods Could Lead to Overeating - NutriFusion"/>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6" name="AutoShape 12" descr="Healthy Foods Could Lead to Overeating - NutriFusion"/>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8" name="AutoShape 14" descr="Healthy Foods Could Lead to Overeating - NutriFusion"/>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40" name="AutoShape 16" descr="Healthy Foods Could Lead to Overeating - NutriFusion"/>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42" name="Picture 18" descr="Junk Food VS Healthy Food | Thane"/>
          <p:cNvPicPr>
            <a:picLocks noChangeAspect="1" noChangeArrowheads="1"/>
          </p:cNvPicPr>
          <p:nvPr/>
        </p:nvPicPr>
        <p:blipFill>
          <a:blip r:embed="rId4"/>
          <a:srcRect/>
          <a:stretch>
            <a:fillRect/>
          </a:stretch>
        </p:blipFill>
        <p:spPr bwMode="auto">
          <a:xfrm>
            <a:off x="6858001" y="5832894"/>
            <a:ext cx="1143000" cy="948905"/>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Explanation video</a:t>
            </a:r>
            <a:endParaRPr lang="en-US" dirty="0"/>
          </a:p>
        </p:txBody>
      </p:sp>
      <p:sp>
        <p:nvSpPr>
          <p:cNvPr id="3" name="Content Placeholder 2"/>
          <p:cNvSpPr>
            <a:spLocks noGrp="1"/>
          </p:cNvSpPr>
          <p:nvPr>
            <p:ph idx="1"/>
          </p:nvPr>
        </p:nvSpPr>
        <p:spPr/>
        <p:txBody>
          <a:bodyPr/>
          <a:lstStyle/>
          <a:p>
            <a:pPr>
              <a:buFont typeface="Courier New" pitchFamily="49" charset="0"/>
              <a:buChar char="o"/>
            </a:pPr>
            <a:r>
              <a:rPr lang="en-US" dirty="0" smtClean="0"/>
              <a:t>Short video about obesity</a:t>
            </a:r>
            <a:r>
              <a:rPr lang="en-US" dirty="0" smtClean="0"/>
              <a:t>:</a:t>
            </a:r>
          </a:p>
          <a:p>
            <a:pPr>
              <a:buNone/>
            </a:pPr>
            <a:r>
              <a:rPr lang="en-US" dirty="0" smtClean="0">
                <a:hlinkClick r:id="rId2"/>
              </a:rPr>
              <a:t>https://www.youtube.com/watch?app=desktop&amp;v=D--</a:t>
            </a:r>
            <a:r>
              <a:rPr lang="en-US" dirty="0" smtClean="0">
                <a:hlinkClick r:id="rId2"/>
              </a:rPr>
              <a:t>AtATgfyM</a:t>
            </a:r>
            <a:endParaRPr lang="en-US" dirty="0" smtClean="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obesity?</a:t>
            </a:r>
            <a:endParaRPr lang="en-US" dirty="0"/>
          </a:p>
        </p:txBody>
      </p:sp>
      <p:sp>
        <p:nvSpPr>
          <p:cNvPr id="3" name="Content Placeholder 2"/>
          <p:cNvSpPr>
            <a:spLocks noGrp="1"/>
          </p:cNvSpPr>
          <p:nvPr>
            <p:ph idx="1"/>
          </p:nvPr>
        </p:nvSpPr>
        <p:spPr/>
        <p:txBody>
          <a:bodyPr/>
          <a:lstStyle/>
          <a:p>
            <a:pPr>
              <a:buFont typeface="Courier New" pitchFamily="49" charset="0"/>
              <a:buChar char="o"/>
            </a:pPr>
            <a:r>
              <a:rPr lang="en-US" dirty="0" smtClean="0"/>
              <a:t>Obesity is abdominal or excessive fat accumulation that can cause health risks to a human body. Obesity doesn’t mean more weight in the body but more fat.</a:t>
            </a:r>
            <a:endParaRPr lang="en-US" dirty="0"/>
          </a:p>
        </p:txBody>
      </p:sp>
      <p:pic>
        <p:nvPicPr>
          <p:cNvPr id="8194" name="Picture 2" descr="Obesity Vector illustration Stock Vector Image &amp; Art - Alamy"/>
          <p:cNvPicPr>
            <a:picLocks noChangeAspect="1" noChangeArrowheads="1"/>
          </p:cNvPicPr>
          <p:nvPr/>
        </p:nvPicPr>
        <p:blipFill>
          <a:blip r:embed="rId2"/>
          <a:srcRect b="9093"/>
          <a:stretch>
            <a:fillRect/>
          </a:stretch>
        </p:blipFill>
        <p:spPr bwMode="auto">
          <a:xfrm>
            <a:off x="3889375" y="3352800"/>
            <a:ext cx="3654425" cy="3078071"/>
          </a:xfrm>
          <a:prstGeom prst="rect">
            <a:avLst/>
          </a:prstGeom>
          <a:noFill/>
        </p:spPr>
      </p:pic>
      <p:pic>
        <p:nvPicPr>
          <p:cNvPr id="8196" name="Picture 4" descr="Obesity Could Be Prevented by Blocking Single Gene"/>
          <p:cNvPicPr>
            <a:picLocks noChangeAspect="1" noChangeArrowheads="1"/>
          </p:cNvPicPr>
          <p:nvPr/>
        </p:nvPicPr>
        <p:blipFill>
          <a:blip r:embed="rId3" cstate="print"/>
          <a:srcRect l="11201" r="11636"/>
          <a:stretch>
            <a:fillRect/>
          </a:stretch>
        </p:blipFill>
        <p:spPr bwMode="auto">
          <a:xfrm>
            <a:off x="6400800" y="228600"/>
            <a:ext cx="1652337" cy="1519084"/>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BMI chart</a:t>
            </a:r>
            <a:endParaRPr lang="en-US" dirty="0"/>
          </a:p>
        </p:txBody>
      </p:sp>
      <p:graphicFrame>
        <p:nvGraphicFramePr>
          <p:cNvPr id="5" name="Content Placeholder 4"/>
          <p:cNvGraphicFramePr>
            <a:graphicFrameLocks noGrp="1"/>
          </p:cNvGraphicFramePr>
          <p:nvPr>
            <p:ph idx="1"/>
          </p:nvPr>
        </p:nvGraphicFramePr>
        <p:xfrm>
          <a:off x="457200" y="1609725"/>
          <a:ext cx="7239000" cy="4988560"/>
        </p:xfrm>
        <a:graphic>
          <a:graphicData uri="http://schemas.openxmlformats.org/drawingml/2006/table">
            <a:tbl>
              <a:tblPr firstRow="1" bandRow="1">
                <a:tableStyleId>{5C22544A-7EE6-4342-B048-85BDC9FD1C3A}</a:tableStyleId>
              </a:tblPr>
              <a:tblGrid>
                <a:gridCol w="1447800"/>
                <a:gridCol w="1447800"/>
                <a:gridCol w="1447800"/>
                <a:gridCol w="1447800"/>
                <a:gridCol w="1447800"/>
              </a:tblGrid>
              <a:tr h="370840">
                <a:tc>
                  <a:txBody>
                    <a:bodyPr/>
                    <a:lstStyle/>
                    <a:p>
                      <a:r>
                        <a:rPr lang="en-US" dirty="0" smtClean="0"/>
                        <a:t>Names </a:t>
                      </a:r>
                      <a:endParaRPr lang="en-US" dirty="0"/>
                    </a:p>
                  </a:txBody>
                  <a:tcPr marL="80432" marR="80432"/>
                </a:tc>
                <a:tc>
                  <a:txBody>
                    <a:bodyPr/>
                    <a:lstStyle/>
                    <a:p>
                      <a:r>
                        <a:rPr lang="en-US" dirty="0" smtClean="0"/>
                        <a:t>Height</a:t>
                      </a:r>
                      <a:r>
                        <a:rPr lang="en-US" baseline="0" dirty="0" smtClean="0"/>
                        <a:t> </a:t>
                      </a:r>
                      <a:endParaRPr lang="en-US" dirty="0"/>
                    </a:p>
                  </a:txBody>
                  <a:tcPr marL="80432" marR="80432"/>
                </a:tc>
                <a:tc>
                  <a:txBody>
                    <a:bodyPr/>
                    <a:lstStyle/>
                    <a:p>
                      <a:r>
                        <a:rPr lang="en-US" dirty="0" smtClean="0"/>
                        <a:t>weight</a:t>
                      </a:r>
                      <a:endParaRPr lang="en-US" dirty="0"/>
                    </a:p>
                  </a:txBody>
                  <a:tcPr marL="80432" marR="80432"/>
                </a:tc>
                <a:tc>
                  <a:txBody>
                    <a:bodyPr/>
                    <a:lstStyle/>
                    <a:p>
                      <a:r>
                        <a:rPr lang="en-US" dirty="0" smtClean="0"/>
                        <a:t>BMI</a:t>
                      </a:r>
                      <a:endParaRPr lang="en-US" dirty="0"/>
                    </a:p>
                  </a:txBody>
                  <a:tcPr marL="80432" marR="80432"/>
                </a:tc>
                <a:tc>
                  <a:txBody>
                    <a:bodyPr/>
                    <a:lstStyle/>
                    <a:p>
                      <a:endParaRPr lang="en-US" dirty="0"/>
                    </a:p>
                  </a:txBody>
                  <a:tcPr marL="80432" marR="80432"/>
                </a:tc>
              </a:tr>
              <a:tr h="370840">
                <a:tc>
                  <a:txBody>
                    <a:bodyPr/>
                    <a:lstStyle/>
                    <a:p>
                      <a:r>
                        <a:rPr lang="en-US" dirty="0" smtClean="0"/>
                        <a:t>ahmad</a:t>
                      </a:r>
                      <a:endParaRPr lang="en-US" dirty="0"/>
                    </a:p>
                  </a:txBody>
                  <a:tcPr marL="80432" marR="80432"/>
                </a:tc>
                <a:tc>
                  <a:txBody>
                    <a:bodyPr/>
                    <a:lstStyle/>
                    <a:p>
                      <a:r>
                        <a:rPr lang="en-US" dirty="0" smtClean="0"/>
                        <a:t>184 M</a:t>
                      </a:r>
                      <a:endParaRPr lang="en-US" dirty="0"/>
                    </a:p>
                  </a:txBody>
                  <a:tcPr marL="80432" marR="80432"/>
                </a:tc>
                <a:tc>
                  <a:txBody>
                    <a:bodyPr/>
                    <a:lstStyle/>
                    <a:p>
                      <a:r>
                        <a:rPr lang="en-US" dirty="0" smtClean="0"/>
                        <a:t>105 </a:t>
                      </a:r>
                      <a:r>
                        <a:rPr lang="en-US" dirty="0" smtClean="0"/>
                        <a:t>Kg</a:t>
                      </a:r>
                      <a:endParaRPr lang="en-US" dirty="0"/>
                    </a:p>
                  </a:txBody>
                  <a:tcPr marL="80432" marR="80432"/>
                </a:tc>
                <a:tc>
                  <a:txBody>
                    <a:bodyPr/>
                    <a:lstStyle/>
                    <a:p>
                      <a:r>
                        <a:rPr lang="en-US" dirty="0" smtClean="0"/>
                        <a:t>31</a:t>
                      </a:r>
                      <a:endParaRPr lang="en-US" dirty="0"/>
                    </a:p>
                  </a:txBody>
                  <a:tcPr marL="80432" marR="80432"/>
                </a:tc>
                <a:tc>
                  <a:txBody>
                    <a:bodyPr/>
                    <a:lstStyle/>
                    <a:p>
                      <a:r>
                        <a:rPr lang="en-US" dirty="0" smtClean="0"/>
                        <a:t>obese</a:t>
                      </a:r>
                      <a:endParaRPr lang="en-US" dirty="0"/>
                    </a:p>
                  </a:txBody>
                  <a:tcPr marL="80432" marR="80432"/>
                </a:tc>
              </a:tr>
              <a:tr h="370840">
                <a:tc>
                  <a:txBody>
                    <a:bodyPr/>
                    <a:lstStyle/>
                    <a:p>
                      <a:r>
                        <a:rPr lang="en-US" dirty="0" smtClean="0"/>
                        <a:t>Dina </a:t>
                      </a:r>
                      <a:endParaRPr lang="en-US" dirty="0"/>
                    </a:p>
                  </a:txBody>
                  <a:tcPr marL="80432" marR="80432"/>
                </a:tc>
                <a:tc>
                  <a:txBody>
                    <a:bodyPr/>
                    <a:lstStyle/>
                    <a:p>
                      <a:r>
                        <a:rPr lang="en-US" dirty="0" smtClean="0"/>
                        <a:t>150 M</a:t>
                      </a:r>
                      <a:endParaRPr lang="en-US" dirty="0"/>
                    </a:p>
                  </a:txBody>
                  <a:tcPr marL="80432" marR="80432"/>
                </a:tc>
                <a:tc>
                  <a:txBody>
                    <a:bodyPr/>
                    <a:lstStyle/>
                    <a:p>
                      <a:r>
                        <a:rPr lang="en-US" dirty="0" smtClean="0"/>
                        <a:t>60 Kg</a:t>
                      </a:r>
                      <a:endParaRPr lang="en-US" dirty="0"/>
                    </a:p>
                  </a:txBody>
                  <a:tcPr marL="80432" marR="80432"/>
                </a:tc>
                <a:tc>
                  <a:txBody>
                    <a:bodyPr/>
                    <a:lstStyle/>
                    <a:p>
                      <a:r>
                        <a:rPr lang="en-US" dirty="0" smtClean="0"/>
                        <a:t>26</a:t>
                      </a:r>
                      <a:endParaRPr lang="en-US" dirty="0"/>
                    </a:p>
                  </a:txBody>
                  <a:tcPr marL="80432" marR="8043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overweight</a:t>
                      </a:r>
                    </a:p>
                  </a:txBody>
                  <a:tcPr marL="80432" marR="80432"/>
                </a:tc>
              </a:tr>
              <a:tr h="370840">
                <a:tc>
                  <a:txBody>
                    <a:bodyPr/>
                    <a:lstStyle/>
                    <a:p>
                      <a:r>
                        <a:rPr lang="en-US" dirty="0" smtClean="0"/>
                        <a:t>Sarah </a:t>
                      </a:r>
                      <a:endParaRPr lang="en-US" dirty="0"/>
                    </a:p>
                  </a:txBody>
                  <a:tcPr marL="80432" marR="80432"/>
                </a:tc>
                <a:tc>
                  <a:txBody>
                    <a:bodyPr/>
                    <a:lstStyle/>
                    <a:p>
                      <a:r>
                        <a:rPr lang="en-US" dirty="0" smtClean="0"/>
                        <a:t>163 M</a:t>
                      </a:r>
                      <a:endParaRPr lang="en-US" dirty="0"/>
                    </a:p>
                  </a:txBody>
                  <a:tcPr marL="80432" marR="80432"/>
                </a:tc>
                <a:tc>
                  <a:txBody>
                    <a:bodyPr/>
                    <a:lstStyle/>
                    <a:p>
                      <a:r>
                        <a:rPr lang="en-US" dirty="0" smtClean="0"/>
                        <a:t>68 Kg </a:t>
                      </a:r>
                      <a:endParaRPr lang="en-US" dirty="0"/>
                    </a:p>
                  </a:txBody>
                  <a:tcPr marL="80432" marR="80432"/>
                </a:tc>
                <a:tc>
                  <a:txBody>
                    <a:bodyPr/>
                    <a:lstStyle/>
                    <a:p>
                      <a:r>
                        <a:rPr lang="en-US" dirty="0" smtClean="0"/>
                        <a:t>25</a:t>
                      </a:r>
                      <a:endParaRPr lang="en-US" dirty="0"/>
                    </a:p>
                  </a:txBody>
                  <a:tcPr marL="80432" marR="80432"/>
                </a:tc>
                <a:tc>
                  <a:txBody>
                    <a:bodyPr/>
                    <a:lstStyle/>
                    <a:p>
                      <a:r>
                        <a:rPr lang="en-US" dirty="0" smtClean="0"/>
                        <a:t>overweight</a:t>
                      </a:r>
                      <a:endParaRPr lang="en-US" dirty="0"/>
                    </a:p>
                  </a:txBody>
                  <a:tcPr marL="80432" marR="80432"/>
                </a:tc>
              </a:tr>
              <a:tr h="370840">
                <a:tc>
                  <a:txBody>
                    <a:bodyPr/>
                    <a:lstStyle/>
                    <a:p>
                      <a:r>
                        <a:rPr lang="en-US" dirty="0" smtClean="0"/>
                        <a:t>Maha </a:t>
                      </a:r>
                      <a:endParaRPr lang="en-US" dirty="0"/>
                    </a:p>
                  </a:txBody>
                  <a:tcPr marL="80432" marR="80432"/>
                </a:tc>
                <a:tc>
                  <a:txBody>
                    <a:bodyPr/>
                    <a:lstStyle/>
                    <a:p>
                      <a:r>
                        <a:rPr lang="en-US" dirty="0" smtClean="0"/>
                        <a:t>158 M</a:t>
                      </a:r>
                      <a:endParaRPr lang="en-US" dirty="0"/>
                    </a:p>
                  </a:txBody>
                  <a:tcPr marL="80432" marR="80432"/>
                </a:tc>
                <a:tc>
                  <a:txBody>
                    <a:bodyPr/>
                    <a:lstStyle/>
                    <a:p>
                      <a:r>
                        <a:rPr lang="en-US" dirty="0" smtClean="0"/>
                        <a:t>58 Kg</a:t>
                      </a:r>
                      <a:endParaRPr lang="en-US" dirty="0"/>
                    </a:p>
                  </a:txBody>
                  <a:tcPr marL="80432" marR="80432"/>
                </a:tc>
                <a:tc>
                  <a:txBody>
                    <a:bodyPr/>
                    <a:lstStyle/>
                    <a:p>
                      <a:r>
                        <a:rPr lang="en-US" dirty="0" smtClean="0"/>
                        <a:t>23</a:t>
                      </a:r>
                      <a:endParaRPr lang="en-US" dirty="0"/>
                    </a:p>
                  </a:txBody>
                  <a:tcPr marL="80432" marR="80432"/>
                </a:tc>
                <a:tc>
                  <a:txBody>
                    <a:bodyPr/>
                    <a:lstStyle/>
                    <a:p>
                      <a:r>
                        <a:rPr lang="en-US" dirty="0" smtClean="0"/>
                        <a:t>normal</a:t>
                      </a:r>
                      <a:endParaRPr lang="en-US" dirty="0"/>
                    </a:p>
                  </a:txBody>
                  <a:tcPr marL="80432" marR="80432"/>
                </a:tc>
              </a:tr>
              <a:tr h="370840">
                <a:tc>
                  <a:txBody>
                    <a:bodyPr/>
                    <a:lstStyle/>
                    <a:p>
                      <a:r>
                        <a:rPr lang="en-US" dirty="0" smtClean="0"/>
                        <a:t>Samir</a:t>
                      </a:r>
                      <a:r>
                        <a:rPr lang="en-US" baseline="0" dirty="0" smtClean="0"/>
                        <a:t> </a:t>
                      </a:r>
                      <a:endParaRPr lang="en-US" dirty="0"/>
                    </a:p>
                  </a:txBody>
                  <a:tcPr marL="80432" marR="80432"/>
                </a:tc>
                <a:tc>
                  <a:txBody>
                    <a:bodyPr/>
                    <a:lstStyle/>
                    <a:p>
                      <a:r>
                        <a:rPr lang="en-US" dirty="0" smtClean="0"/>
                        <a:t>163 M</a:t>
                      </a:r>
                      <a:endParaRPr lang="en-US" dirty="0"/>
                    </a:p>
                  </a:txBody>
                  <a:tcPr marL="80432" marR="80432"/>
                </a:tc>
                <a:tc>
                  <a:txBody>
                    <a:bodyPr/>
                    <a:lstStyle/>
                    <a:p>
                      <a:r>
                        <a:rPr lang="en-US" dirty="0" smtClean="0"/>
                        <a:t>63</a:t>
                      </a:r>
                      <a:r>
                        <a:rPr lang="en-US" baseline="0" dirty="0" smtClean="0"/>
                        <a:t> Kg</a:t>
                      </a:r>
                      <a:endParaRPr lang="en-US" dirty="0"/>
                    </a:p>
                  </a:txBody>
                  <a:tcPr marL="80432" marR="80432"/>
                </a:tc>
                <a:tc>
                  <a:txBody>
                    <a:bodyPr/>
                    <a:lstStyle/>
                    <a:p>
                      <a:r>
                        <a:rPr lang="en-US" dirty="0" smtClean="0"/>
                        <a:t>23</a:t>
                      </a:r>
                      <a:endParaRPr lang="en-US" dirty="0"/>
                    </a:p>
                  </a:txBody>
                  <a:tcPr marL="80432" marR="8043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normal</a:t>
                      </a:r>
                    </a:p>
                  </a:txBody>
                  <a:tcPr marL="80432" marR="80432"/>
                </a:tc>
              </a:tr>
              <a:tr h="370840">
                <a:tc>
                  <a:txBody>
                    <a:bodyPr/>
                    <a:lstStyle/>
                    <a:p>
                      <a:r>
                        <a:rPr lang="en-US" dirty="0" smtClean="0"/>
                        <a:t>Amir </a:t>
                      </a:r>
                      <a:endParaRPr lang="en-US" dirty="0"/>
                    </a:p>
                  </a:txBody>
                  <a:tcPr marL="80432" marR="80432"/>
                </a:tc>
                <a:tc>
                  <a:txBody>
                    <a:bodyPr/>
                    <a:lstStyle/>
                    <a:p>
                      <a:r>
                        <a:rPr lang="en-US" dirty="0" smtClean="0"/>
                        <a:t>160 M</a:t>
                      </a:r>
                      <a:endParaRPr lang="en-US" dirty="0"/>
                    </a:p>
                  </a:txBody>
                  <a:tcPr marL="80432" marR="80432"/>
                </a:tc>
                <a:tc>
                  <a:txBody>
                    <a:bodyPr/>
                    <a:lstStyle/>
                    <a:p>
                      <a:r>
                        <a:rPr lang="en-US" dirty="0" smtClean="0"/>
                        <a:t>76 Kg</a:t>
                      </a:r>
                      <a:endParaRPr lang="en-US" dirty="0"/>
                    </a:p>
                  </a:txBody>
                  <a:tcPr marL="80432" marR="80432"/>
                </a:tc>
                <a:tc>
                  <a:txBody>
                    <a:bodyPr/>
                    <a:lstStyle/>
                    <a:p>
                      <a:r>
                        <a:rPr lang="en-US" dirty="0" smtClean="0"/>
                        <a:t>29</a:t>
                      </a:r>
                      <a:endParaRPr lang="en-US" dirty="0"/>
                    </a:p>
                  </a:txBody>
                  <a:tcPr marL="80432" marR="8043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overweight</a:t>
                      </a:r>
                    </a:p>
                  </a:txBody>
                  <a:tcPr marL="80432" marR="80432"/>
                </a:tc>
              </a:tr>
              <a:tr h="370840">
                <a:tc>
                  <a:txBody>
                    <a:bodyPr/>
                    <a:lstStyle/>
                    <a:p>
                      <a:r>
                        <a:rPr lang="en-US" dirty="0" smtClean="0"/>
                        <a:t>Lama </a:t>
                      </a:r>
                      <a:endParaRPr lang="en-US" dirty="0"/>
                    </a:p>
                  </a:txBody>
                  <a:tcPr marL="80432" marR="80432"/>
                </a:tc>
                <a:tc>
                  <a:txBody>
                    <a:bodyPr/>
                    <a:lstStyle/>
                    <a:p>
                      <a:r>
                        <a:rPr lang="en-US" dirty="0" smtClean="0"/>
                        <a:t>155 M</a:t>
                      </a:r>
                      <a:endParaRPr lang="en-US" dirty="0"/>
                    </a:p>
                  </a:txBody>
                  <a:tcPr marL="80432" marR="80432"/>
                </a:tc>
                <a:tc>
                  <a:txBody>
                    <a:bodyPr/>
                    <a:lstStyle/>
                    <a:p>
                      <a:r>
                        <a:rPr lang="en-US" dirty="0" smtClean="0"/>
                        <a:t>43.9 </a:t>
                      </a:r>
                      <a:r>
                        <a:rPr lang="en-US" dirty="0" smtClean="0"/>
                        <a:t>Kg</a:t>
                      </a:r>
                      <a:endParaRPr lang="en-US" dirty="0"/>
                    </a:p>
                  </a:txBody>
                  <a:tcPr marL="80432" marR="80432"/>
                </a:tc>
                <a:tc>
                  <a:txBody>
                    <a:bodyPr/>
                    <a:lstStyle/>
                    <a:p>
                      <a:r>
                        <a:rPr lang="en-US" dirty="0" smtClean="0"/>
                        <a:t>18.2</a:t>
                      </a:r>
                      <a:endParaRPr lang="en-US" dirty="0"/>
                    </a:p>
                  </a:txBody>
                  <a:tcPr marL="80432" marR="8043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Underweight</a:t>
                      </a:r>
                      <a:r>
                        <a:rPr lang="en-US" baseline="0" dirty="0" smtClean="0"/>
                        <a:t> </a:t>
                      </a:r>
                      <a:endParaRPr lang="en-US" dirty="0" smtClean="0"/>
                    </a:p>
                  </a:txBody>
                  <a:tcPr marL="80432" marR="80432"/>
                </a:tc>
              </a:tr>
              <a:tr h="370840">
                <a:tc>
                  <a:txBody>
                    <a:bodyPr/>
                    <a:lstStyle/>
                    <a:p>
                      <a:r>
                        <a:rPr lang="en-US" dirty="0" smtClean="0"/>
                        <a:t>Zaid </a:t>
                      </a:r>
                      <a:endParaRPr lang="en-US" dirty="0"/>
                    </a:p>
                  </a:txBody>
                  <a:tcPr marL="80432" marR="80432"/>
                </a:tc>
                <a:tc>
                  <a:txBody>
                    <a:bodyPr/>
                    <a:lstStyle/>
                    <a:p>
                      <a:r>
                        <a:rPr lang="en-US" dirty="0" smtClean="0"/>
                        <a:t>173</a:t>
                      </a:r>
                      <a:r>
                        <a:rPr lang="en-US" baseline="0" dirty="0" smtClean="0"/>
                        <a:t> </a:t>
                      </a:r>
                      <a:r>
                        <a:rPr lang="en-US" dirty="0" smtClean="0"/>
                        <a:t>M</a:t>
                      </a:r>
                      <a:endParaRPr lang="en-US" dirty="0"/>
                    </a:p>
                  </a:txBody>
                  <a:tcPr marL="80432" marR="80432"/>
                </a:tc>
                <a:tc>
                  <a:txBody>
                    <a:bodyPr/>
                    <a:lstStyle/>
                    <a:p>
                      <a:r>
                        <a:rPr lang="en-US" dirty="0" smtClean="0"/>
                        <a:t>73 Kg</a:t>
                      </a:r>
                      <a:endParaRPr lang="en-US" dirty="0"/>
                    </a:p>
                  </a:txBody>
                  <a:tcPr marL="80432" marR="80432"/>
                </a:tc>
                <a:tc>
                  <a:txBody>
                    <a:bodyPr/>
                    <a:lstStyle/>
                    <a:p>
                      <a:r>
                        <a:rPr lang="en-US" dirty="0" smtClean="0"/>
                        <a:t>24</a:t>
                      </a:r>
                      <a:endParaRPr lang="en-US" dirty="0"/>
                    </a:p>
                  </a:txBody>
                  <a:tcPr marL="80432" marR="8043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normal</a:t>
                      </a:r>
                    </a:p>
                  </a:txBody>
                  <a:tcPr marL="80432" marR="80432"/>
                </a:tc>
              </a:tr>
              <a:tr h="370840">
                <a:tc>
                  <a:txBody>
                    <a:bodyPr/>
                    <a:lstStyle/>
                    <a:p>
                      <a:r>
                        <a:rPr lang="en-US" dirty="0" smtClean="0"/>
                        <a:t>George </a:t>
                      </a:r>
                      <a:endParaRPr lang="en-US" dirty="0"/>
                    </a:p>
                  </a:txBody>
                  <a:tcPr marL="80432" marR="80432"/>
                </a:tc>
                <a:tc>
                  <a:txBody>
                    <a:bodyPr/>
                    <a:lstStyle/>
                    <a:p>
                      <a:r>
                        <a:rPr lang="en-US" dirty="0" smtClean="0"/>
                        <a:t>170 M</a:t>
                      </a:r>
                      <a:endParaRPr lang="en-US" dirty="0"/>
                    </a:p>
                  </a:txBody>
                  <a:tcPr marL="80432" marR="80432"/>
                </a:tc>
                <a:tc>
                  <a:txBody>
                    <a:bodyPr/>
                    <a:lstStyle/>
                    <a:p>
                      <a:r>
                        <a:rPr lang="en-US" dirty="0" smtClean="0"/>
                        <a:t>85 Kg</a:t>
                      </a:r>
                      <a:endParaRPr lang="en-US" dirty="0"/>
                    </a:p>
                  </a:txBody>
                  <a:tcPr marL="80432" marR="80432"/>
                </a:tc>
                <a:tc>
                  <a:txBody>
                    <a:bodyPr/>
                    <a:lstStyle/>
                    <a:p>
                      <a:r>
                        <a:rPr lang="en-US" dirty="0" smtClean="0"/>
                        <a:t>29</a:t>
                      </a:r>
                      <a:endParaRPr lang="en-US" dirty="0"/>
                    </a:p>
                  </a:txBody>
                  <a:tcPr marL="80432" marR="8043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overweight</a:t>
                      </a:r>
                    </a:p>
                  </a:txBody>
                  <a:tcPr marL="80432" marR="80432"/>
                </a:tc>
              </a:tr>
              <a:tr h="370840">
                <a:tc>
                  <a:txBody>
                    <a:bodyPr/>
                    <a:lstStyle/>
                    <a:p>
                      <a:r>
                        <a:rPr lang="en-US" dirty="0" smtClean="0"/>
                        <a:t>Layla </a:t>
                      </a:r>
                      <a:endParaRPr lang="en-US" dirty="0"/>
                    </a:p>
                  </a:txBody>
                  <a:tcPr marL="80432" marR="80432"/>
                </a:tc>
                <a:tc>
                  <a:txBody>
                    <a:bodyPr/>
                    <a:lstStyle/>
                    <a:p>
                      <a:r>
                        <a:rPr lang="en-US" dirty="0" smtClean="0"/>
                        <a:t>145 M</a:t>
                      </a:r>
                      <a:endParaRPr lang="en-US" dirty="0"/>
                    </a:p>
                  </a:txBody>
                  <a:tcPr marL="80432" marR="80432"/>
                </a:tc>
                <a:tc>
                  <a:txBody>
                    <a:bodyPr/>
                    <a:lstStyle/>
                    <a:p>
                      <a:r>
                        <a:rPr lang="en-US" dirty="0" smtClean="0"/>
                        <a:t>37.7 </a:t>
                      </a:r>
                      <a:r>
                        <a:rPr lang="en-US" dirty="0" smtClean="0"/>
                        <a:t>Kg</a:t>
                      </a:r>
                      <a:endParaRPr lang="en-US" dirty="0"/>
                    </a:p>
                  </a:txBody>
                  <a:tcPr marL="80432" marR="80432"/>
                </a:tc>
                <a:tc>
                  <a:txBody>
                    <a:bodyPr/>
                    <a:lstStyle/>
                    <a:p>
                      <a:r>
                        <a:rPr lang="en-US" dirty="0" smtClean="0"/>
                        <a:t>17.9</a:t>
                      </a:r>
                      <a:endParaRPr lang="en-US" dirty="0"/>
                    </a:p>
                  </a:txBody>
                  <a:tcPr marL="80432" marR="8043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Underweight</a:t>
                      </a:r>
                      <a:r>
                        <a:rPr lang="en-US" baseline="0" dirty="0" smtClean="0"/>
                        <a:t> </a:t>
                      </a:r>
                      <a:endParaRPr lang="en-US" dirty="0" smtClean="0"/>
                    </a:p>
                  </a:txBody>
                  <a:tcPr marL="80432" marR="80432"/>
                </a:tc>
              </a:tr>
              <a:tr h="370840">
                <a:tc>
                  <a:txBody>
                    <a:bodyPr/>
                    <a:lstStyle/>
                    <a:p>
                      <a:r>
                        <a:rPr lang="en-US" dirty="0" smtClean="0"/>
                        <a:t>Marah </a:t>
                      </a:r>
                      <a:endParaRPr lang="en-US" dirty="0"/>
                    </a:p>
                  </a:txBody>
                  <a:tcPr marL="80432" marR="80432"/>
                </a:tc>
                <a:tc>
                  <a:txBody>
                    <a:bodyPr/>
                    <a:lstStyle/>
                    <a:p>
                      <a:r>
                        <a:rPr lang="en-US" dirty="0" smtClean="0"/>
                        <a:t>160 M</a:t>
                      </a:r>
                      <a:endParaRPr lang="en-US" dirty="0"/>
                    </a:p>
                  </a:txBody>
                  <a:tcPr marL="80432" marR="80432"/>
                </a:tc>
                <a:tc>
                  <a:txBody>
                    <a:bodyPr/>
                    <a:lstStyle/>
                    <a:p>
                      <a:r>
                        <a:rPr lang="en-US" dirty="0" smtClean="0"/>
                        <a:t>65 Kg</a:t>
                      </a:r>
                      <a:endParaRPr lang="en-US" dirty="0"/>
                    </a:p>
                  </a:txBody>
                  <a:tcPr marL="80432" marR="80432"/>
                </a:tc>
                <a:tc>
                  <a:txBody>
                    <a:bodyPr/>
                    <a:lstStyle/>
                    <a:p>
                      <a:r>
                        <a:rPr lang="en-US" dirty="0" smtClean="0"/>
                        <a:t>25</a:t>
                      </a:r>
                      <a:endParaRPr lang="en-US" dirty="0"/>
                    </a:p>
                  </a:txBody>
                  <a:tcPr marL="80432" marR="8043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overweight</a:t>
                      </a:r>
                    </a:p>
                  </a:txBody>
                  <a:tcPr marL="80432" marR="80432"/>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descr="WhatsApp Image 2023-05-05 at 8.38.21 PM.jpeg"/>
          <p:cNvPicPr>
            <a:picLocks noGrp="1" noChangeAspect="1"/>
          </p:cNvPicPr>
          <p:nvPr>
            <p:ph idx="1"/>
          </p:nvPr>
        </p:nvPicPr>
        <p:blipFill>
          <a:blip r:embed="rId2"/>
          <a:stretch>
            <a:fillRect/>
          </a:stretch>
        </p:blipFill>
        <p:spPr>
          <a:xfrm>
            <a:off x="304800" y="533400"/>
            <a:ext cx="7620000" cy="5569528"/>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of obesity</a:t>
            </a:r>
            <a:endParaRPr lang="en-US" dirty="0"/>
          </a:p>
        </p:txBody>
      </p:sp>
      <p:sp>
        <p:nvSpPr>
          <p:cNvPr id="5" name="Content Placeholder 4"/>
          <p:cNvSpPr>
            <a:spLocks noGrp="1"/>
          </p:cNvSpPr>
          <p:nvPr>
            <p:ph idx="1"/>
          </p:nvPr>
        </p:nvSpPr>
        <p:spPr>
          <a:xfrm>
            <a:off x="457200" y="1600200"/>
            <a:ext cx="8229600" cy="5029200"/>
          </a:xfrm>
        </p:spPr>
        <p:txBody>
          <a:bodyPr>
            <a:normAutofit/>
          </a:bodyPr>
          <a:lstStyle/>
          <a:p>
            <a:pPr algn="just">
              <a:buFont typeface="Courier New" pitchFamily="49" charset="0"/>
              <a:buChar char="o"/>
            </a:pPr>
            <a:r>
              <a:rPr lang="en-US" sz="2400" dirty="0" smtClean="0"/>
              <a:t>Food and activity: people gain weight when </a:t>
            </a:r>
            <a:r>
              <a:rPr lang="en-US" sz="2400" dirty="0" smtClean="0"/>
              <a:t>they</a:t>
            </a:r>
          </a:p>
          <a:p>
            <a:pPr algn="just">
              <a:buNone/>
            </a:pPr>
            <a:r>
              <a:rPr lang="en-US" sz="2400" dirty="0" smtClean="0"/>
              <a:t> </a:t>
            </a:r>
            <a:r>
              <a:rPr lang="en-US" sz="2400" dirty="0" smtClean="0"/>
              <a:t>eat more calories than they burn through </a:t>
            </a:r>
            <a:r>
              <a:rPr lang="en-US" sz="2400" dirty="0" smtClean="0"/>
              <a:t>activity</a:t>
            </a:r>
            <a:r>
              <a:rPr lang="en-US" sz="2800" dirty="0" smtClean="0"/>
              <a:t>.</a:t>
            </a:r>
          </a:p>
          <a:p>
            <a:pPr algn="just">
              <a:buNone/>
            </a:pPr>
            <a:endParaRPr lang="en-US" sz="2800" dirty="0" smtClean="0"/>
          </a:p>
          <a:p>
            <a:pPr algn="just">
              <a:buNone/>
            </a:pPr>
            <a:r>
              <a:rPr lang="en-US" sz="2800" dirty="0" smtClean="0"/>
              <a:t> </a:t>
            </a:r>
          </a:p>
          <a:p>
            <a:pPr algn="just">
              <a:buFont typeface="Courier New" pitchFamily="49" charset="0"/>
              <a:buChar char="o"/>
            </a:pPr>
            <a:r>
              <a:rPr lang="en-US" sz="2400" dirty="0" smtClean="0"/>
              <a:t>Stress </a:t>
            </a:r>
            <a:r>
              <a:rPr lang="en-US" sz="2400" dirty="0"/>
              <a:t>and emotional eating</a:t>
            </a:r>
            <a:r>
              <a:rPr lang="en-US" sz="2400" dirty="0" smtClean="0"/>
              <a:t>: some </a:t>
            </a:r>
            <a:r>
              <a:rPr lang="en-US" sz="2400" dirty="0"/>
              <a:t>people eat more  than usual when they are angry, depressed or bored, also studies showed that people with less sleep are </a:t>
            </a:r>
            <a:r>
              <a:rPr lang="en-US" sz="2400" dirty="0" smtClean="0"/>
              <a:t>likely </a:t>
            </a:r>
            <a:r>
              <a:rPr lang="en-US" sz="2400" dirty="0"/>
              <a:t>to be </a:t>
            </a:r>
            <a:r>
              <a:rPr lang="en-US" sz="2400" dirty="0" smtClean="0"/>
              <a:t>overweight </a:t>
            </a:r>
            <a:r>
              <a:rPr lang="en-US" sz="2400" dirty="0"/>
              <a:t>because that hormones which help control the appetite are released during sleep</a:t>
            </a:r>
            <a:r>
              <a:rPr lang="en-US" sz="2800" dirty="0" smtClean="0"/>
              <a:t>.</a:t>
            </a:r>
          </a:p>
          <a:p>
            <a:pPr algn="just">
              <a:buFont typeface="Courier New" pitchFamily="49" charset="0"/>
              <a:buChar char="o"/>
            </a:pPr>
            <a:endParaRPr lang="en-US" sz="2800" dirty="0" smtClean="0"/>
          </a:p>
          <a:p>
            <a:pPr>
              <a:buFont typeface="Courier New" pitchFamily="49" charset="0"/>
              <a:buChar char="o"/>
            </a:pPr>
            <a:endParaRPr lang="en-US" sz="2800" dirty="0"/>
          </a:p>
        </p:txBody>
      </p:sp>
      <p:pic>
        <p:nvPicPr>
          <p:cNvPr id="4" name="Picture 3">
            <a:extLst>
              <a:ext uri="{FF2B5EF4-FFF2-40B4-BE49-F238E27FC236}">
                <a16:creationId xmlns="" xmlns:a16="http://schemas.microsoft.com/office/drawing/2014/main" id="{C5522282-B553-46D2-BE3B-8F42FDC4F0C3}"/>
              </a:ext>
            </a:extLst>
          </p:cNvPr>
          <p:cNvPicPr>
            <a:picLocks noChangeAspect="1"/>
          </p:cNvPicPr>
          <p:nvPr/>
        </p:nvPicPr>
        <p:blipFill>
          <a:blip r:embed="rId2"/>
          <a:srcRect l="21961"/>
          <a:stretch>
            <a:fillRect/>
          </a:stretch>
        </p:blipFill>
        <p:spPr>
          <a:xfrm>
            <a:off x="7620000" y="1507076"/>
            <a:ext cx="1371600" cy="1312324"/>
          </a:xfrm>
          <a:prstGeom prst="rect">
            <a:avLst/>
          </a:prstGeom>
        </p:spPr>
      </p:pic>
      <p:sp>
        <p:nvSpPr>
          <p:cNvPr id="5122" name="AutoShape 2" descr="How to Stop Feeling Lonely and Escape the Emotional Eating Cycl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5126" name="Picture 6" descr="12 Ways to Stop Stress Eating - Tips for Emotional Eating"/>
          <p:cNvPicPr>
            <a:picLocks noChangeAspect="1" noChangeArrowheads="1"/>
          </p:cNvPicPr>
          <p:nvPr/>
        </p:nvPicPr>
        <p:blipFill>
          <a:blip r:embed="rId3" cstate="print"/>
          <a:srcRect/>
          <a:stretch>
            <a:fillRect/>
          </a:stretch>
        </p:blipFill>
        <p:spPr bwMode="auto">
          <a:xfrm>
            <a:off x="6705600" y="5486399"/>
            <a:ext cx="1295400" cy="1227221"/>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7239000" cy="4846320"/>
          </a:xfrm>
        </p:spPr>
        <p:txBody>
          <a:bodyPr/>
          <a:lstStyle/>
          <a:p>
            <a:pPr>
              <a:buFont typeface="Courier New" pitchFamily="49" charset="0"/>
              <a:buChar char="o"/>
            </a:pPr>
            <a:r>
              <a:rPr lang="en-US" dirty="0" smtClean="0"/>
              <a:t>Diet: the food lifestyle is an important factor that can contribute to development of obesity. For example if someone eats more portions of food than needed or drinks to much alcohol or to much sugary drinks that can cause obesity. </a:t>
            </a:r>
            <a:endParaRPr lang="en-US" dirty="0"/>
          </a:p>
        </p:txBody>
      </p:sp>
      <p:pic>
        <p:nvPicPr>
          <p:cNvPr id="4098" name="Picture 2" descr="Obesity – Symptoms, Causes, Treatments &amp; More - Healthy Active"/>
          <p:cNvPicPr>
            <a:picLocks noChangeAspect="1" noChangeArrowheads="1"/>
          </p:cNvPicPr>
          <p:nvPr/>
        </p:nvPicPr>
        <p:blipFill>
          <a:blip r:embed="rId2"/>
          <a:srcRect/>
          <a:stretch>
            <a:fillRect/>
          </a:stretch>
        </p:blipFill>
        <p:spPr bwMode="auto">
          <a:xfrm>
            <a:off x="3652239" y="2895600"/>
            <a:ext cx="3967761" cy="34290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Consequences of obesity</a:t>
            </a:r>
            <a:endParaRPr lang="en-US" dirty="0"/>
          </a:p>
        </p:txBody>
      </p:sp>
      <p:sp>
        <p:nvSpPr>
          <p:cNvPr id="3" name="Content Placeholder 2"/>
          <p:cNvSpPr>
            <a:spLocks noGrp="1"/>
          </p:cNvSpPr>
          <p:nvPr>
            <p:ph idx="1"/>
          </p:nvPr>
        </p:nvSpPr>
        <p:spPr/>
        <p:txBody>
          <a:bodyPr>
            <a:normAutofit/>
          </a:bodyPr>
          <a:lstStyle/>
          <a:p>
            <a:pPr>
              <a:buNone/>
            </a:pPr>
            <a:r>
              <a:rPr lang="en-US" dirty="0" smtClean="0"/>
              <a:t>*</a:t>
            </a:r>
            <a:r>
              <a:rPr lang="en-US" sz="2800" dirty="0"/>
              <a:t>Many health risks such as:</a:t>
            </a:r>
          </a:p>
          <a:p>
            <a:pPr>
              <a:buFont typeface="Courier New" pitchFamily="49" charset="0"/>
              <a:buChar char="o"/>
            </a:pPr>
            <a:r>
              <a:rPr lang="en-US" sz="2800" dirty="0"/>
              <a:t>Diabetes: is when the sugar in the blood is higher than normal</a:t>
            </a:r>
            <a:r>
              <a:rPr lang="en-US" sz="2800" dirty="0" smtClean="0"/>
              <a:t>.</a:t>
            </a:r>
          </a:p>
          <a:p>
            <a:pPr>
              <a:buFont typeface="Courier New" pitchFamily="49" charset="0"/>
              <a:buChar char="o"/>
            </a:pPr>
            <a:endParaRPr lang="en-US" sz="2800" dirty="0" smtClean="0"/>
          </a:p>
          <a:p>
            <a:pPr>
              <a:buFont typeface="Courier New" pitchFamily="49" charset="0"/>
              <a:buChar char="o"/>
            </a:pPr>
            <a:endParaRPr lang="en-US" sz="2800" dirty="0"/>
          </a:p>
          <a:p>
            <a:pPr>
              <a:buFont typeface="Courier New" pitchFamily="49" charset="0"/>
              <a:buChar char="o"/>
            </a:pPr>
            <a:r>
              <a:rPr lang="en-US" sz="2800" dirty="0" smtClean="0"/>
              <a:t>sleep apnea: is a disorder in which someone may stop breathing during sleep.</a:t>
            </a:r>
          </a:p>
        </p:txBody>
      </p:sp>
      <p:pic>
        <p:nvPicPr>
          <p:cNvPr id="3074" name="Picture 2" descr="Type 2 Diabetes Facts and Statistics You Need to Know | Everyday Health"/>
          <p:cNvPicPr>
            <a:picLocks noChangeAspect="1" noChangeArrowheads="1"/>
          </p:cNvPicPr>
          <p:nvPr/>
        </p:nvPicPr>
        <p:blipFill>
          <a:blip r:embed="rId2" cstate="print"/>
          <a:srcRect l="6756" r="12177"/>
          <a:stretch>
            <a:fillRect/>
          </a:stretch>
        </p:blipFill>
        <p:spPr bwMode="auto">
          <a:xfrm>
            <a:off x="6248400" y="2590800"/>
            <a:ext cx="1797269" cy="1447800"/>
          </a:xfrm>
          <a:prstGeom prst="rect">
            <a:avLst/>
          </a:prstGeom>
          <a:noFill/>
        </p:spPr>
      </p:pic>
      <p:pic>
        <p:nvPicPr>
          <p:cNvPr id="3076" name="Picture 4" descr="Can Sleep Apnea Be Cured?"/>
          <p:cNvPicPr>
            <a:picLocks noChangeAspect="1" noChangeArrowheads="1"/>
          </p:cNvPicPr>
          <p:nvPr/>
        </p:nvPicPr>
        <p:blipFill>
          <a:blip r:embed="rId3"/>
          <a:srcRect l="30075" t="47368" r="12782"/>
          <a:stretch>
            <a:fillRect/>
          </a:stretch>
        </p:blipFill>
        <p:spPr bwMode="auto">
          <a:xfrm>
            <a:off x="4267200" y="5021179"/>
            <a:ext cx="2743200" cy="1684421"/>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239000" cy="4846320"/>
          </a:xfrm>
        </p:spPr>
        <p:txBody>
          <a:bodyPr>
            <a:normAutofit/>
          </a:bodyPr>
          <a:lstStyle/>
          <a:p>
            <a:pPr>
              <a:buFont typeface="Courier New" pitchFamily="49" charset="0"/>
              <a:buChar char="o"/>
            </a:pPr>
            <a:r>
              <a:rPr lang="en-US" sz="2800" dirty="0" smtClean="0"/>
              <a:t>High blood pressure : extra fat tissue in the body requires more oxygen and nutrients, so the blood vessels will need to work harder which means the heart must work double the work to pump blood all around the body.</a:t>
            </a:r>
            <a:endParaRPr lang="en-US" sz="2800" dirty="0"/>
          </a:p>
        </p:txBody>
      </p:sp>
      <p:pic>
        <p:nvPicPr>
          <p:cNvPr id="2050" name="Picture 2" descr="High Blood Pressure Symptoms: Emergency Symptoms, Treatments, and More"/>
          <p:cNvPicPr>
            <a:picLocks noChangeAspect="1" noChangeArrowheads="1"/>
          </p:cNvPicPr>
          <p:nvPr/>
        </p:nvPicPr>
        <p:blipFill>
          <a:blip r:embed="rId2"/>
          <a:srcRect/>
          <a:stretch>
            <a:fillRect/>
          </a:stretch>
        </p:blipFill>
        <p:spPr bwMode="auto">
          <a:xfrm>
            <a:off x="3276600" y="3048000"/>
            <a:ext cx="4673599" cy="3505200"/>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192</TotalTime>
  <Words>414</Words>
  <Application>Microsoft Office PowerPoint</Application>
  <PresentationFormat>On-screen Show (4:3)</PresentationFormat>
  <Paragraphs>93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Opulent</vt:lpstr>
      <vt:lpstr>Global project obesity </vt:lpstr>
      <vt:lpstr>Explanation video</vt:lpstr>
      <vt:lpstr>What is obesity?</vt:lpstr>
      <vt:lpstr>BMI chart</vt:lpstr>
      <vt:lpstr>Slide 5</vt:lpstr>
      <vt:lpstr>Causes of obesity</vt:lpstr>
      <vt:lpstr>Slide 7</vt:lpstr>
      <vt:lpstr>Consequences of obesity</vt:lpstr>
      <vt:lpstr>Slide 9</vt:lpstr>
      <vt:lpstr>solutions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 project obesity </dc:title>
  <dc:creator>Jessica</dc:creator>
  <cp:lastModifiedBy>Jessica</cp:lastModifiedBy>
  <cp:revision>16</cp:revision>
  <dcterms:created xsi:type="dcterms:W3CDTF">2023-05-05T17:32:39Z</dcterms:created>
  <dcterms:modified xsi:type="dcterms:W3CDTF">2023-05-12T10:11:13Z</dcterms:modified>
</cp:coreProperties>
</file>