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919" autoAdjust="0"/>
    <p:restoredTop sz="94660"/>
  </p:normalViewPr>
  <p:slideViewPr>
    <p:cSldViewPr snapToGrid="0">
      <p:cViewPr varScale="1">
        <p:scale>
          <a:sx n="69" d="100"/>
          <a:sy n="69" d="100"/>
        </p:scale>
        <p:origin x="-57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CE30C-6C43-4A81-9AFB-73D2F2A0076A}" type="datetimeFigureOut">
              <a:rPr lang="en-US" smtClean="0"/>
              <a:pPr/>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1C9F3-FC31-419B-A0D4-D38503018220}" type="slidenum">
              <a:rPr lang="en-US" smtClean="0"/>
              <a:pPr/>
              <a:t>‹#›</a:t>
            </a:fld>
            <a:endParaRPr lang="en-US"/>
          </a:p>
        </p:txBody>
      </p:sp>
    </p:spTree>
    <p:extLst>
      <p:ext uri="{BB962C8B-B14F-4D97-AF65-F5344CB8AC3E}">
        <p14:creationId xmlns:p14="http://schemas.microsoft.com/office/powerpoint/2010/main" xmlns="" val="368180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see in these photos?(students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our project in about obesity but do you know what is obesity?(students answer) Obesity is abdominal or excessive fat accumulation that can cause health risks to a human body. Obesity doesn’t mean more weight in the body but more fat.</a:t>
            </a:r>
          </a:p>
          <a:p>
            <a:endParaRPr lang="en-US" dirty="0"/>
          </a:p>
        </p:txBody>
      </p:sp>
      <p:sp>
        <p:nvSpPr>
          <p:cNvPr id="4" name="Slide Number Placeholder 3"/>
          <p:cNvSpPr>
            <a:spLocks noGrp="1"/>
          </p:cNvSpPr>
          <p:nvPr>
            <p:ph type="sldNum" sz="quarter" idx="10"/>
          </p:nvPr>
        </p:nvSpPr>
        <p:spPr/>
        <p:txBody>
          <a:bodyPr/>
          <a:lstStyle/>
          <a:p>
            <a:fld id="{2021C9F3-FC31-419B-A0D4-D38503018220}" type="slidenum">
              <a:rPr lang="en-US" smtClean="0"/>
              <a:pPr/>
              <a:t>3</a:t>
            </a:fld>
            <a:endParaRPr lang="en-US"/>
          </a:p>
        </p:txBody>
      </p:sp>
    </p:spTree>
    <p:extLst>
      <p:ext uri="{BB962C8B-B14F-4D97-AF65-F5344CB8AC3E}">
        <p14:creationId xmlns:p14="http://schemas.microsoft.com/office/powerpoint/2010/main" xmlns="" val="223419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Courier New" pitchFamily="49" charset="0"/>
              <a:buChar char="o"/>
            </a:pPr>
            <a:r>
              <a:rPr lang="en-US" dirty="0"/>
              <a:t>In your knowledge, what are the causes of obesity?(students answer)-</a:t>
            </a:r>
            <a:r>
              <a:rPr lang="en-US" sz="1200" dirty="0"/>
              <a:t> Food and activity: people gain weight when they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eat more calories than they burn through activity</a:t>
            </a:r>
            <a:r>
              <a:rPr lang="en-US" sz="1400" dirty="0"/>
              <a:t>.-Stress and emotional eating: some people eat more  than usual when they are angry, depressed or bored, also studies showed that people with less sleep are likely to be overweight because that hormones which help control the appetite are released during sleep</a:t>
            </a:r>
            <a:r>
              <a:rPr lang="en-US" sz="1600" dirty="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-Diet: the food lifestyle is an important factor that can contribute to development of obesity. For example if someone eats more portions of food than needed or drinks to much alcohol or to much sugary drinks that can cause obesity. </a:t>
            </a:r>
          </a:p>
          <a:p>
            <a:pPr algn="just">
              <a:buNone/>
            </a:pPr>
            <a:endParaRPr lang="en-US" sz="1400" dirty="0"/>
          </a:p>
          <a:p>
            <a:pPr algn="just">
              <a:buNone/>
            </a:pPr>
            <a:endParaRPr lang="en-US" sz="1400" dirty="0"/>
          </a:p>
          <a:p>
            <a:pPr algn="just">
              <a:buNone/>
            </a:pPr>
            <a:r>
              <a:rPr lang="en-US" sz="1400" dirty="0"/>
              <a:t> </a:t>
            </a:r>
          </a:p>
          <a:p>
            <a:pPr algn="just">
              <a:buFont typeface="Courier New" pitchFamily="49" charset="0"/>
              <a:buChar char="o"/>
            </a:pPr>
            <a:r>
              <a:rPr lang="en-US" sz="1200" dirty="0"/>
              <a:t>Stress and emotional eating: some people eat more  than usual when they are angry, depressed or bored, also studies showed that people with less sleep are likely to be overweight because that hormones which help control the appetite are released during sleep</a:t>
            </a:r>
            <a:r>
              <a:rPr lang="en-US" sz="1400" dirty="0"/>
              <a:t>.</a:t>
            </a:r>
          </a:p>
          <a:p>
            <a:pPr algn="just">
              <a:buFont typeface="Courier New" pitchFamily="49" charset="0"/>
              <a:buChar char="o"/>
            </a:pPr>
            <a:endParaRPr lang="en-US" sz="1400" dirty="0"/>
          </a:p>
          <a:p>
            <a:endParaRPr lang="en-US" dirty="0"/>
          </a:p>
        </p:txBody>
      </p:sp>
      <p:sp>
        <p:nvSpPr>
          <p:cNvPr id="4" name="Slide Number Placeholder 3"/>
          <p:cNvSpPr>
            <a:spLocks noGrp="1"/>
          </p:cNvSpPr>
          <p:nvPr>
            <p:ph type="sldNum" sz="quarter" idx="10"/>
          </p:nvPr>
        </p:nvSpPr>
        <p:spPr/>
        <p:txBody>
          <a:bodyPr/>
          <a:lstStyle/>
          <a:p>
            <a:fld id="{2021C9F3-FC31-419B-A0D4-D38503018220}" type="slidenum">
              <a:rPr lang="en-US" smtClean="0"/>
              <a:pPr/>
              <a:t>6</a:t>
            </a:fld>
            <a:endParaRPr lang="en-US"/>
          </a:p>
        </p:txBody>
      </p:sp>
    </p:spTree>
    <p:extLst>
      <p:ext uri="{BB962C8B-B14F-4D97-AF65-F5344CB8AC3E}">
        <p14:creationId xmlns:p14="http://schemas.microsoft.com/office/powerpoint/2010/main" xmlns="" val="314197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lot of </a:t>
            </a:r>
            <a:r>
              <a:rPr lang="en-US" dirty="0" smtClean="0"/>
              <a:t>consequences </a:t>
            </a:r>
            <a:r>
              <a:rPr lang="en-US" dirty="0"/>
              <a:t>but these are more </a:t>
            </a:r>
            <a:r>
              <a:rPr lang="en-US" dirty="0" smtClean="0"/>
              <a:t>common </a:t>
            </a:r>
            <a:r>
              <a:rPr lang="en-US" dirty="0"/>
              <a:t>-</a:t>
            </a:r>
            <a:r>
              <a:rPr lang="en-US" sz="1200" dirty="0"/>
              <a:t>Diabetes: is when the sugar in the blood is higher than normal.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sleep apnea: is a disorder in which someone may stop breathing during sleep.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High blood pressure : extra fat tissue in the body requires more oxygen and nutrients, so the blood vessels will need to work harder which means the heart must work double the work to pump blood all around the body.</a:t>
            </a:r>
          </a:p>
          <a:p>
            <a:endParaRPr lang="en-US" dirty="0"/>
          </a:p>
        </p:txBody>
      </p:sp>
      <p:sp>
        <p:nvSpPr>
          <p:cNvPr id="4" name="Slide Number Placeholder 3"/>
          <p:cNvSpPr>
            <a:spLocks noGrp="1"/>
          </p:cNvSpPr>
          <p:nvPr>
            <p:ph type="sldNum" sz="quarter" idx="10"/>
          </p:nvPr>
        </p:nvSpPr>
        <p:spPr/>
        <p:txBody>
          <a:bodyPr/>
          <a:lstStyle/>
          <a:p>
            <a:fld id="{2021C9F3-FC31-419B-A0D4-D38503018220}" type="slidenum">
              <a:rPr lang="en-US" smtClean="0"/>
              <a:pPr/>
              <a:t>7</a:t>
            </a:fld>
            <a:endParaRPr lang="en-US"/>
          </a:p>
        </p:txBody>
      </p:sp>
    </p:spTree>
    <p:extLst>
      <p:ext uri="{BB962C8B-B14F-4D97-AF65-F5344CB8AC3E}">
        <p14:creationId xmlns:p14="http://schemas.microsoft.com/office/powerpoint/2010/main" xmlns="" val="304661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Put a healthy plan: participate in a gym or type of sports or activity to help in your movement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Visit a therapist to help you with emotional eating disorder and fix you sleep schedule so you can sleep enough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sz="1200"/>
              <a:t>Try to avoid fast food and food that contains a big amount of sugar and follow a healthy diet that supports you life style. </a:t>
            </a:r>
          </a:p>
          <a:p>
            <a:endParaRPr lang="en-US"/>
          </a:p>
        </p:txBody>
      </p:sp>
      <p:sp>
        <p:nvSpPr>
          <p:cNvPr id="4" name="Slide Number Placeholder 3"/>
          <p:cNvSpPr>
            <a:spLocks noGrp="1"/>
          </p:cNvSpPr>
          <p:nvPr>
            <p:ph type="sldNum" sz="quarter" idx="10"/>
          </p:nvPr>
        </p:nvSpPr>
        <p:spPr/>
        <p:txBody>
          <a:bodyPr/>
          <a:lstStyle/>
          <a:p>
            <a:fld id="{2021C9F3-FC31-419B-A0D4-D38503018220}" type="slidenum">
              <a:rPr lang="en-US" smtClean="0"/>
              <a:pPr/>
              <a:t>8</a:t>
            </a:fld>
            <a:endParaRPr lang="en-US"/>
          </a:p>
        </p:txBody>
      </p:sp>
    </p:spTree>
    <p:extLst>
      <p:ext uri="{BB962C8B-B14F-4D97-AF65-F5344CB8AC3E}">
        <p14:creationId xmlns:p14="http://schemas.microsoft.com/office/powerpoint/2010/main" xmlns="" val="73193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439FB-F555-4E06-A6A9-D5CEFFB56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3BA04E8-3EB6-435E-985E-938AEB64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977A002-957A-4308-8CB6-A97AE577914C}"/>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5" name="Footer Placeholder 4">
            <a:extLst>
              <a:ext uri="{FF2B5EF4-FFF2-40B4-BE49-F238E27FC236}">
                <a16:creationId xmlns:a16="http://schemas.microsoft.com/office/drawing/2014/main" xmlns="" id="{600BB4E1-7C0B-4ECD-AD18-73D16D3E0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D9F9D7-3403-4D4D-9F46-E78372583F4C}"/>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200852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CC3D-89DC-4ADC-8CC7-D5BE9D381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8004B51-81AE-44E5-A759-00E3873114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CAA7FA-153D-430E-83B3-874CABF66664}"/>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5" name="Footer Placeholder 4">
            <a:extLst>
              <a:ext uri="{FF2B5EF4-FFF2-40B4-BE49-F238E27FC236}">
                <a16:creationId xmlns:a16="http://schemas.microsoft.com/office/drawing/2014/main" xmlns="" id="{50A81046-8B03-4002-905B-2D44F6F29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BDEEE2-A3C0-4184-B3FD-C198A8204068}"/>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90155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F73498-8F3B-452A-8564-329FE6AEA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D30AEB-D0AF-4398-B983-DB0964292F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9E58C2-76DD-4538-BF10-CA76A1BE4DC4}"/>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5" name="Footer Placeholder 4">
            <a:extLst>
              <a:ext uri="{FF2B5EF4-FFF2-40B4-BE49-F238E27FC236}">
                <a16:creationId xmlns:a16="http://schemas.microsoft.com/office/drawing/2014/main" xmlns="" id="{2B9DBC13-F685-4A8A-A0D0-C3B68EA79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D28508-28D6-47C2-9E66-7DB6916273B7}"/>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394372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7769A-C18C-4DC1-AF81-B7B01F371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4E934E-4656-4652-8ED9-6B91AEC777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8134E4-2E90-44E3-AF64-8A1FDB442587}"/>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5" name="Footer Placeholder 4">
            <a:extLst>
              <a:ext uri="{FF2B5EF4-FFF2-40B4-BE49-F238E27FC236}">
                <a16:creationId xmlns:a16="http://schemas.microsoft.com/office/drawing/2014/main" xmlns="" id="{F5DC55C6-E6C3-4BA0-97B6-1CB781006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6753EC-34CE-4FF6-8E7F-EF37FF907F7F}"/>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233491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25594-7E32-4B53-8EEB-DECD3F1D2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AC63376-D0FE-4C12-9592-BC6D8B1DB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C4DB9FC-F328-4F72-A3D9-190334C93FD5}"/>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5" name="Footer Placeholder 4">
            <a:extLst>
              <a:ext uri="{FF2B5EF4-FFF2-40B4-BE49-F238E27FC236}">
                <a16:creationId xmlns:a16="http://schemas.microsoft.com/office/drawing/2014/main" xmlns="" id="{A0F5F2E3-08DA-45FA-89E3-5D09ADD25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FE7349-D7AB-437F-BE54-BB27EC5F174E}"/>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337133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9524F-779D-4A01-8CB5-869BE1B9CB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3FAC90-56F5-4BFF-9F7B-663B142BCE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CC3E526-1E0D-43DA-A489-C0AB7E5790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294A30-C107-4206-B388-0B0CE580FF31}"/>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6" name="Footer Placeholder 5">
            <a:extLst>
              <a:ext uri="{FF2B5EF4-FFF2-40B4-BE49-F238E27FC236}">
                <a16:creationId xmlns:a16="http://schemas.microsoft.com/office/drawing/2014/main" xmlns="" id="{40B5DDCF-7B7D-4D25-AEDB-71B14823D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36F17A6-1744-447D-8D05-0D2628448723}"/>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99809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4AD6E-75DB-4250-8B52-4C7A45E2E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BA5C75-237E-446C-8209-4BECA0F21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197E2F0-7DAF-4E29-9102-41DAB19ED3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904569B-9718-49AA-A47F-CADEF918C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736A91F-6BCF-478E-95C0-33E6969870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876A6D8-3E40-4A05-A546-D7D690F1D849}"/>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8" name="Footer Placeholder 7">
            <a:extLst>
              <a:ext uri="{FF2B5EF4-FFF2-40B4-BE49-F238E27FC236}">
                <a16:creationId xmlns:a16="http://schemas.microsoft.com/office/drawing/2014/main" xmlns="" id="{363C6915-947C-4FE8-B0E8-798DFEE5B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CCAEB70-767D-4D60-8953-EE23BC877677}"/>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304766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B083D-2354-46FC-88CC-BFA11336A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1A5B2C-1ECC-41FF-BB64-DE76B0663A3C}"/>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4" name="Footer Placeholder 3">
            <a:extLst>
              <a:ext uri="{FF2B5EF4-FFF2-40B4-BE49-F238E27FC236}">
                <a16:creationId xmlns:a16="http://schemas.microsoft.com/office/drawing/2014/main" xmlns="" id="{62C7C480-F2B6-467A-88E1-1E0C10AD99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DE76666-D475-485F-A4BF-CF09074AD79B}"/>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168283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3BE0A0A-06AE-4C07-861F-156145A70BA9}"/>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3" name="Footer Placeholder 2">
            <a:extLst>
              <a:ext uri="{FF2B5EF4-FFF2-40B4-BE49-F238E27FC236}">
                <a16:creationId xmlns:a16="http://schemas.microsoft.com/office/drawing/2014/main" xmlns="" id="{8221CA80-2E9B-4EA3-BF12-64F55A8B6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A8D032-C5E4-472B-BE7E-0BF4D6572989}"/>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22809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5A86C-DF9E-43E6-98B4-82D21B237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6E4A2A6-DE6B-4189-9057-7EDE1DBB0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6B0794-600A-433A-A842-213EC397D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B793BB3-147A-4710-B60C-AD0431295D73}"/>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6" name="Footer Placeholder 5">
            <a:extLst>
              <a:ext uri="{FF2B5EF4-FFF2-40B4-BE49-F238E27FC236}">
                <a16:creationId xmlns:a16="http://schemas.microsoft.com/office/drawing/2014/main" xmlns="" id="{79696207-0A6D-457F-A7D5-2EF6716CF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AC018-6FB0-45CA-AACC-8CFC0C04F9BE}"/>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208572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84AA7-9A8A-41C6-8764-D0439DE68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91C853D-718D-4C7C-805D-9F505D8FA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2A6872-EE86-4102-9483-2CC9D03A2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531C165-3227-47F6-B7DE-7C621B16CF0F}"/>
              </a:ext>
            </a:extLst>
          </p:cNvPr>
          <p:cNvSpPr>
            <a:spLocks noGrp="1"/>
          </p:cNvSpPr>
          <p:nvPr>
            <p:ph type="dt" sz="half" idx="10"/>
          </p:nvPr>
        </p:nvSpPr>
        <p:spPr/>
        <p:txBody>
          <a:bodyPr/>
          <a:lstStyle/>
          <a:p>
            <a:fld id="{058F5CE8-5778-45C8-B635-4346A6F189E3}" type="datetimeFigureOut">
              <a:rPr lang="en-US" smtClean="0"/>
              <a:pPr/>
              <a:t>5/14/2023</a:t>
            </a:fld>
            <a:endParaRPr lang="en-US"/>
          </a:p>
        </p:txBody>
      </p:sp>
      <p:sp>
        <p:nvSpPr>
          <p:cNvPr id="6" name="Footer Placeholder 5">
            <a:extLst>
              <a:ext uri="{FF2B5EF4-FFF2-40B4-BE49-F238E27FC236}">
                <a16:creationId xmlns:a16="http://schemas.microsoft.com/office/drawing/2014/main" xmlns="" id="{B9635BA9-8F41-48B5-8D3E-7FEB712A0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78D9FD-C66C-4B62-BF85-3A52330D39CE}"/>
              </a:ext>
            </a:extLst>
          </p:cNvPr>
          <p:cNvSpPr>
            <a:spLocks noGrp="1"/>
          </p:cNvSpPr>
          <p:nvPr>
            <p:ph type="sldNum" sz="quarter" idx="12"/>
          </p:nvPr>
        </p:nvSpPr>
        <p:spPr/>
        <p:txBody>
          <a:body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26337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AB4048-0967-4E13-91A0-5D9F12969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7AC16F-0329-4643-ACC5-E58FD5963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3074D6-6488-40DC-BBEB-B2279F7A8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5CE8-5778-45C8-B635-4346A6F189E3}" type="datetimeFigureOut">
              <a:rPr lang="en-US" smtClean="0"/>
              <a:pPr/>
              <a:t>5/14/2023</a:t>
            </a:fld>
            <a:endParaRPr lang="en-US"/>
          </a:p>
        </p:txBody>
      </p:sp>
      <p:sp>
        <p:nvSpPr>
          <p:cNvPr id="5" name="Footer Placeholder 4">
            <a:extLst>
              <a:ext uri="{FF2B5EF4-FFF2-40B4-BE49-F238E27FC236}">
                <a16:creationId xmlns:a16="http://schemas.microsoft.com/office/drawing/2014/main" xmlns="" id="{CABA02B7-402D-4E05-9C09-D663A0D1D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5E0F9B-03DD-45FB-8F5D-DF83E3233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FACB1-A327-4E27-9ADF-695BD2C127DE}" type="slidenum">
              <a:rPr lang="en-US" smtClean="0"/>
              <a:pPr/>
              <a:t>‹#›</a:t>
            </a:fld>
            <a:endParaRPr lang="en-US"/>
          </a:p>
        </p:txBody>
      </p:sp>
    </p:spTree>
    <p:extLst>
      <p:ext uri="{BB962C8B-B14F-4D97-AF65-F5344CB8AC3E}">
        <p14:creationId xmlns:p14="http://schemas.microsoft.com/office/powerpoint/2010/main" xmlns="" val="231087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app=desktop&amp;v=D--AtATgfy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BF253-07A4-4C67-9294-D16E595A6F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1B4B5115-B37D-47D7-A57A-1F5D506831A4}"/>
              </a:ext>
            </a:extLst>
          </p:cNvPr>
          <p:cNvSpPr>
            <a:spLocks noGrp="1"/>
          </p:cNvSpPr>
          <p:nvPr>
            <p:ph type="subTitle" idx="1"/>
          </p:nvPr>
        </p:nvSpPr>
        <p:spPr/>
        <p:txBody>
          <a:bodyPr/>
          <a:lstStyle/>
          <a:p>
            <a:endParaRPr lang="en-US" dirty="0"/>
          </a:p>
        </p:txBody>
      </p:sp>
      <p:sp>
        <p:nvSpPr>
          <p:cNvPr id="4" name="Title 1">
            <a:extLst>
              <a:ext uri="{FF2B5EF4-FFF2-40B4-BE49-F238E27FC236}">
                <a16:creationId xmlns:a16="http://schemas.microsoft.com/office/drawing/2014/main" xmlns="" id="{B677B5E2-EB43-45D4-82B3-7907988F1A51}"/>
              </a:ext>
            </a:extLst>
          </p:cNvPr>
          <p:cNvSpPr txBox="1">
            <a:spLocks/>
          </p:cNvSpPr>
          <p:nvPr/>
        </p:nvSpPr>
        <p:spPr>
          <a:xfrm>
            <a:off x="3366868" y="-134499"/>
            <a:ext cx="6807200" cy="2925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Global project</a:t>
            </a:r>
            <a:br>
              <a:rPr lang="en-US"/>
            </a:br>
            <a:r>
              <a:rPr lang="en-US"/>
              <a:t>obesity </a:t>
            </a:r>
            <a:endParaRPr lang="en-US" dirty="0"/>
          </a:p>
        </p:txBody>
      </p:sp>
      <p:sp>
        <p:nvSpPr>
          <p:cNvPr id="5" name="Subtitle 2">
            <a:extLst>
              <a:ext uri="{FF2B5EF4-FFF2-40B4-BE49-F238E27FC236}">
                <a16:creationId xmlns:a16="http://schemas.microsoft.com/office/drawing/2014/main" xmlns="" id="{3DF7B3E1-D632-40DB-8B3A-E6FBC4B91DC0}"/>
              </a:ext>
            </a:extLst>
          </p:cNvPr>
          <p:cNvSpPr txBox="1">
            <a:spLocks/>
          </p:cNvSpPr>
          <p:nvPr/>
        </p:nvSpPr>
        <p:spPr>
          <a:xfrm>
            <a:off x="3354442" y="2871965"/>
            <a:ext cx="6819704" cy="11232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Done by: Jessica Azrai</a:t>
            </a:r>
          </a:p>
          <a:p>
            <a:r>
              <a:rPr lang="en-US"/>
              <a:t>Natalie zabaneh</a:t>
            </a:r>
          </a:p>
          <a:p>
            <a:r>
              <a:rPr lang="en-US"/>
              <a:t>Maya fityani </a:t>
            </a:r>
            <a:endParaRPr lang="en-US" dirty="0"/>
          </a:p>
        </p:txBody>
      </p:sp>
      <p:sp>
        <p:nvSpPr>
          <p:cNvPr id="6" name="AutoShape 4" descr="Obesity harms brain health throughout life – yet scientists don't know why  | American Heart Association">
            <a:extLst>
              <a:ext uri="{FF2B5EF4-FFF2-40B4-BE49-F238E27FC236}">
                <a16:creationId xmlns:a16="http://schemas.microsoft.com/office/drawing/2014/main" xmlns="" id="{8781BC1A-E380-4E6B-869A-BCC132F706CF}"/>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6" descr="Obesity harms brain health throughout life – yet scientists don't know why  | American Heart Association">
            <a:extLst>
              <a:ext uri="{FF2B5EF4-FFF2-40B4-BE49-F238E27FC236}">
                <a16:creationId xmlns:a16="http://schemas.microsoft.com/office/drawing/2014/main" xmlns="" id="{43347892-5E70-420A-84D3-6E7923542A80}"/>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AutoShape 8" descr="Obesity harms brain health throughout life – yet scientists don't know why  | American Heart Association">
            <a:extLst>
              <a:ext uri="{FF2B5EF4-FFF2-40B4-BE49-F238E27FC236}">
                <a16:creationId xmlns:a16="http://schemas.microsoft.com/office/drawing/2014/main" xmlns="" id="{D452377C-E4EC-4F02-A46C-4F301740478B}"/>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AutoShape 10" descr="Obesity harms brain health throughout life – yet scientists don't know why  | American Heart Association">
            <a:extLst>
              <a:ext uri="{FF2B5EF4-FFF2-40B4-BE49-F238E27FC236}">
                <a16:creationId xmlns:a16="http://schemas.microsoft.com/office/drawing/2014/main" xmlns="" id="{5CD82C49-3B3A-4DE3-8B12-CC4CF133C4F1}"/>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AutoShape 12" descr="Obesity harms brain health throughout life – yet scientists don't know why  | American Heart Association">
            <a:extLst>
              <a:ext uri="{FF2B5EF4-FFF2-40B4-BE49-F238E27FC236}">
                <a16:creationId xmlns:a16="http://schemas.microsoft.com/office/drawing/2014/main" xmlns="" id="{F9BFA669-F029-4808-92A2-FE8027F7FED3}"/>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AutoShape 16" descr="Obesity harms brain health throughout life – yet scientists don't know why  | American Heart Association">
            <a:extLst>
              <a:ext uri="{FF2B5EF4-FFF2-40B4-BE49-F238E27FC236}">
                <a16:creationId xmlns:a16="http://schemas.microsoft.com/office/drawing/2014/main" xmlns="" id="{8F56CCA3-6322-4DE2-BEC9-63DA4DEA8FC9}"/>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18" descr="Obesity harms brain health throughout life – yet scientists don't know why  | American Heart Association">
            <a:extLst>
              <a:ext uri="{FF2B5EF4-FFF2-40B4-BE49-F238E27FC236}">
                <a16:creationId xmlns:a16="http://schemas.microsoft.com/office/drawing/2014/main" xmlns="" id="{CF7CCEC7-B409-48CB-9AEB-C34C21B70C20}"/>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AutoShape 20" descr="Obesity harms brain health throughout life – yet scientists don't know why  | American Heart Association">
            <a:extLst>
              <a:ext uri="{FF2B5EF4-FFF2-40B4-BE49-F238E27FC236}">
                <a16:creationId xmlns:a16="http://schemas.microsoft.com/office/drawing/2014/main" xmlns="" id="{B73CEED5-0EB2-4D45-804F-9E826F5BE6FC}"/>
              </a:ext>
            </a:extLst>
          </p:cNvPr>
          <p:cNvSpPr>
            <a:spLocks noChangeAspect="1" noChangeArrowheads="1"/>
          </p:cNvSpPr>
          <p:nvPr/>
        </p:nvSpPr>
        <p:spPr bwMode="auto">
          <a:xfrm>
            <a:off x="155575" y="-812361"/>
            <a:ext cx="406400" cy="349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Content Placeholder 4">
            <a:extLst>
              <a:ext uri="{FF2B5EF4-FFF2-40B4-BE49-F238E27FC236}">
                <a16:creationId xmlns:a16="http://schemas.microsoft.com/office/drawing/2014/main" xmlns="" id="{4481E2BA-7501-42B8-A8E2-08CFEC638D54}"/>
              </a:ext>
            </a:extLst>
          </p:cNvPr>
          <p:cNvPicPr>
            <a:picLocks noChangeAspect="1"/>
          </p:cNvPicPr>
          <p:nvPr/>
        </p:nvPicPr>
        <p:blipFill>
          <a:blip r:embed="rId2" cstate="print"/>
          <a:stretch>
            <a:fillRect/>
          </a:stretch>
        </p:blipFill>
        <p:spPr>
          <a:xfrm>
            <a:off x="0" y="-678533"/>
            <a:ext cx="12192000" cy="7868990"/>
          </a:xfrm>
          <a:prstGeom prst="rect">
            <a:avLst/>
          </a:prstGeom>
        </p:spPr>
      </p:pic>
      <p:sp>
        <p:nvSpPr>
          <p:cNvPr id="15" name="TextBox 14">
            <a:extLst>
              <a:ext uri="{FF2B5EF4-FFF2-40B4-BE49-F238E27FC236}">
                <a16:creationId xmlns:a16="http://schemas.microsoft.com/office/drawing/2014/main" xmlns="" id="{476B0A02-197B-419B-A238-5EF5820D8DC3}"/>
              </a:ext>
            </a:extLst>
          </p:cNvPr>
          <p:cNvSpPr txBox="1"/>
          <p:nvPr/>
        </p:nvSpPr>
        <p:spPr>
          <a:xfrm>
            <a:off x="304801" y="3370702"/>
            <a:ext cx="4978400" cy="1349851"/>
          </a:xfrm>
          <a:prstGeom prst="rect">
            <a:avLst/>
          </a:prstGeom>
          <a:noFill/>
        </p:spPr>
        <p:txBody>
          <a:bodyPr wrap="square" rtlCol="0">
            <a:spAutoFit/>
          </a:bodyPr>
          <a:lstStyle/>
          <a:p>
            <a:r>
              <a:rPr lang="en-US" sz="8000" dirty="0">
                <a:solidFill>
                  <a:schemeClr val="bg1"/>
                </a:solidFill>
              </a:rPr>
              <a:t>Obesity</a:t>
            </a:r>
          </a:p>
        </p:txBody>
      </p:sp>
      <p:sp>
        <p:nvSpPr>
          <p:cNvPr id="16" name="TextBox 15">
            <a:extLst>
              <a:ext uri="{FF2B5EF4-FFF2-40B4-BE49-F238E27FC236}">
                <a16:creationId xmlns:a16="http://schemas.microsoft.com/office/drawing/2014/main" xmlns="" id="{CD895DEE-B208-477A-8C50-CB80153493D3}"/>
              </a:ext>
            </a:extLst>
          </p:cNvPr>
          <p:cNvSpPr txBox="1"/>
          <p:nvPr/>
        </p:nvSpPr>
        <p:spPr>
          <a:xfrm>
            <a:off x="457201" y="4513701"/>
            <a:ext cx="3759200" cy="753405"/>
          </a:xfrm>
          <a:prstGeom prst="rect">
            <a:avLst/>
          </a:prstGeom>
          <a:noFill/>
        </p:spPr>
        <p:txBody>
          <a:bodyPr wrap="square" rtlCol="0">
            <a:spAutoFit/>
          </a:bodyPr>
          <a:lstStyle/>
          <a:p>
            <a:r>
              <a:rPr lang="en-US" sz="1400" dirty="0">
                <a:solidFill>
                  <a:schemeClr val="bg1"/>
                </a:solidFill>
              </a:rPr>
              <a:t>Done by: Jessica Azrai</a:t>
            </a:r>
          </a:p>
          <a:p>
            <a:r>
              <a:rPr lang="en-US" sz="1400" dirty="0">
                <a:solidFill>
                  <a:schemeClr val="bg1"/>
                </a:solidFill>
              </a:rPr>
              <a:t>                Natalie zabaneh</a:t>
            </a:r>
          </a:p>
          <a:p>
            <a:r>
              <a:rPr lang="en-US" sz="1400" dirty="0">
                <a:solidFill>
                  <a:schemeClr val="bg1"/>
                </a:solidFill>
              </a:rPr>
              <a:t>                Maya fityani</a:t>
            </a:r>
          </a:p>
        </p:txBody>
      </p:sp>
    </p:spTree>
    <p:extLst>
      <p:ext uri="{BB962C8B-B14F-4D97-AF65-F5344CB8AC3E}">
        <p14:creationId xmlns:p14="http://schemas.microsoft.com/office/powerpoint/2010/main" xmlns="" val="4168549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EB9DF-11FE-4C34-BB0E-7015DE047011}"/>
              </a:ext>
            </a:extLst>
          </p:cNvPr>
          <p:cNvSpPr>
            <a:spLocks noGrp="1"/>
          </p:cNvSpPr>
          <p:nvPr>
            <p:ph type="title"/>
          </p:nvPr>
        </p:nvSpPr>
        <p:spPr/>
        <p:txBody>
          <a:bodyPr/>
          <a:lstStyle/>
          <a:p>
            <a:r>
              <a:rPr lang="en-US" b="1" dirty="0">
                <a:solidFill>
                  <a:srgbClr val="002060"/>
                </a:solidFill>
              </a:rPr>
              <a:t>Explanation video</a:t>
            </a:r>
          </a:p>
        </p:txBody>
      </p:sp>
      <p:sp>
        <p:nvSpPr>
          <p:cNvPr id="3" name="Content Placeholder 2">
            <a:extLst>
              <a:ext uri="{FF2B5EF4-FFF2-40B4-BE49-F238E27FC236}">
                <a16:creationId xmlns:a16="http://schemas.microsoft.com/office/drawing/2014/main" xmlns="" id="{DE4BAE61-081E-4FCC-808A-17AA4B46B799}"/>
              </a:ext>
            </a:extLst>
          </p:cNvPr>
          <p:cNvSpPr>
            <a:spLocks noGrp="1"/>
          </p:cNvSpPr>
          <p:nvPr>
            <p:ph idx="1"/>
          </p:nvPr>
        </p:nvSpPr>
        <p:spPr/>
        <p:txBody>
          <a:bodyPr/>
          <a:lstStyle/>
          <a:p>
            <a:pPr>
              <a:buFont typeface="Courier New" pitchFamily="49" charset="0"/>
              <a:buChar char="o"/>
            </a:pPr>
            <a:r>
              <a:rPr lang="en-US" dirty="0"/>
              <a:t>Short video about obesity:</a:t>
            </a:r>
          </a:p>
          <a:p>
            <a:pPr>
              <a:buNone/>
            </a:pPr>
            <a:r>
              <a:rPr lang="en-US" dirty="0">
                <a:hlinkClick r:id="rId2"/>
              </a:rPr>
              <a:t>https://www.youtube.com/watch?app=desktop&amp;v=D--AtATgfyM</a:t>
            </a:r>
            <a:endParaRPr lang="en-US" dirty="0"/>
          </a:p>
        </p:txBody>
      </p:sp>
    </p:spTree>
    <p:extLst>
      <p:ext uri="{BB962C8B-B14F-4D97-AF65-F5344CB8AC3E}">
        <p14:creationId xmlns:p14="http://schemas.microsoft.com/office/powerpoint/2010/main" xmlns="" val="153533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B551A-9B84-41D8-A5DF-057D0ECEF58D}"/>
              </a:ext>
            </a:extLst>
          </p:cNvPr>
          <p:cNvSpPr>
            <a:spLocks noGrp="1"/>
          </p:cNvSpPr>
          <p:nvPr>
            <p:ph type="title"/>
          </p:nvPr>
        </p:nvSpPr>
        <p:spPr/>
        <p:txBody>
          <a:bodyPr/>
          <a:lstStyle/>
          <a:p>
            <a:r>
              <a:rPr lang="en-US" dirty="0"/>
              <a:t>What is obesity?</a:t>
            </a:r>
          </a:p>
        </p:txBody>
      </p:sp>
      <p:pic>
        <p:nvPicPr>
          <p:cNvPr id="4" name="Picture 2" descr="Obesity Vector illustration Stock Vector Image &amp; Art - Alamy">
            <a:extLst>
              <a:ext uri="{FF2B5EF4-FFF2-40B4-BE49-F238E27FC236}">
                <a16:creationId xmlns:a16="http://schemas.microsoft.com/office/drawing/2014/main" xmlns="" id="{855DE0DD-360E-435F-9352-B0AE17A62D4D}"/>
              </a:ext>
            </a:extLst>
          </p:cNvPr>
          <p:cNvPicPr>
            <a:picLocks noGrp="1" noChangeAspect="1" noChangeArrowheads="1"/>
          </p:cNvPicPr>
          <p:nvPr>
            <p:ph idx="1"/>
          </p:nvPr>
        </p:nvPicPr>
        <p:blipFill>
          <a:blip r:embed="rId3"/>
          <a:srcRect b="9093"/>
          <a:stretch>
            <a:fillRect/>
          </a:stretch>
        </p:blipFill>
        <p:spPr bwMode="auto">
          <a:xfrm>
            <a:off x="1132449" y="1906744"/>
            <a:ext cx="3962400" cy="3851475"/>
          </a:xfrm>
          <a:prstGeom prst="rect">
            <a:avLst/>
          </a:prstGeom>
          <a:noFill/>
        </p:spPr>
      </p:pic>
      <p:pic>
        <p:nvPicPr>
          <p:cNvPr id="5" name="Picture 4" descr="Obesity Could Be Prevented by Blocking Single Gene">
            <a:extLst>
              <a:ext uri="{FF2B5EF4-FFF2-40B4-BE49-F238E27FC236}">
                <a16:creationId xmlns:a16="http://schemas.microsoft.com/office/drawing/2014/main" xmlns="" id="{733E67D8-4958-4655-8533-4ABC1D4B04DF}"/>
              </a:ext>
            </a:extLst>
          </p:cNvPr>
          <p:cNvPicPr>
            <a:picLocks noChangeAspect="1" noChangeArrowheads="1"/>
          </p:cNvPicPr>
          <p:nvPr/>
        </p:nvPicPr>
        <p:blipFill>
          <a:blip r:embed="rId4" cstate="print"/>
          <a:srcRect l="11201" r="11636"/>
          <a:stretch>
            <a:fillRect/>
          </a:stretch>
        </p:blipFill>
        <p:spPr bwMode="auto">
          <a:xfrm>
            <a:off x="7202658" y="2356910"/>
            <a:ext cx="3132155" cy="2879562"/>
          </a:xfrm>
          <a:prstGeom prst="rect">
            <a:avLst/>
          </a:prstGeom>
          <a:noFill/>
        </p:spPr>
      </p:pic>
    </p:spTree>
    <p:extLst>
      <p:ext uri="{BB962C8B-B14F-4D97-AF65-F5344CB8AC3E}">
        <p14:creationId xmlns:p14="http://schemas.microsoft.com/office/powerpoint/2010/main" xmlns="" val="3688777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005CC-6FC6-4F51-B1A1-17D742AB7E0B}"/>
              </a:ext>
            </a:extLst>
          </p:cNvPr>
          <p:cNvSpPr>
            <a:spLocks noGrp="1"/>
          </p:cNvSpPr>
          <p:nvPr>
            <p:ph type="title"/>
          </p:nvPr>
        </p:nvSpPr>
        <p:spPr/>
        <p:txBody>
          <a:bodyPr>
            <a:noAutofit/>
          </a:bodyPr>
          <a:lstStyle/>
          <a:p>
            <a:pPr fontAlgn="t"/>
            <a:r>
              <a:rPr lang="en-US" dirty="0"/>
              <a:t>BMI</a:t>
            </a:r>
          </a:p>
        </p:txBody>
      </p:sp>
      <p:graphicFrame>
        <p:nvGraphicFramePr>
          <p:cNvPr id="4" name="Content Placeholder 3">
            <a:extLst>
              <a:ext uri="{FF2B5EF4-FFF2-40B4-BE49-F238E27FC236}">
                <a16:creationId xmlns:a16="http://schemas.microsoft.com/office/drawing/2014/main" xmlns="" id="{07F982FC-7125-4F49-8269-14CF401C5E53}"/>
              </a:ext>
            </a:extLst>
          </p:cNvPr>
          <p:cNvGraphicFramePr>
            <a:graphicFrameLocks noGrp="1"/>
          </p:cNvGraphicFramePr>
          <p:nvPr>
            <p:ph idx="1"/>
            <p:extLst>
              <p:ext uri="{D42A27DB-BD31-4B8C-83A1-F6EECF244321}">
                <p14:modId xmlns:p14="http://schemas.microsoft.com/office/powerpoint/2010/main" xmlns="" val="2269882471"/>
              </p:ext>
            </p:extLst>
          </p:nvPr>
        </p:nvGraphicFramePr>
        <p:xfrm>
          <a:off x="584616" y="1825625"/>
          <a:ext cx="10769185" cy="4450080"/>
        </p:xfrm>
        <a:graphic>
          <a:graphicData uri="http://schemas.openxmlformats.org/drawingml/2006/table">
            <a:tbl>
              <a:tblPr firstRow="1" bandRow="1">
                <a:tableStyleId>{5C22544A-7EE6-4342-B048-85BDC9FD1C3A}</a:tableStyleId>
              </a:tblPr>
              <a:tblGrid>
                <a:gridCol w="1754393">
                  <a:extLst>
                    <a:ext uri="{9D8B030D-6E8A-4147-A177-3AD203B41FA5}">
                      <a16:colId xmlns:a16="http://schemas.microsoft.com/office/drawing/2014/main" xmlns="" val="269155087"/>
                    </a:ext>
                  </a:extLst>
                </a:gridCol>
                <a:gridCol w="2253698">
                  <a:extLst>
                    <a:ext uri="{9D8B030D-6E8A-4147-A177-3AD203B41FA5}">
                      <a16:colId xmlns:a16="http://schemas.microsoft.com/office/drawing/2014/main" xmlns="" val="1404715320"/>
                    </a:ext>
                  </a:extLst>
                </a:gridCol>
                <a:gridCol w="2253698">
                  <a:extLst>
                    <a:ext uri="{9D8B030D-6E8A-4147-A177-3AD203B41FA5}">
                      <a16:colId xmlns:a16="http://schemas.microsoft.com/office/drawing/2014/main" xmlns="" val="3801060698"/>
                    </a:ext>
                  </a:extLst>
                </a:gridCol>
                <a:gridCol w="2253698">
                  <a:extLst>
                    <a:ext uri="{9D8B030D-6E8A-4147-A177-3AD203B41FA5}">
                      <a16:colId xmlns:a16="http://schemas.microsoft.com/office/drawing/2014/main" xmlns="" val="3525686795"/>
                    </a:ext>
                  </a:extLst>
                </a:gridCol>
                <a:gridCol w="2253698">
                  <a:extLst>
                    <a:ext uri="{9D8B030D-6E8A-4147-A177-3AD203B41FA5}">
                      <a16:colId xmlns:a16="http://schemas.microsoft.com/office/drawing/2014/main" xmlns="" val="1509226940"/>
                    </a:ext>
                  </a:extLst>
                </a:gridCol>
              </a:tblGrid>
              <a:tr h="370840">
                <a:tc>
                  <a:txBody>
                    <a:bodyPr/>
                    <a:lstStyle/>
                    <a:p>
                      <a:r>
                        <a:rPr lang="en-US" dirty="0"/>
                        <a:t>names</a:t>
                      </a:r>
                    </a:p>
                  </a:txBody>
                  <a:tcPr/>
                </a:tc>
                <a:tc>
                  <a:txBody>
                    <a:bodyPr/>
                    <a:lstStyle/>
                    <a:p>
                      <a:r>
                        <a:rPr lang="en-US" dirty="0"/>
                        <a:t>height</a:t>
                      </a:r>
                    </a:p>
                  </a:txBody>
                  <a:tcPr/>
                </a:tc>
                <a:tc>
                  <a:txBody>
                    <a:bodyPr/>
                    <a:lstStyle/>
                    <a:p>
                      <a:r>
                        <a:rPr lang="en-US" dirty="0"/>
                        <a:t>weight</a:t>
                      </a:r>
                    </a:p>
                  </a:txBody>
                  <a:tcPr/>
                </a:tc>
                <a:tc>
                  <a:txBody>
                    <a:bodyPr/>
                    <a:lstStyle/>
                    <a:p>
                      <a:r>
                        <a:rPr lang="en-US" dirty="0"/>
                        <a:t>BMI</a:t>
                      </a:r>
                    </a:p>
                  </a:txBody>
                  <a:tcPr/>
                </a:tc>
                <a:tc>
                  <a:txBody>
                    <a:bodyPr/>
                    <a:lstStyle/>
                    <a:p>
                      <a:endParaRPr lang="en-US"/>
                    </a:p>
                  </a:txBody>
                  <a:tcPr/>
                </a:tc>
                <a:extLst>
                  <a:ext uri="{0D108BD9-81ED-4DB2-BD59-A6C34878D82A}">
                    <a16:rowId xmlns:a16="http://schemas.microsoft.com/office/drawing/2014/main" xmlns="" val="2955003922"/>
                  </a:ext>
                </a:extLst>
              </a:tr>
              <a:tr h="370840">
                <a:tc>
                  <a:txBody>
                    <a:bodyPr/>
                    <a:lstStyle/>
                    <a:p>
                      <a:r>
                        <a:rPr lang="en-US" dirty="0"/>
                        <a:t>Ahmad</a:t>
                      </a:r>
                    </a:p>
                  </a:txBody>
                  <a:tcPr/>
                </a:tc>
                <a:tc>
                  <a:txBody>
                    <a:bodyPr/>
                    <a:lstStyle/>
                    <a:p>
                      <a:r>
                        <a:rPr lang="en-US" dirty="0"/>
                        <a:t>184m</a:t>
                      </a:r>
                    </a:p>
                  </a:txBody>
                  <a:tcPr/>
                </a:tc>
                <a:tc>
                  <a:txBody>
                    <a:bodyPr/>
                    <a:lstStyle/>
                    <a:p>
                      <a:r>
                        <a:rPr lang="en-US" dirty="0"/>
                        <a:t>105 kg</a:t>
                      </a:r>
                    </a:p>
                  </a:txBody>
                  <a:tcPr/>
                </a:tc>
                <a:tc>
                  <a:txBody>
                    <a:bodyPr/>
                    <a:lstStyle/>
                    <a:p>
                      <a:r>
                        <a:rPr lang="en-US" dirty="0"/>
                        <a:t>31</a:t>
                      </a:r>
                    </a:p>
                  </a:txBody>
                  <a:tcPr/>
                </a:tc>
                <a:tc>
                  <a:txBody>
                    <a:bodyPr/>
                    <a:lstStyle/>
                    <a:p>
                      <a:r>
                        <a:rPr lang="en-US" dirty="0"/>
                        <a:t>obese</a:t>
                      </a:r>
                    </a:p>
                  </a:txBody>
                  <a:tcPr/>
                </a:tc>
                <a:extLst>
                  <a:ext uri="{0D108BD9-81ED-4DB2-BD59-A6C34878D82A}">
                    <a16:rowId xmlns:a16="http://schemas.microsoft.com/office/drawing/2014/main" xmlns="" val="4185519621"/>
                  </a:ext>
                </a:extLst>
              </a:tr>
              <a:tr h="370840">
                <a:tc>
                  <a:txBody>
                    <a:bodyPr/>
                    <a:lstStyle/>
                    <a:p>
                      <a:r>
                        <a:rPr lang="en-US" dirty="0"/>
                        <a:t>Dina</a:t>
                      </a:r>
                    </a:p>
                  </a:txBody>
                  <a:tcPr/>
                </a:tc>
                <a:tc>
                  <a:txBody>
                    <a:bodyPr/>
                    <a:lstStyle/>
                    <a:p>
                      <a:r>
                        <a:rPr lang="en-US" dirty="0"/>
                        <a:t>150m</a:t>
                      </a:r>
                    </a:p>
                  </a:txBody>
                  <a:tcPr/>
                </a:tc>
                <a:tc>
                  <a:txBody>
                    <a:bodyPr/>
                    <a:lstStyle/>
                    <a:p>
                      <a:r>
                        <a:rPr lang="en-US" dirty="0"/>
                        <a:t>60 kg</a:t>
                      </a:r>
                    </a:p>
                  </a:txBody>
                  <a:tcPr/>
                </a:tc>
                <a:tc>
                  <a:txBody>
                    <a:bodyPr/>
                    <a:lstStyle/>
                    <a:p>
                      <a:r>
                        <a:rPr lang="en-US" dirty="0"/>
                        <a:t>26</a:t>
                      </a:r>
                    </a:p>
                  </a:txBody>
                  <a:tcPr/>
                </a:tc>
                <a:tc>
                  <a:txBody>
                    <a:bodyPr/>
                    <a:lstStyle/>
                    <a:p>
                      <a:r>
                        <a:rPr lang="en-US" dirty="0"/>
                        <a:t>overweight</a:t>
                      </a:r>
                    </a:p>
                  </a:txBody>
                  <a:tcPr/>
                </a:tc>
                <a:extLst>
                  <a:ext uri="{0D108BD9-81ED-4DB2-BD59-A6C34878D82A}">
                    <a16:rowId xmlns:a16="http://schemas.microsoft.com/office/drawing/2014/main" xmlns="" val="2393359532"/>
                  </a:ext>
                </a:extLst>
              </a:tr>
              <a:tr h="370840">
                <a:tc>
                  <a:txBody>
                    <a:bodyPr/>
                    <a:lstStyle/>
                    <a:p>
                      <a:r>
                        <a:rPr lang="en-US" dirty="0"/>
                        <a:t>Sarah</a:t>
                      </a:r>
                    </a:p>
                  </a:txBody>
                  <a:tcPr/>
                </a:tc>
                <a:tc>
                  <a:txBody>
                    <a:bodyPr/>
                    <a:lstStyle/>
                    <a:p>
                      <a:r>
                        <a:rPr lang="en-US" dirty="0"/>
                        <a:t>163m</a:t>
                      </a:r>
                    </a:p>
                  </a:txBody>
                  <a:tcPr/>
                </a:tc>
                <a:tc>
                  <a:txBody>
                    <a:bodyPr/>
                    <a:lstStyle/>
                    <a:p>
                      <a:r>
                        <a:rPr lang="en-US" dirty="0"/>
                        <a:t>68 kg </a:t>
                      </a:r>
                    </a:p>
                  </a:txBody>
                  <a:tcPr/>
                </a:tc>
                <a:tc>
                  <a:txBody>
                    <a:bodyPr/>
                    <a:lstStyle/>
                    <a:p>
                      <a:r>
                        <a:rPr lang="en-US" dirty="0"/>
                        <a:t>25</a:t>
                      </a:r>
                    </a:p>
                  </a:txBody>
                  <a:tcPr/>
                </a:tc>
                <a:tc>
                  <a:txBody>
                    <a:bodyPr/>
                    <a:lstStyle/>
                    <a:p>
                      <a:r>
                        <a:rPr lang="en-US" dirty="0"/>
                        <a:t>overweight</a:t>
                      </a:r>
                    </a:p>
                  </a:txBody>
                  <a:tcPr/>
                </a:tc>
                <a:extLst>
                  <a:ext uri="{0D108BD9-81ED-4DB2-BD59-A6C34878D82A}">
                    <a16:rowId xmlns:a16="http://schemas.microsoft.com/office/drawing/2014/main" xmlns="" val="3752584590"/>
                  </a:ext>
                </a:extLst>
              </a:tr>
              <a:tr h="370840">
                <a:tc>
                  <a:txBody>
                    <a:bodyPr/>
                    <a:lstStyle/>
                    <a:p>
                      <a:r>
                        <a:rPr lang="en-US" dirty="0" err="1"/>
                        <a:t>Maha</a:t>
                      </a:r>
                      <a:endParaRPr lang="en-US" dirty="0"/>
                    </a:p>
                  </a:txBody>
                  <a:tcPr/>
                </a:tc>
                <a:tc>
                  <a:txBody>
                    <a:bodyPr/>
                    <a:lstStyle/>
                    <a:p>
                      <a:r>
                        <a:rPr lang="en-US" dirty="0"/>
                        <a:t>158m</a:t>
                      </a:r>
                    </a:p>
                  </a:txBody>
                  <a:tcPr/>
                </a:tc>
                <a:tc>
                  <a:txBody>
                    <a:bodyPr/>
                    <a:lstStyle/>
                    <a:p>
                      <a:r>
                        <a:rPr lang="en-US" dirty="0"/>
                        <a:t>58 kg</a:t>
                      </a:r>
                    </a:p>
                  </a:txBody>
                  <a:tcPr/>
                </a:tc>
                <a:tc>
                  <a:txBody>
                    <a:bodyPr/>
                    <a:lstStyle/>
                    <a:p>
                      <a:r>
                        <a:rPr lang="en-US" dirty="0"/>
                        <a:t>23</a:t>
                      </a:r>
                    </a:p>
                  </a:txBody>
                  <a:tcPr/>
                </a:tc>
                <a:tc>
                  <a:txBody>
                    <a:bodyPr/>
                    <a:lstStyle/>
                    <a:p>
                      <a:r>
                        <a:rPr lang="en-US" dirty="0"/>
                        <a:t>normal</a:t>
                      </a:r>
                    </a:p>
                  </a:txBody>
                  <a:tcPr/>
                </a:tc>
                <a:extLst>
                  <a:ext uri="{0D108BD9-81ED-4DB2-BD59-A6C34878D82A}">
                    <a16:rowId xmlns:a16="http://schemas.microsoft.com/office/drawing/2014/main" xmlns="" val="2316460331"/>
                  </a:ext>
                </a:extLst>
              </a:tr>
              <a:tr h="370840">
                <a:tc>
                  <a:txBody>
                    <a:bodyPr/>
                    <a:lstStyle/>
                    <a:p>
                      <a:r>
                        <a:rPr lang="en-US" dirty="0"/>
                        <a:t>Samir</a:t>
                      </a:r>
                    </a:p>
                  </a:txBody>
                  <a:tcPr/>
                </a:tc>
                <a:tc>
                  <a:txBody>
                    <a:bodyPr/>
                    <a:lstStyle/>
                    <a:p>
                      <a:r>
                        <a:rPr lang="en-US" dirty="0"/>
                        <a:t>163m</a:t>
                      </a:r>
                    </a:p>
                  </a:txBody>
                  <a:tcPr/>
                </a:tc>
                <a:tc>
                  <a:txBody>
                    <a:bodyPr/>
                    <a:lstStyle/>
                    <a:p>
                      <a:r>
                        <a:rPr lang="en-US" dirty="0"/>
                        <a:t>63 kg</a:t>
                      </a:r>
                    </a:p>
                  </a:txBody>
                  <a:tcPr/>
                </a:tc>
                <a:tc>
                  <a:txBody>
                    <a:bodyPr/>
                    <a:lstStyle/>
                    <a:p>
                      <a:r>
                        <a:rPr lang="en-US" dirty="0"/>
                        <a:t>23</a:t>
                      </a:r>
                    </a:p>
                  </a:txBody>
                  <a:tcPr/>
                </a:tc>
                <a:tc>
                  <a:txBody>
                    <a:bodyPr/>
                    <a:lstStyle/>
                    <a:p>
                      <a:r>
                        <a:rPr lang="en-US" dirty="0"/>
                        <a:t>normal</a:t>
                      </a:r>
                    </a:p>
                  </a:txBody>
                  <a:tcPr/>
                </a:tc>
                <a:extLst>
                  <a:ext uri="{0D108BD9-81ED-4DB2-BD59-A6C34878D82A}">
                    <a16:rowId xmlns:a16="http://schemas.microsoft.com/office/drawing/2014/main" xmlns="" val="1512049588"/>
                  </a:ext>
                </a:extLst>
              </a:tr>
              <a:tr h="370840">
                <a:tc>
                  <a:txBody>
                    <a:bodyPr/>
                    <a:lstStyle/>
                    <a:p>
                      <a:r>
                        <a:rPr lang="en-US" dirty="0"/>
                        <a:t>Amir</a:t>
                      </a:r>
                    </a:p>
                  </a:txBody>
                  <a:tcPr/>
                </a:tc>
                <a:tc>
                  <a:txBody>
                    <a:bodyPr/>
                    <a:lstStyle/>
                    <a:p>
                      <a:r>
                        <a:rPr lang="en-US" dirty="0"/>
                        <a:t>160m</a:t>
                      </a:r>
                    </a:p>
                  </a:txBody>
                  <a:tcPr/>
                </a:tc>
                <a:tc>
                  <a:txBody>
                    <a:bodyPr/>
                    <a:lstStyle/>
                    <a:p>
                      <a:r>
                        <a:rPr lang="en-US" dirty="0"/>
                        <a:t>76 kg</a:t>
                      </a:r>
                    </a:p>
                  </a:txBody>
                  <a:tcPr/>
                </a:tc>
                <a:tc>
                  <a:txBody>
                    <a:bodyPr/>
                    <a:lstStyle/>
                    <a:p>
                      <a:r>
                        <a:rPr lang="en-US" dirty="0"/>
                        <a:t>29</a:t>
                      </a:r>
                    </a:p>
                  </a:txBody>
                  <a:tcPr/>
                </a:tc>
                <a:tc>
                  <a:txBody>
                    <a:bodyPr/>
                    <a:lstStyle/>
                    <a:p>
                      <a:r>
                        <a:rPr lang="en-US" dirty="0"/>
                        <a:t>overweight</a:t>
                      </a:r>
                    </a:p>
                  </a:txBody>
                  <a:tcPr/>
                </a:tc>
                <a:extLst>
                  <a:ext uri="{0D108BD9-81ED-4DB2-BD59-A6C34878D82A}">
                    <a16:rowId xmlns:a16="http://schemas.microsoft.com/office/drawing/2014/main" xmlns="" val="771722301"/>
                  </a:ext>
                </a:extLst>
              </a:tr>
              <a:tr h="370840">
                <a:tc>
                  <a:txBody>
                    <a:bodyPr/>
                    <a:lstStyle/>
                    <a:p>
                      <a:r>
                        <a:rPr lang="en-US" dirty="0"/>
                        <a:t>Lama</a:t>
                      </a:r>
                    </a:p>
                  </a:txBody>
                  <a:tcPr/>
                </a:tc>
                <a:tc>
                  <a:txBody>
                    <a:bodyPr/>
                    <a:lstStyle/>
                    <a:p>
                      <a:r>
                        <a:rPr lang="en-US" dirty="0"/>
                        <a:t>155m</a:t>
                      </a:r>
                    </a:p>
                  </a:txBody>
                  <a:tcPr/>
                </a:tc>
                <a:tc>
                  <a:txBody>
                    <a:bodyPr/>
                    <a:lstStyle/>
                    <a:p>
                      <a:r>
                        <a:rPr lang="en-US" dirty="0"/>
                        <a:t>43.3 kg</a:t>
                      </a:r>
                    </a:p>
                  </a:txBody>
                  <a:tcPr/>
                </a:tc>
                <a:tc>
                  <a:txBody>
                    <a:bodyPr/>
                    <a:lstStyle/>
                    <a:p>
                      <a:r>
                        <a:rPr lang="en-US" dirty="0"/>
                        <a:t>18.2</a:t>
                      </a:r>
                    </a:p>
                  </a:txBody>
                  <a:tcPr/>
                </a:tc>
                <a:tc>
                  <a:txBody>
                    <a:bodyPr/>
                    <a:lstStyle/>
                    <a:p>
                      <a:r>
                        <a:rPr lang="en-US" dirty="0"/>
                        <a:t>underweight</a:t>
                      </a:r>
                    </a:p>
                  </a:txBody>
                  <a:tcPr/>
                </a:tc>
                <a:extLst>
                  <a:ext uri="{0D108BD9-81ED-4DB2-BD59-A6C34878D82A}">
                    <a16:rowId xmlns:a16="http://schemas.microsoft.com/office/drawing/2014/main" xmlns="" val="2518623780"/>
                  </a:ext>
                </a:extLst>
              </a:tr>
              <a:tr h="370840">
                <a:tc>
                  <a:txBody>
                    <a:bodyPr/>
                    <a:lstStyle/>
                    <a:p>
                      <a:r>
                        <a:rPr lang="en-US" dirty="0"/>
                        <a:t>Zaid</a:t>
                      </a:r>
                    </a:p>
                  </a:txBody>
                  <a:tcPr/>
                </a:tc>
                <a:tc>
                  <a:txBody>
                    <a:bodyPr/>
                    <a:lstStyle/>
                    <a:p>
                      <a:r>
                        <a:rPr lang="en-US" dirty="0"/>
                        <a:t>173m</a:t>
                      </a:r>
                    </a:p>
                  </a:txBody>
                  <a:tcPr/>
                </a:tc>
                <a:tc>
                  <a:txBody>
                    <a:bodyPr/>
                    <a:lstStyle/>
                    <a:p>
                      <a:r>
                        <a:rPr lang="en-US" dirty="0"/>
                        <a:t>73 kg</a:t>
                      </a:r>
                    </a:p>
                  </a:txBody>
                  <a:tcPr/>
                </a:tc>
                <a:tc>
                  <a:txBody>
                    <a:bodyPr/>
                    <a:lstStyle/>
                    <a:p>
                      <a:r>
                        <a:rPr lang="en-US" dirty="0"/>
                        <a:t>24</a:t>
                      </a:r>
                    </a:p>
                  </a:txBody>
                  <a:tcPr/>
                </a:tc>
                <a:tc>
                  <a:txBody>
                    <a:bodyPr/>
                    <a:lstStyle/>
                    <a:p>
                      <a:r>
                        <a:rPr lang="en-US" dirty="0"/>
                        <a:t>normal</a:t>
                      </a:r>
                    </a:p>
                  </a:txBody>
                  <a:tcPr/>
                </a:tc>
                <a:extLst>
                  <a:ext uri="{0D108BD9-81ED-4DB2-BD59-A6C34878D82A}">
                    <a16:rowId xmlns:a16="http://schemas.microsoft.com/office/drawing/2014/main" xmlns="" val="1794096903"/>
                  </a:ext>
                </a:extLst>
              </a:tr>
              <a:tr h="370840">
                <a:tc>
                  <a:txBody>
                    <a:bodyPr/>
                    <a:lstStyle/>
                    <a:p>
                      <a:r>
                        <a:rPr lang="en-US" dirty="0" err="1"/>
                        <a:t>Goerge</a:t>
                      </a:r>
                      <a:endParaRPr lang="en-US" dirty="0"/>
                    </a:p>
                  </a:txBody>
                  <a:tcPr/>
                </a:tc>
                <a:tc>
                  <a:txBody>
                    <a:bodyPr/>
                    <a:lstStyle/>
                    <a:p>
                      <a:r>
                        <a:rPr lang="en-US" dirty="0"/>
                        <a:t>170m</a:t>
                      </a:r>
                    </a:p>
                  </a:txBody>
                  <a:tcPr/>
                </a:tc>
                <a:tc>
                  <a:txBody>
                    <a:bodyPr/>
                    <a:lstStyle/>
                    <a:p>
                      <a:r>
                        <a:rPr lang="en-US" dirty="0"/>
                        <a:t>85 kg</a:t>
                      </a:r>
                    </a:p>
                  </a:txBody>
                  <a:tcPr/>
                </a:tc>
                <a:tc>
                  <a:txBody>
                    <a:bodyPr/>
                    <a:lstStyle/>
                    <a:p>
                      <a:r>
                        <a:rPr lang="en-US" dirty="0"/>
                        <a:t>29</a:t>
                      </a:r>
                    </a:p>
                  </a:txBody>
                  <a:tcPr/>
                </a:tc>
                <a:tc>
                  <a:txBody>
                    <a:bodyPr/>
                    <a:lstStyle/>
                    <a:p>
                      <a:r>
                        <a:rPr lang="en-US" dirty="0"/>
                        <a:t>overweight</a:t>
                      </a:r>
                    </a:p>
                  </a:txBody>
                  <a:tcPr/>
                </a:tc>
                <a:extLst>
                  <a:ext uri="{0D108BD9-81ED-4DB2-BD59-A6C34878D82A}">
                    <a16:rowId xmlns:a16="http://schemas.microsoft.com/office/drawing/2014/main" xmlns="" val="3487395578"/>
                  </a:ext>
                </a:extLst>
              </a:tr>
              <a:tr h="370840">
                <a:tc>
                  <a:txBody>
                    <a:bodyPr/>
                    <a:lstStyle/>
                    <a:p>
                      <a:r>
                        <a:rPr lang="en-US" dirty="0"/>
                        <a:t>Layla</a:t>
                      </a:r>
                    </a:p>
                  </a:txBody>
                  <a:tcPr/>
                </a:tc>
                <a:tc>
                  <a:txBody>
                    <a:bodyPr/>
                    <a:lstStyle/>
                    <a:p>
                      <a:r>
                        <a:rPr lang="en-US" dirty="0"/>
                        <a:t>145m</a:t>
                      </a:r>
                    </a:p>
                  </a:txBody>
                  <a:tcPr/>
                </a:tc>
                <a:tc>
                  <a:txBody>
                    <a:bodyPr/>
                    <a:lstStyle/>
                    <a:p>
                      <a:r>
                        <a:rPr lang="en-US" dirty="0"/>
                        <a:t>37.7 kg</a:t>
                      </a:r>
                    </a:p>
                  </a:txBody>
                  <a:tcPr/>
                </a:tc>
                <a:tc>
                  <a:txBody>
                    <a:bodyPr/>
                    <a:lstStyle/>
                    <a:p>
                      <a:r>
                        <a:rPr lang="en-US" dirty="0"/>
                        <a:t>17.9</a:t>
                      </a:r>
                    </a:p>
                  </a:txBody>
                  <a:tcPr/>
                </a:tc>
                <a:tc>
                  <a:txBody>
                    <a:bodyPr/>
                    <a:lstStyle/>
                    <a:p>
                      <a:r>
                        <a:rPr lang="en-US" dirty="0"/>
                        <a:t>underweight</a:t>
                      </a:r>
                    </a:p>
                  </a:txBody>
                  <a:tcPr/>
                </a:tc>
                <a:extLst>
                  <a:ext uri="{0D108BD9-81ED-4DB2-BD59-A6C34878D82A}">
                    <a16:rowId xmlns:a16="http://schemas.microsoft.com/office/drawing/2014/main" xmlns="" val="3849258318"/>
                  </a:ext>
                </a:extLst>
              </a:tr>
              <a:tr h="370840">
                <a:tc>
                  <a:txBody>
                    <a:bodyPr/>
                    <a:lstStyle/>
                    <a:p>
                      <a:r>
                        <a:rPr lang="en-US" dirty="0"/>
                        <a:t>Marah</a:t>
                      </a:r>
                    </a:p>
                  </a:txBody>
                  <a:tcPr/>
                </a:tc>
                <a:tc>
                  <a:txBody>
                    <a:bodyPr/>
                    <a:lstStyle/>
                    <a:p>
                      <a:r>
                        <a:rPr lang="en-US" dirty="0"/>
                        <a:t>160m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65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overweight</a:t>
                      </a:r>
                    </a:p>
                  </a:txBody>
                  <a:tcPr/>
                </a:tc>
                <a:extLst>
                  <a:ext uri="{0D108BD9-81ED-4DB2-BD59-A6C34878D82A}">
                    <a16:rowId xmlns:a16="http://schemas.microsoft.com/office/drawing/2014/main" xmlns="" val="751946924"/>
                  </a:ext>
                </a:extLst>
              </a:tr>
            </a:tbl>
          </a:graphicData>
        </a:graphic>
      </p:graphicFrame>
    </p:spTree>
    <p:extLst>
      <p:ext uri="{BB962C8B-B14F-4D97-AF65-F5344CB8AC3E}">
        <p14:creationId xmlns:p14="http://schemas.microsoft.com/office/powerpoint/2010/main" xmlns="" val="261436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B99F2-DD8E-44B7-A6AE-31A94F44820F}"/>
              </a:ext>
            </a:extLst>
          </p:cNvPr>
          <p:cNvSpPr>
            <a:spLocks noGrp="1"/>
          </p:cNvSpPr>
          <p:nvPr>
            <p:ph type="title"/>
          </p:nvPr>
        </p:nvSpPr>
        <p:spPr/>
        <p:txBody>
          <a:bodyPr/>
          <a:lstStyle/>
          <a:p>
            <a:endParaRPr lang="en-US"/>
          </a:p>
        </p:txBody>
      </p:sp>
      <p:pic>
        <p:nvPicPr>
          <p:cNvPr id="4" name="Content Placeholder 3" descr="WhatsApp Image 2023-05-05 at 8.38.21 PM.jpeg">
            <a:extLst>
              <a:ext uri="{FF2B5EF4-FFF2-40B4-BE49-F238E27FC236}">
                <a16:creationId xmlns:a16="http://schemas.microsoft.com/office/drawing/2014/main" xmlns="" id="{7D25874B-76A0-4741-9BC3-48798589B21E}"/>
              </a:ext>
            </a:extLst>
          </p:cNvPr>
          <p:cNvPicPr>
            <a:picLocks noGrp="1" noChangeAspect="1"/>
          </p:cNvPicPr>
          <p:nvPr>
            <p:ph idx="1"/>
          </p:nvPr>
        </p:nvPicPr>
        <p:blipFill>
          <a:blip r:embed="rId2"/>
          <a:stretch>
            <a:fillRect/>
          </a:stretch>
        </p:blipFill>
        <p:spPr>
          <a:xfrm>
            <a:off x="1722774" y="-12493"/>
            <a:ext cx="9399927" cy="6870493"/>
          </a:xfrm>
        </p:spPr>
      </p:pic>
    </p:spTree>
    <p:extLst>
      <p:ext uri="{BB962C8B-B14F-4D97-AF65-F5344CB8AC3E}">
        <p14:creationId xmlns:p14="http://schemas.microsoft.com/office/powerpoint/2010/main" xmlns="" val="262717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6D2F7-32A4-40FB-8CF5-814DF28660C7}"/>
              </a:ext>
            </a:extLst>
          </p:cNvPr>
          <p:cNvSpPr>
            <a:spLocks noGrp="1"/>
          </p:cNvSpPr>
          <p:nvPr>
            <p:ph type="title"/>
          </p:nvPr>
        </p:nvSpPr>
        <p:spPr/>
        <p:txBody>
          <a:bodyPr/>
          <a:lstStyle/>
          <a:p>
            <a:r>
              <a:rPr lang="en-US" dirty="0"/>
              <a:t>Causes of obesity</a:t>
            </a:r>
          </a:p>
        </p:txBody>
      </p:sp>
      <p:pic>
        <p:nvPicPr>
          <p:cNvPr id="7" name="Content Placeholder 6">
            <a:extLst>
              <a:ext uri="{FF2B5EF4-FFF2-40B4-BE49-F238E27FC236}">
                <a16:creationId xmlns:a16="http://schemas.microsoft.com/office/drawing/2014/main" xmlns="" id="{4EDC15D3-5395-4BAC-9FF3-6F88069947D5}"/>
              </a:ext>
            </a:extLst>
          </p:cNvPr>
          <p:cNvPicPr>
            <a:picLocks noGrp="1" noChangeAspect="1"/>
          </p:cNvPicPr>
          <p:nvPr>
            <p:ph idx="1"/>
          </p:nvPr>
        </p:nvPicPr>
        <p:blipFill>
          <a:blip r:embed="rId3"/>
          <a:srcRect l="21961"/>
          <a:stretch>
            <a:fillRect/>
          </a:stretch>
        </p:blipFill>
        <p:spPr>
          <a:xfrm>
            <a:off x="394026" y="1690689"/>
            <a:ext cx="3534801" cy="2536538"/>
          </a:xfrm>
          <a:prstGeom prst="rect">
            <a:avLst/>
          </a:prstGeom>
        </p:spPr>
      </p:pic>
      <p:pic>
        <p:nvPicPr>
          <p:cNvPr id="9" name="Picture 6" descr="12 Ways to Stop Stress Eating - Tips for Emotional Eating">
            <a:extLst>
              <a:ext uri="{FF2B5EF4-FFF2-40B4-BE49-F238E27FC236}">
                <a16:creationId xmlns:a16="http://schemas.microsoft.com/office/drawing/2014/main" xmlns="" id="{C19AD69E-3FAB-47F9-9F76-5D23B6D68CA4}"/>
              </a:ext>
            </a:extLst>
          </p:cNvPr>
          <p:cNvPicPr>
            <a:picLocks noChangeAspect="1" noChangeArrowheads="1"/>
          </p:cNvPicPr>
          <p:nvPr/>
        </p:nvPicPr>
        <p:blipFill>
          <a:blip r:embed="rId4" cstate="print"/>
          <a:srcRect/>
          <a:stretch>
            <a:fillRect/>
          </a:stretch>
        </p:blipFill>
        <p:spPr bwMode="auto">
          <a:xfrm>
            <a:off x="4082321" y="1521304"/>
            <a:ext cx="4027357" cy="3815391"/>
          </a:xfrm>
          <a:prstGeom prst="rect">
            <a:avLst/>
          </a:prstGeom>
          <a:noFill/>
        </p:spPr>
      </p:pic>
      <p:pic>
        <p:nvPicPr>
          <p:cNvPr id="10" name="Picture 2" descr="Obesity – Symptoms, Causes, Treatments &amp; More - Healthy Active">
            <a:extLst>
              <a:ext uri="{FF2B5EF4-FFF2-40B4-BE49-F238E27FC236}">
                <a16:creationId xmlns:a16="http://schemas.microsoft.com/office/drawing/2014/main" xmlns="" id="{A6EFF779-F5C0-45EF-8AE2-3A9EFED7EE2B}"/>
              </a:ext>
            </a:extLst>
          </p:cNvPr>
          <p:cNvPicPr>
            <a:picLocks noChangeAspect="1" noChangeArrowheads="1"/>
          </p:cNvPicPr>
          <p:nvPr/>
        </p:nvPicPr>
        <p:blipFill>
          <a:blip r:embed="rId5"/>
          <a:srcRect/>
          <a:stretch>
            <a:fillRect/>
          </a:stretch>
        </p:blipFill>
        <p:spPr bwMode="auto">
          <a:xfrm>
            <a:off x="8430338" y="1701931"/>
            <a:ext cx="3476757" cy="3004667"/>
          </a:xfrm>
          <a:prstGeom prst="rect">
            <a:avLst/>
          </a:prstGeom>
          <a:noFill/>
        </p:spPr>
      </p:pic>
    </p:spTree>
    <p:extLst>
      <p:ext uri="{BB962C8B-B14F-4D97-AF65-F5344CB8AC3E}">
        <p14:creationId xmlns:p14="http://schemas.microsoft.com/office/powerpoint/2010/main" xmlns="" val="232309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7B14B-9890-4D8A-B30F-34F3705ED325}"/>
              </a:ext>
            </a:extLst>
          </p:cNvPr>
          <p:cNvSpPr>
            <a:spLocks noGrp="1"/>
          </p:cNvSpPr>
          <p:nvPr>
            <p:ph type="title"/>
          </p:nvPr>
        </p:nvSpPr>
        <p:spPr/>
        <p:txBody>
          <a:bodyPr/>
          <a:lstStyle/>
          <a:p>
            <a:r>
              <a:rPr lang="en-US" dirty="0"/>
              <a:t>Consequences of obesity</a:t>
            </a:r>
          </a:p>
        </p:txBody>
      </p:sp>
      <p:pic>
        <p:nvPicPr>
          <p:cNvPr id="4" name="Picture 2" descr="Type 2 Diabetes Facts and Statistics You Need to Know | Everyday Health">
            <a:extLst>
              <a:ext uri="{FF2B5EF4-FFF2-40B4-BE49-F238E27FC236}">
                <a16:creationId xmlns:a16="http://schemas.microsoft.com/office/drawing/2014/main" xmlns="" id="{117DDC38-4CA7-4FA7-AF18-B7F0436B6344}"/>
              </a:ext>
            </a:extLst>
          </p:cNvPr>
          <p:cNvPicPr>
            <a:picLocks noGrp="1" noChangeAspect="1" noChangeArrowheads="1"/>
          </p:cNvPicPr>
          <p:nvPr>
            <p:ph idx="1"/>
          </p:nvPr>
        </p:nvPicPr>
        <p:blipFill>
          <a:blip r:embed="rId3" cstate="print"/>
          <a:srcRect l="6756" r="12177"/>
          <a:stretch>
            <a:fillRect/>
          </a:stretch>
        </p:blipFill>
        <p:spPr bwMode="auto">
          <a:xfrm>
            <a:off x="206319" y="1526260"/>
            <a:ext cx="3502496" cy="2820888"/>
          </a:xfrm>
          <a:prstGeom prst="rect">
            <a:avLst/>
          </a:prstGeom>
          <a:noFill/>
        </p:spPr>
      </p:pic>
      <p:pic>
        <p:nvPicPr>
          <p:cNvPr id="5" name="Picture 4" descr="Can Sleep Apnea Be Cured?">
            <a:extLst>
              <a:ext uri="{FF2B5EF4-FFF2-40B4-BE49-F238E27FC236}">
                <a16:creationId xmlns:a16="http://schemas.microsoft.com/office/drawing/2014/main" xmlns="" id="{35FBDA34-B71D-4287-95BB-7D9B64CB4507}"/>
              </a:ext>
            </a:extLst>
          </p:cNvPr>
          <p:cNvPicPr>
            <a:picLocks noChangeAspect="1" noChangeArrowheads="1"/>
          </p:cNvPicPr>
          <p:nvPr/>
        </p:nvPicPr>
        <p:blipFill>
          <a:blip r:embed="rId4"/>
          <a:srcRect l="30075" t="47368" r="12782"/>
          <a:stretch>
            <a:fillRect/>
          </a:stretch>
        </p:blipFill>
        <p:spPr bwMode="auto">
          <a:xfrm>
            <a:off x="4237217" y="2730957"/>
            <a:ext cx="3502495" cy="2150655"/>
          </a:xfrm>
          <a:prstGeom prst="rect">
            <a:avLst/>
          </a:prstGeom>
          <a:noFill/>
        </p:spPr>
      </p:pic>
      <p:pic>
        <p:nvPicPr>
          <p:cNvPr id="6" name="Picture 5">
            <a:extLst>
              <a:ext uri="{FF2B5EF4-FFF2-40B4-BE49-F238E27FC236}">
                <a16:creationId xmlns:a16="http://schemas.microsoft.com/office/drawing/2014/main" xmlns="" id="{D31D2CA3-F5AB-487E-8575-D49517083E93}"/>
              </a:ext>
            </a:extLst>
          </p:cNvPr>
          <p:cNvPicPr>
            <a:picLocks noChangeAspect="1"/>
          </p:cNvPicPr>
          <p:nvPr/>
        </p:nvPicPr>
        <p:blipFill>
          <a:blip r:embed="rId5"/>
          <a:stretch>
            <a:fillRect/>
          </a:stretch>
        </p:blipFill>
        <p:spPr>
          <a:xfrm>
            <a:off x="8153940" y="3616568"/>
            <a:ext cx="3831741" cy="2876307"/>
          </a:xfrm>
          <a:prstGeom prst="rect">
            <a:avLst/>
          </a:prstGeom>
        </p:spPr>
      </p:pic>
    </p:spTree>
    <p:extLst>
      <p:ext uri="{BB962C8B-B14F-4D97-AF65-F5344CB8AC3E}">
        <p14:creationId xmlns:p14="http://schemas.microsoft.com/office/powerpoint/2010/main" xmlns="" val="295051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C71D1-F86A-456D-9C35-F371C9BBF50E}"/>
              </a:ext>
            </a:extLst>
          </p:cNvPr>
          <p:cNvSpPr>
            <a:spLocks noGrp="1"/>
          </p:cNvSpPr>
          <p:nvPr>
            <p:ph type="title"/>
          </p:nvPr>
        </p:nvSpPr>
        <p:spPr/>
        <p:txBody>
          <a:bodyPr/>
          <a:lstStyle/>
          <a:p>
            <a:r>
              <a:rPr lang="en-US" dirty="0"/>
              <a:t>solutions</a:t>
            </a:r>
          </a:p>
        </p:txBody>
      </p:sp>
      <p:pic>
        <p:nvPicPr>
          <p:cNvPr id="4" name="Picture 2" descr="Obesity Solution: For Type 2 Diabetes Management | DeFATO Hub">
            <a:extLst>
              <a:ext uri="{FF2B5EF4-FFF2-40B4-BE49-F238E27FC236}">
                <a16:creationId xmlns:a16="http://schemas.microsoft.com/office/drawing/2014/main" xmlns="" id="{1353BEB5-F0E4-4C06-A02B-391483E313DB}"/>
              </a:ext>
            </a:extLst>
          </p:cNvPr>
          <p:cNvPicPr>
            <a:picLocks noGrp="1" noChangeAspect="1" noChangeArrowheads="1"/>
          </p:cNvPicPr>
          <p:nvPr>
            <p:ph idx="1"/>
          </p:nvPr>
        </p:nvPicPr>
        <p:blipFill>
          <a:blip r:embed="rId3" cstate="print"/>
          <a:srcRect l="10709" r="3941"/>
          <a:stretch>
            <a:fillRect/>
          </a:stretch>
        </p:blipFill>
        <p:spPr bwMode="auto">
          <a:xfrm>
            <a:off x="411094" y="1949213"/>
            <a:ext cx="3126688" cy="2442249"/>
          </a:xfrm>
          <a:prstGeom prst="rect">
            <a:avLst/>
          </a:prstGeom>
          <a:noFill/>
        </p:spPr>
      </p:pic>
      <p:pic>
        <p:nvPicPr>
          <p:cNvPr id="5" name="Picture 4" descr="How to Find a Therapist | Psychology Today">
            <a:extLst>
              <a:ext uri="{FF2B5EF4-FFF2-40B4-BE49-F238E27FC236}">
                <a16:creationId xmlns:a16="http://schemas.microsoft.com/office/drawing/2014/main" xmlns="" id="{317160DB-1B18-4394-844A-6C14F98B123F}"/>
              </a:ext>
            </a:extLst>
          </p:cNvPr>
          <p:cNvPicPr>
            <a:picLocks noChangeAspect="1" noChangeArrowheads="1"/>
          </p:cNvPicPr>
          <p:nvPr/>
        </p:nvPicPr>
        <p:blipFill>
          <a:blip r:embed="rId4"/>
          <a:srcRect/>
          <a:stretch>
            <a:fillRect/>
          </a:stretch>
        </p:blipFill>
        <p:spPr bwMode="auto">
          <a:xfrm>
            <a:off x="4513289" y="3455233"/>
            <a:ext cx="2935324" cy="2840636"/>
          </a:xfrm>
          <a:prstGeom prst="rect">
            <a:avLst/>
          </a:prstGeom>
          <a:noFill/>
        </p:spPr>
      </p:pic>
      <p:pic>
        <p:nvPicPr>
          <p:cNvPr id="6" name="Picture 18" descr="Junk Food VS Healthy Food | Thane">
            <a:extLst>
              <a:ext uri="{FF2B5EF4-FFF2-40B4-BE49-F238E27FC236}">
                <a16:creationId xmlns:a16="http://schemas.microsoft.com/office/drawing/2014/main" xmlns="" id="{51FDEC34-5A38-43AD-8D79-113629A80CC3}"/>
              </a:ext>
            </a:extLst>
          </p:cNvPr>
          <p:cNvPicPr>
            <a:picLocks noChangeAspect="1" noChangeArrowheads="1"/>
          </p:cNvPicPr>
          <p:nvPr/>
        </p:nvPicPr>
        <p:blipFill>
          <a:blip r:embed="rId5"/>
          <a:srcRect/>
          <a:stretch>
            <a:fillRect/>
          </a:stretch>
        </p:blipFill>
        <p:spPr bwMode="auto">
          <a:xfrm>
            <a:off x="7892322" y="749507"/>
            <a:ext cx="3709074" cy="3079229"/>
          </a:xfrm>
          <a:prstGeom prst="rect">
            <a:avLst/>
          </a:prstGeom>
          <a:noFill/>
        </p:spPr>
      </p:pic>
    </p:spTree>
    <p:extLst>
      <p:ext uri="{BB962C8B-B14F-4D97-AF65-F5344CB8AC3E}">
        <p14:creationId xmlns:p14="http://schemas.microsoft.com/office/powerpoint/2010/main" xmlns="" val="294530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506</Words>
  <Application>Microsoft Office PowerPoint</Application>
  <PresentationFormat>Custom</PresentationFormat>
  <Paragraphs>94</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Explanation video</vt:lpstr>
      <vt:lpstr>What is obesity?</vt:lpstr>
      <vt:lpstr>BMI</vt:lpstr>
      <vt:lpstr>Slide 5</vt:lpstr>
      <vt:lpstr>Causes of obesity</vt:lpstr>
      <vt:lpstr>Consequences of obesity</vt:lpstr>
      <vt:lpstr>solutions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KAREEM ZABANEH</dc:creator>
  <cp:lastModifiedBy>Jessica</cp:lastModifiedBy>
  <cp:revision>6</cp:revision>
  <dcterms:created xsi:type="dcterms:W3CDTF">2023-05-12T15:14:51Z</dcterms:created>
  <dcterms:modified xsi:type="dcterms:W3CDTF">2023-05-14T09:33:45Z</dcterms:modified>
</cp:coreProperties>
</file>