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95" d="100"/>
          <a:sy n="95" d="100"/>
        </p:scale>
        <p:origin x="6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046E1B9-29D8-40AE-B109-1D94712B5DD1}" type="datetimeFigureOut">
              <a:rPr lang="en-US" smtClean="0"/>
              <a:t>5/14/23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07261B1-8CC3-42A4-85AC-89A529322457}" type="slidenum">
              <a:rPr lang="en-US" smtClean="0"/>
              <a:t>‹#›</a:t>
            </a:fld>
            <a:endParaRPr lang="en-US"/>
          </a:p>
        </p:txBody>
      </p:sp>
    </p:spTree>
    <p:extLst>
      <p:ext uri="{BB962C8B-B14F-4D97-AF65-F5344CB8AC3E}">
        <p14:creationId xmlns:p14="http://schemas.microsoft.com/office/powerpoint/2010/main" val="26864553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E1B9-29D8-40AE-B109-1D94712B5DD1}"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9804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E1B9-29D8-40AE-B109-1D94712B5DD1}"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19610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6E1B9-29D8-40AE-B109-1D94712B5DD1}" type="datetimeFigureOut">
              <a:rPr lang="en-US" smtClean="0"/>
              <a:t>5/14/23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162820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046E1B9-29D8-40AE-B109-1D94712B5DD1}" type="datetimeFigureOut">
              <a:rPr lang="en-US" smtClean="0"/>
              <a:t>5/14/23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4605274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46E1B9-29D8-40AE-B109-1D94712B5DD1}"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29646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6E1B9-29D8-40AE-B109-1D94712B5DD1}" type="datetimeFigureOut">
              <a:rPr lang="en-US" smtClean="0"/>
              <a:t>5/14/23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73246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46E1B9-29D8-40AE-B109-1D94712B5DD1}" type="datetimeFigureOut">
              <a:rPr lang="en-US" smtClean="0"/>
              <a:t>5/14/23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83844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6E1B9-29D8-40AE-B109-1D94712B5DD1}" type="datetimeFigureOut">
              <a:rPr lang="en-US" smtClean="0"/>
              <a:t>5/14/23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261B1-8CC3-42A4-85AC-89A529322457}" type="slidenum">
              <a:rPr lang="en-US" smtClean="0"/>
              <a:t>‹#›</a:t>
            </a:fld>
            <a:endParaRPr lang="en-US"/>
          </a:p>
        </p:txBody>
      </p:sp>
    </p:spTree>
    <p:extLst>
      <p:ext uri="{BB962C8B-B14F-4D97-AF65-F5344CB8AC3E}">
        <p14:creationId xmlns:p14="http://schemas.microsoft.com/office/powerpoint/2010/main" val="83465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046E1B9-29D8-40AE-B109-1D94712B5DD1}" type="datetimeFigureOut">
              <a:rPr lang="en-US" smtClean="0"/>
              <a:t>5/14/23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07261B1-8CC3-42A4-85AC-89A52932245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252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046E1B9-29D8-40AE-B109-1D94712B5DD1}" type="datetimeFigureOut">
              <a:rPr lang="en-US" smtClean="0"/>
              <a:t>5/14/23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07261B1-8CC3-42A4-85AC-89A52932245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323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046E1B9-29D8-40AE-B109-1D94712B5DD1}" type="datetimeFigureOut">
              <a:rPr lang="en-US" smtClean="0"/>
              <a:t>5/14/23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07261B1-8CC3-42A4-85AC-89A529322457}" type="slidenum">
              <a:rPr lang="en-US" smtClean="0"/>
              <a:t>‹#›</a:t>
            </a:fld>
            <a:endParaRPr lang="en-US"/>
          </a:p>
        </p:txBody>
      </p:sp>
    </p:spTree>
    <p:extLst>
      <p:ext uri="{BB962C8B-B14F-4D97-AF65-F5344CB8AC3E}">
        <p14:creationId xmlns:p14="http://schemas.microsoft.com/office/powerpoint/2010/main" val="19524619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418586"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behar.org/archives/tag/%D8%A7%D9%84%D8%B3%D9%85%D9%86%D8%A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image/513715/doctor-checking-blood-pressure-patie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owcastsa.com/blogs/san-antonio-adds-recent-research-obesit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ar/news-room/fact-sheets/detail/obesity-and-overweight" TargetMode="External"/><Relationship Id="rId2" Type="http://schemas.openxmlformats.org/officeDocument/2006/relationships/hyperlink" Target="https://www.mayoclinic.org/ar/diseases-conditions/obesity/symptoms-causes/syc-20375742" TargetMode="External"/><Relationship Id="rId1" Type="http://schemas.openxmlformats.org/officeDocument/2006/relationships/slideLayout" Target="../slideLayouts/slideLayout2.xml"/><Relationship Id="rId4" Type="http://schemas.openxmlformats.org/officeDocument/2006/relationships/hyperlink" Target="https://www.moh.gov.sa/awarenessplateform/ChronicDisease/Pages/Obesi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a:t>كابوس السمنة</a:t>
            </a:r>
            <a:endParaRPr lang="en-US" dirty="0"/>
          </a:p>
        </p:txBody>
      </p:sp>
      <p:sp>
        <p:nvSpPr>
          <p:cNvPr id="3" name="Subtitle 2"/>
          <p:cNvSpPr>
            <a:spLocks noGrp="1"/>
          </p:cNvSpPr>
          <p:nvPr>
            <p:ph type="subTitle" idx="1"/>
          </p:nvPr>
        </p:nvSpPr>
        <p:spPr/>
        <p:txBody>
          <a:bodyPr/>
          <a:lstStyle/>
          <a:p>
            <a:r>
              <a:rPr lang="ar-JO" dirty="0"/>
              <a:t>سند قاقيش,عودة دبابنة,تولين بوشة,سيف جميعان.</a:t>
            </a:r>
            <a:endParaRPr lang="en-US" dirty="0"/>
          </a:p>
        </p:txBody>
      </p:sp>
    </p:spTree>
    <p:extLst>
      <p:ext uri="{BB962C8B-B14F-4D97-AF65-F5344CB8AC3E}">
        <p14:creationId xmlns:p14="http://schemas.microsoft.com/office/powerpoint/2010/main" val="26476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6000" dirty="0">
                <a:latin typeface=""/>
              </a:rPr>
              <a:t>مشكلة السمنة في المجتمع:</a:t>
            </a:r>
            <a:endParaRPr lang="en-US" sz="6000" dirty="0">
              <a:latin typeface=""/>
            </a:endParaRPr>
          </a:p>
        </p:txBody>
      </p:sp>
      <p:sp>
        <p:nvSpPr>
          <p:cNvPr id="3" name="Content Placeholder 2"/>
          <p:cNvSpPr>
            <a:spLocks noGrp="1"/>
          </p:cNvSpPr>
          <p:nvPr>
            <p:ph idx="1"/>
          </p:nvPr>
        </p:nvSpPr>
        <p:spPr>
          <a:xfrm>
            <a:off x="838200" y="2336254"/>
            <a:ext cx="10515600" cy="1603375"/>
          </a:xfrm>
        </p:spPr>
        <p:txBody>
          <a:bodyPr>
            <a:normAutofit fontScale="92500" lnSpcReduction="10000"/>
          </a:bodyPr>
          <a:lstStyle/>
          <a:p>
            <a:pPr marL="0" indent="0" algn="r">
              <a:buNone/>
            </a:pPr>
            <a:r>
              <a:rPr lang="ar-JO" sz="3600" dirty="0"/>
              <a:t>السمنة مشكلة يعاني منها العديد من الافراد في المجتمع, فهي تعرف بزيادة الدهون عند الشخص الذي يعاني منها.</a:t>
            </a:r>
          </a:p>
          <a:p>
            <a:pPr marL="0" indent="0" algn="r">
              <a:buNone/>
            </a:pPr>
            <a:r>
              <a:rPr lang="ar-JO" sz="3600" dirty="0"/>
              <a:t>فهي مشكلة معقدة من ناحية صحية واجتماعية. </a:t>
            </a:r>
            <a:endParaRPr lang="en-US" sz="3600" dirty="0"/>
          </a:p>
        </p:txBody>
      </p:sp>
      <p:pic>
        <p:nvPicPr>
          <p:cNvPr id="16" name="Picture 15">
            <a:extLst>
              <a:ext uri="{FF2B5EF4-FFF2-40B4-BE49-F238E27FC236}">
                <a16:creationId xmlns:a16="http://schemas.microsoft.com/office/drawing/2014/main" id="{263FFB4E-C9D7-A462-DB8D-EC51EF60AF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5494" y="4046536"/>
            <a:ext cx="3894467" cy="2596311"/>
          </a:xfrm>
          <a:prstGeom prst="rect">
            <a:avLst/>
          </a:prstGeom>
        </p:spPr>
      </p:pic>
    </p:spTree>
    <p:extLst>
      <p:ext uri="{BB962C8B-B14F-4D97-AF65-F5344CB8AC3E}">
        <p14:creationId xmlns:p14="http://schemas.microsoft.com/office/powerpoint/2010/main" val="223274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8E0D-11C0-6C6A-63A5-FC53B80993AE}"/>
              </a:ext>
            </a:extLst>
          </p:cNvPr>
          <p:cNvSpPr>
            <a:spLocks noGrp="1"/>
          </p:cNvSpPr>
          <p:nvPr>
            <p:ph type="title"/>
          </p:nvPr>
        </p:nvSpPr>
        <p:spPr/>
        <p:txBody>
          <a:bodyPr>
            <a:normAutofit fontScale="90000"/>
          </a:bodyPr>
          <a:lstStyle/>
          <a:p>
            <a:pPr algn="r"/>
            <a:br>
              <a:rPr lang="ar-SA" dirty="0"/>
            </a:br>
            <a:r>
              <a:rPr lang="ar-SA" b="0" i="0" dirty="0">
                <a:solidFill>
                  <a:srgbClr val="202124"/>
                </a:solidFill>
                <a:effectLst/>
                <a:latin typeface="Helvetica Neue" panose="02000503000000020004" pitchFamily="2" charset="0"/>
              </a:rPr>
              <a:t>مدى انتشار السمنة:</a:t>
            </a:r>
            <a:endParaRPr lang="en-US" dirty="0"/>
          </a:p>
        </p:txBody>
      </p:sp>
      <p:sp>
        <p:nvSpPr>
          <p:cNvPr id="3" name="Content Placeholder 2">
            <a:extLst>
              <a:ext uri="{FF2B5EF4-FFF2-40B4-BE49-F238E27FC236}">
                <a16:creationId xmlns:a16="http://schemas.microsoft.com/office/drawing/2014/main" id="{5982A877-F2E8-5DFC-EB9E-829F13D0EF06}"/>
              </a:ext>
            </a:extLst>
          </p:cNvPr>
          <p:cNvSpPr>
            <a:spLocks noGrp="1"/>
          </p:cNvSpPr>
          <p:nvPr>
            <p:ph idx="1"/>
          </p:nvPr>
        </p:nvSpPr>
        <p:spPr>
          <a:xfrm>
            <a:off x="1066800" y="2116567"/>
            <a:ext cx="10058400" cy="3931920"/>
          </a:xfrm>
        </p:spPr>
        <p:txBody>
          <a:bodyPr>
            <a:normAutofit/>
          </a:bodyPr>
          <a:lstStyle/>
          <a:p>
            <a:pPr marL="0" indent="0" algn="r">
              <a:buNone/>
            </a:pPr>
            <a:r>
              <a:rPr lang="ar-SA" sz="2800" dirty="0"/>
              <a:t>تعد السمنة من الأمراض الشائعة في جميع أنحاء العالم، وتؤثر بشكل كبير على الصحة العامة. وفقا لتقرير صادر عن منظمة الصحة العالمية، فإن نسبة السكان الذين يعانون من السمنة في العالم قد تضاعفت منذ عام 1980، وتشير الإحصائيات إلى أن أكثر من 39% من البالغين في عام 2016 كانوا يعانون من السمنة. ويعد الأمر أكثر خطورة في بعض الدول، حيث يعاني أكثر من 50% من البالغين من السمنة.</a:t>
            </a:r>
            <a:endParaRPr lang="en-US" sz="2800" dirty="0"/>
          </a:p>
        </p:txBody>
      </p:sp>
    </p:spTree>
    <p:extLst>
      <p:ext uri="{BB962C8B-B14F-4D97-AF65-F5344CB8AC3E}">
        <p14:creationId xmlns:p14="http://schemas.microsoft.com/office/powerpoint/2010/main" val="198415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CFE7-1D62-2742-6B4D-542966DFB462}"/>
              </a:ext>
            </a:extLst>
          </p:cNvPr>
          <p:cNvSpPr>
            <a:spLocks noGrp="1"/>
          </p:cNvSpPr>
          <p:nvPr>
            <p:ph type="title"/>
          </p:nvPr>
        </p:nvSpPr>
        <p:spPr/>
        <p:txBody>
          <a:bodyPr/>
          <a:lstStyle/>
          <a:p>
            <a:pPr algn="r" defTabSz="914400" rtl="1" eaLnBrk="1" latinLnBrk="0" hangingPunct="1">
              <a:lnSpc>
                <a:spcPct val="90000"/>
              </a:lnSpc>
              <a:spcBef>
                <a:spcPct val="0"/>
              </a:spcBef>
              <a:buNone/>
            </a:pPr>
            <a:r>
              <a:rPr lang="ar-SA" dirty="0"/>
              <a:t>أسباب السمنة:</a:t>
            </a:r>
            <a:endParaRPr lang="en-US" dirty="0"/>
          </a:p>
        </p:txBody>
      </p:sp>
      <p:sp>
        <p:nvSpPr>
          <p:cNvPr id="3" name="Content Placeholder 2">
            <a:extLst>
              <a:ext uri="{FF2B5EF4-FFF2-40B4-BE49-F238E27FC236}">
                <a16:creationId xmlns:a16="http://schemas.microsoft.com/office/drawing/2014/main" id="{4B5C0F3F-CBDF-916B-2BDA-A2D7CE9C1DC6}"/>
              </a:ext>
            </a:extLst>
          </p:cNvPr>
          <p:cNvSpPr>
            <a:spLocks noGrp="1"/>
          </p:cNvSpPr>
          <p:nvPr>
            <p:ph idx="1"/>
          </p:nvPr>
        </p:nvSpPr>
        <p:spPr/>
        <p:txBody>
          <a:bodyPr/>
          <a:lstStyle/>
          <a:p>
            <a:pPr algn="r" rtl="1">
              <a:buFont typeface="Wingdings" pitchFamily="2" charset="2"/>
              <a:buChar char="§"/>
            </a:pPr>
            <a:r>
              <a:rPr lang="ar-SA" sz="3300" dirty="0"/>
              <a:t>الوجبات السريعة.</a:t>
            </a:r>
          </a:p>
          <a:p>
            <a:pPr algn="r" rtl="1">
              <a:buFont typeface="Wingdings" pitchFamily="2" charset="2"/>
              <a:buChar char="§"/>
            </a:pPr>
            <a:r>
              <a:rPr lang="ar-SA" sz="3300" dirty="0"/>
              <a:t>المشروبات الضارة.</a:t>
            </a:r>
          </a:p>
          <a:p>
            <a:pPr algn="r" rtl="1">
              <a:buFont typeface="Wingdings" pitchFamily="2" charset="2"/>
              <a:buChar char="§"/>
            </a:pPr>
            <a:r>
              <a:rPr lang="ar-SA" sz="3300" dirty="0"/>
              <a:t>قلة ممارسة الرياضة.</a:t>
            </a:r>
          </a:p>
          <a:p>
            <a:pPr algn="r" rtl="1">
              <a:buFont typeface="Wingdings" pitchFamily="2" charset="2"/>
              <a:buChar char="§"/>
            </a:pPr>
            <a:r>
              <a:rPr lang="ar-SA" sz="3300" dirty="0"/>
              <a:t>كسل الغدة الدرقية (عدم افراز مادة الثيروكسين).</a:t>
            </a:r>
          </a:p>
          <a:p>
            <a:pPr algn="r" rtl="1">
              <a:buFont typeface="Wingdings" pitchFamily="2" charset="2"/>
              <a:buChar char="§"/>
            </a:pPr>
            <a:r>
              <a:rPr lang="ar-SA" sz="3300" dirty="0"/>
              <a:t>الجينات.</a:t>
            </a:r>
          </a:p>
        </p:txBody>
      </p:sp>
      <p:pic>
        <p:nvPicPr>
          <p:cNvPr id="5" name="Picture 4">
            <a:extLst>
              <a:ext uri="{FF2B5EF4-FFF2-40B4-BE49-F238E27FC236}">
                <a16:creationId xmlns:a16="http://schemas.microsoft.com/office/drawing/2014/main" id="{3761629F-D06D-36C6-7FEC-1846734A9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6800" y="941490"/>
            <a:ext cx="4373750" cy="2323260"/>
          </a:xfrm>
          <a:prstGeom prst="rect">
            <a:avLst/>
          </a:prstGeom>
        </p:spPr>
      </p:pic>
    </p:spTree>
    <p:extLst>
      <p:ext uri="{BB962C8B-B14F-4D97-AF65-F5344CB8AC3E}">
        <p14:creationId xmlns:p14="http://schemas.microsoft.com/office/powerpoint/2010/main" val="283475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F6BD-6AEA-E733-61DB-54E55D6E6C42}"/>
              </a:ext>
            </a:extLst>
          </p:cNvPr>
          <p:cNvSpPr>
            <a:spLocks noGrp="1"/>
          </p:cNvSpPr>
          <p:nvPr>
            <p:ph type="title"/>
          </p:nvPr>
        </p:nvSpPr>
        <p:spPr/>
        <p:txBody>
          <a:bodyPr/>
          <a:lstStyle/>
          <a:p>
            <a:pPr algn="r"/>
            <a:r>
              <a:rPr lang="ar-SA" dirty="0"/>
              <a:t>عواقب السمنة:</a:t>
            </a:r>
            <a:endParaRPr lang="en-US" dirty="0"/>
          </a:p>
        </p:txBody>
      </p:sp>
      <p:sp>
        <p:nvSpPr>
          <p:cNvPr id="3" name="Content Placeholder 2">
            <a:extLst>
              <a:ext uri="{FF2B5EF4-FFF2-40B4-BE49-F238E27FC236}">
                <a16:creationId xmlns:a16="http://schemas.microsoft.com/office/drawing/2014/main" id="{E92F8FAE-A649-E7BB-1DAE-6F4A58547BA8}"/>
              </a:ext>
            </a:extLst>
          </p:cNvPr>
          <p:cNvSpPr>
            <a:spLocks noGrp="1"/>
          </p:cNvSpPr>
          <p:nvPr>
            <p:ph idx="1"/>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الضغط المرتفع.</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السكري.</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عدم القدرة على فعل أي نوع من النشاطات.</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ارتفاع خطر الإصابة بالنوبات القلبية والسكتات الدماغية.</a:t>
            </a:r>
          </a:p>
          <a:p>
            <a:pPr marL="228600" indent="-228600" algn="r" defTabSz="914400" rtl="1" eaLnBrk="1" latinLnBrk="0" hangingPunct="1">
              <a:lnSpc>
                <a:spcPct val="90000"/>
              </a:lnSpc>
              <a:spcBef>
                <a:spcPts val="1000"/>
              </a:spcBef>
              <a:buFont typeface="Arial" panose="020B0604020202020204" pitchFamily="34" charset="0"/>
              <a:buChar char="•"/>
            </a:pPr>
            <a:r>
              <a:rPr lang="ar-SA" sz="3300" dirty="0"/>
              <a:t>ارتفاع نسبة الإصابة بأنواع معينة من مرض السرطان.</a:t>
            </a:r>
          </a:p>
          <a:p>
            <a:pPr marL="0" indent="0" algn="r" defTabSz="914400" rtl="1" eaLnBrk="1" latinLnBrk="0" hangingPunct="1">
              <a:lnSpc>
                <a:spcPct val="90000"/>
              </a:lnSpc>
              <a:spcBef>
                <a:spcPts val="1000"/>
              </a:spcBef>
              <a:buNone/>
            </a:pPr>
            <a:r>
              <a:rPr lang="ar-SA" sz="3300" dirty="0"/>
              <a:t> </a:t>
            </a:r>
            <a:endParaRPr lang="en-US" sz="3300" dirty="0"/>
          </a:p>
        </p:txBody>
      </p:sp>
      <p:pic>
        <p:nvPicPr>
          <p:cNvPr id="5" name="Picture 4">
            <a:extLst>
              <a:ext uri="{FF2B5EF4-FFF2-40B4-BE49-F238E27FC236}">
                <a16:creationId xmlns:a16="http://schemas.microsoft.com/office/drawing/2014/main" id="{2137B812-3358-849A-81D5-6AAC611154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5354" y="642594"/>
            <a:ext cx="3845857" cy="2564418"/>
          </a:xfrm>
          <a:prstGeom prst="rect">
            <a:avLst/>
          </a:prstGeom>
        </p:spPr>
      </p:pic>
    </p:spTree>
    <p:extLst>
      <p:ext uri="{BB962C8B-B14F-4D97-AF65-F5344CB8AC3E}">
        <p14:creationId xmlns:p14="http://schemas.microsoft.com/office/powerpoint/2010/main" val="33252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E951-B73D-717B-2100-863303593945}"/>
              </a:ext>
            </a:extLst>
          </p:cNvPr>
          <p:cNvSpPr>
            <a:spLocks noGrp="1"/>
          </p:cNvSpPr>
          <p:nvPr>
            <p:ph type="title"/>
          </p:nvPr>
        </p:nvSpPr>
        <p:spPr/>
        <p:txBody>
          <a:bodyPr/>
          <a:lstStyle/>
          <a:p>
            <a:pPr algn="r"/>
            <a:r>
              <a:rPr lang="ar-SA" dirty="0"/>
              <a:t>طرق التخلص من السمنة:</a:t>
            </a:r>
            <a:endParaRPr lang="en-US" dirty="0"/>
          </a:p>
        </p:txBody>
      </p:sp>
      <p:sp>
        <p:nvSpPr>
          <p:cNvPr id="3" name="Content Placeholder 2">
            <a:extLst>
              <a:ext uri="{FF2B5EF4-FFF2-40B4-BE49-F238E27FC236}">
                <a16:creationId xmlns:a16="http://schemas.microsoft.com/office/drawing/2014/main" id="{41E5A1D8-2DBA-1D6F-DCD1-B8C80B716CD9}"/>
              </a:ext>
            </a:extLst>
          </p:cNvPr>
          <p:cNvSpPr>
            <a:spLocks noGrp="1"/>
          </p:cNvSpPr>
          <p:nvPr>
            <p:ph idx="1"/>
          </p:nvPr>
        </p:nvSpPr>
        <p:spPr/>
        <p:txBody>
          <a:bodyPr/>
          <a:lstStyle/>
          <a:p>
            <a:pPr marL="0" indent="0" algn="r" defTabSz="914400" rtl="1" eaLnBrk="1" latinLnBrk="0" hangingPunct="1">
              <a:lnSpc>
                <a:spcPct val="90000"/>
              </a:lnSpc>
              <a:spcBef>
                <a:spcPts val="1000"/>
              </a:spcBef>
              <a:buFont typeface="Arial" panose="020B0604020202020204" pitchFamily="34" charset="0"/>
              <a:buNone/>
            </a:pPr>
            <a:r>
              <a:rPr lang="ar-SA" dirty="0"/>
              <a:t> </a:t>
            </a:r>
            <a:r>
              <a:rPr lang="ar-SA" sz="2800" dirty="0"/>
              <a:t>من الطرق للتخلص من السمنة هي اتباع نظام غذائي صحي ومتوازن، والابتعاد عن الأطعمة الغنية بالدهون والسكريات، وتناول الفواكه والخضروات والحبوب الكاملة بانتظام. كما ينصح بممارسة الرياضة بانتظام، والحرص على الحصول على قسط كاف من النوم، وتجنب التوتر والقلق.</a:t>
            </a:r>
          </a:p>
          <a:p>
            <a:pPr marL="0" indent="0" algn="r" defTabSz="914400" rtl="1" eaLnBrk="1" latinLnBrk="0" hangingPunct="1">
              <a:lnSpc>
                <a:spcPct val="90000"/>
              </a:lnSpc>
              <a:spcBef>
                <a:spcPts val="1000"/>
              </a:spcBef>
              <a:buFont typeface="Arial" panose="020B0604020202020204" pitchFamily="34" charset="0"/>
              <a:buNone/>
            </a:pPr>
            <a:r>
              <a:rPr lang="ar-SA" sz="2800" dirty="0"/>
              <a:t> يمكن أيضاً استشارة الطبيب للحصول على المشورة اللازمة والعلاج المناسب، إذا كانت السمنة شديدة.</a:t>
            </a:r>
          </a:p>
        </p:txBody>
      </p:sp>
      <p:pic>
        <p:nvPicPr>
          <p:cNvPr id="5" name="Picture 4">
            <a:extLst>
              <a:ext uri="{FF2B5EF4-FFF2-40B4-BE49-F238E27FC236}">
                <a16:creationId xmlns:a16="http://schemas.microsoft.com/office/drawing/2014/main" id="{1F36C8CB-ECE2-2593-F23E-E0727E1D2B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3657" y="219781"/>
            <a:ext cx="2587566" cy="1944903"/>
          </a:xfrm>
          <a:prstGeom prst="rect">
            <a:avLst/>
          </a:prstGeom>
        </p:spPr>
      </p:pic>
    </p:spTree>
    <p:extLst>
      <p:ext uri="{BB962C8B-B14F-4D97-AF65-F5344CB8AC3E}">
        <p14:creationId xmlns:p14="http://schemas.microsoft.com/office/powerpoint/2010/main" val="129204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FFD1-6396-3F54-E4EC-95411B362779}"/>
              </a:ext>
            </a:extLst>
          </p:cNvPr>
          <p:cNvSpPr>
            <a:spLocks noGrp="1"/>
          </p:cNvSpPr>
          <p:nvPr>
            <p:ph type="title"/>
          </p:nvPr>
        </p:nvSpPr>
        <p:spPr/>
        <p:txBody>
          <a:bodyPr/>
          <a:lstStyle/>
          <a:p>
            <a:pPr algn="r"/>
            <a:r>
              <a:rPr lang="ar-SA" dirty="0"/>
              <a:t>المواقع المستخدمة</a:t>
            </a:r>
            <a:endParaRPr lang="en-US" dirty="0"/>
          </a:p>
        </p:txBody>
      </p:sp>
      <p:sp>
        <p:nvSpPr>
          <p:cNvPr id="3" name="Content Placeholder 2">
            <a:extLst>
              <a:ext uri="{FF2B5EF4-FFF2-40B4-BE49-F238E27FC236}">
                <a16:creationId xmlns:a16="http://schemas.microsoft.com/office/drawing/2014/main" id="{443D64BC-2B11-6E28-0619-2B7AB52AFE7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2"/>
              </a:rPr>
              <a:t>https://www.mayoclinic.org/ar/diseases-conditions/obesity/symptoms-causes/syc-20375742</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3"/>
              </a:rPr>
              <a:t>https://www.who.int/ar/news-room/fact-sheets/detail/obesity-and-overweight</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hlinkClick r:id="rId4"/>
              </a:rPr>
              <a:t>https://www.moh.gov.sa/awarenessplateform/ChronicDisease/Pages/Obesity.aspx</a:t>
            </a:r>
            <a:endParaRPr lang="ar-SA"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1614045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{84A23555-0923-DD43-B0E6-0A66EC186498}tf10001067</Template>
  <TotalTime>160</TotalTime>
  <Words>311</Words>
  <Application>Microsoft Macintosh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Garamond</vt:lpstr>
      <vt:lpstr>Helvetica Neue</vt:lpstr>
      <vt:lpstr>Wingdings</vt:lpstr>
      <vt:lpstr>Savon</vt:lpstr>
      <vt:lpstr>كابوس السمنة</vt:lpstr>
      <vt:lpstr>مشكلة السمنة في المجتمع:</vt:lpstr>
      <vt:lpstr> مدى انتشار السمنة:</vt:lpstr>
      <vt:lpstr>أسباب السمنة:</vt:lpstr>
      <vt:lpstr>عواقب السمنة:</vt:lpstr>
      <vt:lpstr>طرق التخلص من السمنة:</vt:lpstr>
      <vt:lpstr>المواقع المستخدمة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odeh dababneh</cp:lastModifiedBy>
  <cp:revision>12</cp:revision>
  <dcterms:created xsi:type="dcterms:W3CDTF">2023-04-26T16:07:54Z</dcterms:created>
  <dcterms:modified xsi:type="dcterms:W3CDTF">2023-05-14T08:38:53Z</dcterms:modified>
</cp:coreProperties>
</file>