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F2F6"/>
    <a:srgbClr val="F496D9"/>
    <a:srgbClr val="FEEE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24" autoAdjust="0"/>
    <p:restoredTop sz="94660"/>
  </p:normalViewPr>
  <p:slideViewPr>
    <p:cSldViewPr snapToGrid="0">
      <p:cViewPr varScale="1">
        <p:scale>
          <a:sx n="72" d="100"/>
          <a:sy n="72" d="100"/>
        </p:scale>
        <p:origin x="40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E7162-CD71-4839-9372-88A40D7854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678E04-B136-49CB-8080-ED04FFB0C7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D50C4B-3C92-4611-9C06-42B000C198F9}"/>
              </a:ext>
            </a:extLst>
          </p:cNvPr>
          <p:cNvSpPr>
            <a:spLocks noGrp="1"/>
          </p:cNvSpPr>
          <p:nvPr>
            <p:ph type="dt" sz="half" idx="10"/>
          </p:nvPr>
        </p:nvSpPr>
        <p:spPr/>
        <p:txBody>
          <a:bodyPr/>
          <a:lstStyle/>
          <a:p>
            <a:fld id="{95ABB8C6-9B0E-4429-B40A-9AEA7416AEAE}" type="datetimeFigureOut">
              <a:rPr lang="en-US" smtClean="0"/>
              <a:t>5/14/2023</a:t>
            </a:fld>
            <a:endParaRPr lang="en-US"/>
          </a:p>
        </p:txBody>
      </p:sp>
      <p:sp>
        <p:nvSpPr>
          <p:cNvPr id="5" name="Footer Placeholder 4">
            <a:extLst>
              <a:ext uri="{FF2B5EF4-FFF2-40B4-BE49-F238E27FC236}">
                <a16:creationId xmlns:a16="http://schemas.microsoft.com/office/drawing/2014/main" id="{5AD48DCF-B7A5-4D3D-9A6D-15111C3346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29ACED-CDCE-443A-BFAE-14F4F4BFA696}"/>
              </a:ext>
            </a:extLst>
          </p:cNvPr>
          <p:cNvSpPr>
            <a:spLocks noGrp="1"/>
          </p:cNvSpPr>
          <p:nvPr>
            <p:ph type="sldNum" sz="quarter" idx="12"/>
          </p:nvPr>
        </p:nvSpPr>
        <p:spPr/>
        <p:txBody>
          <a:bodyPr/>
          <a:lstStyle/>
          <a:p>
            <a:fld id="{7ED11569-2C6F-46B8-BADF-9E6CCBC0F079}" type="slidenum">
              <a:rPr lang="en-US" smtClean="0"/>
              <a:t>‹#›</a:t>
            </a:fld>
            <a:endParaRPr lang="en-US"/>
          </a:p>
        </p:txBody>
      </p:sp>
    </p:spTree>
    <p:extLst>
      <p:ext uri="{BB962C8B-B14F-4D97-AF65-F5344CB8AC3E}">
        <p14:creationId xmlns:p14="http://schemas.microsoft.com/office/powerpoint/2010/main" val="3839107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FF0B-02AC-4436-88D9-4E178A0DA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F0F96B-4578-4515-9A0A-F778724CE4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92043C-F886-4A87-BC5D-6D46F8A45F54}"/>
              </a:ext>
            </a:extLst>
          </p:cNvPr>
          <p:cNvSpPr>
            <a:spLocks noGrp="1"/>
          </p:cNvSpPr>
          <p:nvPr>
            <p:ph type="dt" sz="half" idx="10"/>
          </p:nvPr>
        </p:nvSpPr>
        <p:spPr/>
        <p:txBody>
          <a:bodyPr/>
          <a:lstStyle/>
          <a:p>
            <a:fld id="{95ABB8C6-9B0E-4429-B40A-9AEA7416AEAE}" type="datetimeFigureOut">
              <a:rPr lang="en-US" smtClean="0"/>
              <a:t>5/14/2023</a:t>
            </a:fld>
            <a:endParaRPr lang="en-US"/>
          </a:p>
        </p:txBody>
      </p:sp>
      <p:sp>
        <p:nvSpPr>
          <p:cNvPr id="5" name="Footer Placeholder 4">
            <a:extLst>
              <a:ext uri="{FF2B5EF4-FFF2-40B4-BE49-F238E27FC236}">
                <a16:creationId xmlns:a16="http://schemas.microsoft.com/office/drawing/2014/main" id="{8E9A14D7-BBC6-4E59-ABC4-80BA09AA2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8E1619-9D10-4C47-9A25-EB3DFA85371E}"/>
              </a:ext>
            </a:extLst>
          </p:cNvPr>
          <p:cNvSpPr>
            <a:spLocks noGrp="1"/>
          </p:cNvSpPr>
          <p:nvPr>
            <p:ph type="sldNum" sz="quarter" idx="12"/>
          </p:nvPr>
        </p:nvSpPr>
        <p:spPr/>
        <p:txBody>
          <a:bodyPr/>
          <a:lstStyle/>
          <a:p>
            <a:fld id="{7ED11569-2C6F-46B8-BADF-9E6CCBC0F079}" type="slidenum">
              <a:rPr lang="en-US" smtClean="0"/>
              <a:t>‹#›</a:t>
            </a:fld>
            <a:endParaRPr lang="en-US"/>
          </a:p>
        </p:txBody>
      </p:sp>
    </p:spTree>
    <p:extLst>
      <p:ext uri="{BB962C8B-B14F-4D97-AF65-F5344CB8AC3E}">
        <p14:creationId xmlns:p14="http://schemas.microsoft.com/office/powerpoint/2010/main" val="1718218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FCBB29-F7B0-4D27-BA94-66DD447E4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503AB6-680E-45AF-8D15-669B994183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18F8B2-F409-4C78-B03F-7445575E1696}"/>
              </a:ext>
            </a:extLst>
          </p:cNvPr>
          <p:cNvSpPr>
            <a:spLocks noGrp="1"/>
          </p:cNvSpPr>
          <p:nvPr>
            <p:ph type="dt" sz="half" idx="10"/>
          </p:nvPr>
        </p:nvSpPr>
        <p:spPr/>
        <p:txBody>
          <a:bodyPr/>
          <a:lstStyle/>
          <a:p>
            <a:fld id="{95ABB8C6-9B0E-4429-B40A-9AEA7416AEAE}" type="datetimeFigureOut">
              <a:rPr lang="en-US" smtClean="0"/>
              <a:t>5/14/2023</a:t>
            </a:fld>
            <a:endParaRPr lang="en-US"/>
          </a:p>
        </p:txBody>
      </p:sp>
      <p:sp>
        <p:nvSpPr>
          <p:cNvPr id="5" name="Footer Placeholder 4">
            <a:extLst>
              <a:ext uri="{FF2B5EF4-FFF2-40B4-BE49-F238E27FC236}">
                <a16:creationId xmlns:a16="http://schemas.microsoft.com/office/drawing/2014/main" id="{6CC30D4C-AFA3-4DE1-8192-C7691929BA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811DA-8847-4905-8CC6-99404D413ACA}"/>
              </a:ext>
            </a:extLst>
          </p:cNvPr>
          <p:cNvSpPr>
            <a:spLocks noGrp="1"/>
          </p:cNvSpPr>
          <p:nvPr>
            <p:ph type="sldNum" sz="quarter" idx="12"/>
          </p:nvPr>
        </p:nvSpPr>
        <p:spPr/>
        <p:txBody>
          <a:bodyPr/>
          <a:lstStyle/>
          <a:p>
            <a:fld id="{7ED11569-2C6F-46B8-BADF-9E6CCBC0F079}" type="slidenum">
              <a:rPr lang="en-US" smtClean="0"/>
              <a:t>‹#›</a:t>
            </a:fld>
            <a:endParaRPr lang="en-US"/>
          </a:p>
        </p:txBody>
      </p:sp>
    </p:spTree>
    <p:extLst>
      <p:ext uri="{BB962C8B-B14F-4D97-AF65-F5344CB8AC3E}">
        <p14:creationId xmlns:p14="http://schemas.microsoft.com/office/powerpoint/2010/main" val="577834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D4206-7F7B-4A08-8F3C-6F5ED21475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5DDBED-C04B-4E8C-89A2-A6D0475498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67D044-01B7-460D-A1B0-83F64D32C9F6}"/>
              </a:ext>
            </a:extLst>
          </p:cNvPr>
          <p:cNvSpPr>
            <a:spLocks noGrp="1"/>
          </p:cNvSpPr>
          <p:nvPr>
            <p:ph type="dt" sz="half" idx="10"/>
          </p:nvPr>
        </p:nvSpPr>
        <p:spPr/>
        <p:txBody>
          <a:bodyPr/>
          <a:lstStyle/>
          <a:p>
            <a:fld id="{95ABB8C6-9B0E-4429-B40A-9AEA7416AEAE}" type="datetimeFigureOut">
              <a:rPr lang="en-US" smtClean="0"/>
              <a:t>5/14/2023</a:t>
            </a:fld>
            <a:endParaRPr lang="en-US"/>
          </a:p>
        </p:txBody>
      </p:sp>
      <p:sp>
        <p:nvSpPr>
          <p:cNvPr id="5" name="Footer Placeholder 4">
            <a:extLst>
              <a:ext uri="{FF2B5EF4-FFF2-40B4-BE49-F238E27FC236}">
                <a16:creationId xmlns:a16="http://schemas.microsoft.com/office/drawing/2014/main" id="{19A6001A-B581-44AB-8F6C-5774038271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C57CB0-3B50-4C9E-910D-12143123AAEA}"/>
              </a:ext>
            </a:extLst>
          </p:cNvPr>
          <p:cNvSpPr>
            <a:spLocks noGrp="1"/>
          </p:cNvSpPr>
          <p:nvPr>
            <p:ph type="sldNum" sz="quarter" idx="12"/>
          </p:nvPr>
        </p:nvSpPr>
        <p:spPr/>
        <p:txBody>
          <a:bodyPr/>
          <a:lstStyle/>
          <a:p>
            <a:fld id="{7ED11569-2C6F-46B8-BADF-9E6CCBC0F079}" type="slidenum">
              <a:rPr lang="en-US" smtClean="0"/>
              <a:t>‹#›</a:t>
            </a:fld>
            <a:endParaRPr lang="en-US"/>
          </a:p>
        </p:txBody>
      </p:sp>
    </p:spTree>
    <p:extLst>
      <p:ext uri="{BB962C8B-B14F-4D97-AF65-F5344CB8AC3E}">
        <p14:creationId xmlns:p14="http://schemas.microsoft.com/office/powerpoint/2010/main" val="2495934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AC7DE-CAF0-4001-A6DA-695338E0FC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302F0D-64D1-47ED-9324-0B18C682D0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B9F251-A270-4EBC-B00F-28AEB7E7991A}"/>
              </a:ext>
            </a:extLst>
          </p:cNvPr>
          <p:cNvSpPr>
            <a:spLocks noGrp="1"/>
          </p:cNvSpPr>
          <p:nvPr>
            <p:ph type="dt" sz="half" idx="10"/>
          </p:nvPr>
        </p:nvSpPr>
        <p:spPr/>
        <p:txBody>
          <a:bodyPr/>
          <a:lstStyle/>
          <a:p>
            <a:fld id="{95ABB8C6-9B0E-4429-B40A-9AEA7416AEAE}" type="datetimeFigureOut">
              <a:rPr lang="en-US" smtClean="0"/>
              <a:t>5/14/2023</a:t>
            </a:fld>
            <a:endParaRPr lang="en-US"/>
          </a:p>
        </p:txBody>
      </p:sp>
      <p:sp>
        <p:nvSpPr>
          <p:cNvPr id="5" name="Footer Placeholder 4">
            <a:extLst>
              <a:ext uri="{FF2B5EF4-FFF2-40B4-BE49-F238E27FC236}">
                <a16:creationId xmlns:a16="http://schemas.microsoft.com/office/drawing/2014/main" id="{6D448D19-6541-4649-BD5E-6D358D1AD5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3EB903-2668-4849-AE89-0F915E34AE42}"/>
              </a:ext>
            </a:extLst>
          </p:cNvPr>
          <p:cNvSpPr>
            <a:spLocks noGrp="1"/>
          </p:cNvSpPr>
          <p:nvPr>
            <p:ph type="sldNum" sz="quarter" idx="12"/>
          </p:nvPr>
        </p:nvSpPr>
        <p:spPr/>
        <p:txBody>
          <a:bodyPr/>
          <a:lstStyle/>
          <a:p>
            <a:fld id="{7ED11569-2C6F-46B8-BADF-9E6CCBC0F079}" type="slidenum">
              <a:rPr lang="en-US" smtClean="0"/>
              <a:t>‹#›</a:t>
            </a:fld>
            <a:endParaRPr lang="en-US"/>
          </a:p>
        </p:txBody>
      </p:sp>
    </p:spTree>
    <p:extLst>
      <p:ext uri="{BB962C8B-B14F-4D97-AF65-F5344CB8AC3E}">
        <p14:creationId xmlns:p14="http://schemas.microsoft.com/office/powerpoint/2010/main" val="1227939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37B42-07F3-436B-84C5-A4CA4E8E79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49891-B94A-4BBC-A4FB-4AEB56E228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DB5C2F-D402-4DE6-8594-7CAF6D0652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F83D1B-D3FD-4161-9C47-7A7E7B8F57CF}"/>
              </a:ext>
            </a:extLst>
          </p:cNvPr>
          <p:cNvSpPr>
            <a:spLocks noGrp="1"/>
          </p:cNvSpPr>
          <p:nvPr>
            <p:ph type="dt" sz="half" idx="10"/>
          </p:nvPr>
        </p:nvSpPr>
        <p:spPr/>
        <p:txBody>
          <a:bodyPr/>
          <a:lstStyle/>
          <a:p>
            <a:fld id="{95ABB8C6-9B0E-4429-B40A-9AEA7416AEAE}" type="datetimeFigureOut">
              <a:rPr lang="en-US" smtClean="0"/>
              <a:t>5/14/2023</a:t>
            </a:fld>
            <a:endParaRPr lang="en-US"/>
          </a:p>
        </p:txBody>
      </p:sp>
      <p:sp>
        <p:nvSpPr>
          <p:cNvPr id="6" name="Footer Placeholder 5">
            <a:extLst>
              <a:ext uri="{FF2B5EF4-FFF2-40B4-BE49-F238E27FC236}">
                <a16:creationId xmlns:a16="http://schemas.microsoft.com/office/drawing/2014/main" id="{5C0A24A0-2B92-4ABC-95DB-2284D206B3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0EBFDB-4B50-4D8C-A4B6-78E277B7EBCF}"/>
              </a:ext>
            </a:extLst>
          </p:cNvPr>
          <p:cNvSpPr>
            <a:spLocks noGrp="1"/>
          </p:cNvSpPr>
          <p:nvPr>
            <p:ph type="sldNum" sz="quarter" idx="12"/>
          </p:nvPr>
        </p:nvSpPr>
        <p:spPr/>
        <p:txBody>
          <a:bodyPr/>
          <a:lstStyle/>
          <a:p>
            <a:fld id="{7ED11569-2C6F-46B8-BADF-9E6CCBC0F079}" type="slidenum">
              <a:rPr lang="en-US" smtClean="0"/>
              <a:t>‹#›</a:t>
            </a:fld>
            <a:endParaRPr lang="en-US"/>
          </a:p>
        </p:txBody>
      </p:sp>
    </p:spTree>
    <p:extLst>
      <p:ext uri="{BB962C8B-B14F-4D97-AF65-F5344CB8AC3E}">
        <p14:creationId xmlns:p14="http://schemas.microsoft.com/office/powerpoint/2010/main" val="2544628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5E589-1968-454D-A0FD-8CEB80EE20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DD0CC0-E1C3-46EE-AD5C-08D224796A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EA5B1B-D457-47C2-9D83-FC242B3725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8F761E-354C-41F2-BCFB-0055B92584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055BE0-A02E-4B9D-B71B-ED4A460565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EF0BAA-89F5-49B4-82FD-670F43E9990D}"/>
              </a:ext>
            </a:extLst>
          </p:cNvPr>
          <p:cNvSpPr>
            <a:spLocks noGrp="1"/>
          </p:cNvSpPr>
          <p:nvPr>
            <p:ph type="dt" sz="half" idx="10"/>
          </p:nvPr>
        </p:nvSpPr>
        <p:spPr/>
        <p:txBody>
          <a:bodyPr/>
          <a:lstStyle/>
          <a:p>
            <a:fld id="{95ABB8C6-9B0E-4429-B40A-9AEA7416AEAE}" type="datetimeFigureOut">
              <a:rPr lang="en-US" smtClean="0"/>
              <a:t>5/14/2023</a:t>
            </a:fld>
            <a:endParaRPr lang="en-US"/>
          </a:p>
        </p:txBody>
      </p:sp>
      <p:sp>
        <p:nvSpPr>
          <p:cNvPr id="8" name="Footer Placeholder 7">
            <a:extLst>
              <a:ext uri="{FF2B5EF4-FFF2-40B4-BE49-F238E27FC236}">
                <a16:creationId xmlns:a16="http://schemas.microsoft.com/office/drawing/2014/main" id="{10585EA3-4D78-480F-A507-BCC7BA3FC2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C2DCC2-258E-4B2D-8083-D89802557725}"/>
              </a:ext>
            </a:extLst>
          </p:cNvPr>
          <p:cNvSpPr>
            <a:spLocks noGrp="1"/>
          </p:cNvSpPr>
          <p:nvPr>
            <p:ph type="sldNum" sz="quarter" idx="12"/>
          </p:nvPr>
        </p:nvSpPr>
        <p:spPr/>
        <p:txBody>
          <a:bodyPr/>
          <a:lstStyle/>
          <a:p>
            <a:fld id="{7ED11569-2C6F-46B8-BADF-9E6CCBC0F079}" type="slidenum">
              <a:rPr lang="en-US" smtClean="0"/>
              <a:t>‹#›</a:t>
            </a:fld>
            <a:endParaRPr lang="en-US"/>
          </a:p>
        </p:txBody>
      </p:sp>
    </p:spTree>
    <p:extLst>
      <p:ext uri="{BB962C8B-B14F-4D97-AF65-F5344CB8AC3E}">
        <p14:creationId xmlns:p14="http://schemas.microsoft.com/office/powerpoint/2010/main" val="784428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3B992-8B6F-408B-86AE-69BEE420F8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8F72E5-0596-4B31-A1A4-A8EBF943412F}"/>
              </a:ext>
            </a:extLst>
          </p:cNvPr>
          <p:cNvSpPr>
            <a:spLocks noGrp="1"/>
          </p:cNvSpPr>
          <p:nvPr>
            <p:ph type="dt" sz="half" idx="10"/>
          </p:nvPr>
        </p:nvSpPr>
        <p:spPr/>
        <p:txBody>
          <a:bodyPr/>
          <a:lstStyle/>
          <a:p>
            <a:fld id="{95ABB8C6-9B0E-4429-B40A-9AEA7416AEAE}" type="datetimeFigureOut">
              <a:rPr lang="en-US" smtClean="0"/>
              <a:t>5/14/2023</a:t>
            </a:fld>
            <a:endParaRPr lang="en-US"/>
          </a:p>
        </p:txBody>
      </p:sp>
      <p:sp>
        <p:nvSpPr>
          <p:cNvPr id="4" name="Footer Placeholder 3">
            <a:extLst>
              <a:ext uri="{FF2B5EF4-FFF2-40B4-BE49-F238E27FC236}">
                <a16:creationId xmlns:a16="http://schemas.microsoft.com/office/drawing/2014/main" id="{C0BD31FC-D0DE-465A-831D-314C61948B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A59F08-2FFD-498C-A16F-B5D043D9EB05}"/>
              </a:ext>
            </a:extLst>
          </p:cNvPr>
          <p:cNvSpPr>
            <a:spLocks noGrp="1"/>
          </p:cNvSpPr>
          <p:nvPr>
            <p:ph type="sldNum" sz="quarter" idx="12"/>
          </p:nvPr>
        </p:nvSpPr>
        <p:spPr/>
        <p:txBody>
          <a:bodyPr/>
          <a:lstStyle/>
          <a:p>
            <a:fld id="{7ED11569-2C6F-46B8-BADF-9E6CCBC0F079}" type="slidenum">
              <a:rPr lang="en-US" smtClean="0"/>
              <a:t>‹#›</a:t>
            </a:fld>
            <a:endParaRPr lang="en-US"/>
          </a:p>
        </p:txBody>
      </p:sp>
    </p:spTree>
    <p:extLst>
      <p:ext uri="{BB962C8B-B14F-4D97-AF65-F5344CB8AC3E}">
        <p14:creationId xmlns:p14="http://schemas.microsoft.com/office/powerpoint/2010/main" val="4166436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CC3529-78C2-4359-A2B9-FB99CC392958}"/>
              </a:ext>
            </a:extLst>
          </p:cNvPr>
          <p:cNvSpPr>
            <a:spLocks noGrp="1"/>
          </p:cNvSpPr>
          <p:nvPr>
            <p:ph type="dt" sz="half" idx="10"/>
          </p:nvPr>
        </p:nvSpPr>
        <p:spPr/>
        <p:txBody>
          <a:bodyPr/>
          <a:lstStyle/>
          <a:p>
            <a:fld id="{95ABB8C6-9B0E-4429-B40A-9AEA7416AEAE}" type="datetimeFigureOut">
              <a:rPr lang="en-US" smtClean="0"/>
              <a:t>5/14/2023</a:t>
            </a:fld>
            <a:endParaRPr lang="en-US"/>
          </a:p>
        </p:txBody>
      </p:sp>
      <p:sp>
        <p:nvSpPr>
          <p:cNvPr id="3" name="Footer Placeholder 2">
            <a:extLst>
              <a:ext uri="{FF2B5EF4-FFF2-40B4-BE49-F238E27FC236}">
                <a16:creationId xmlns:a16="http://schemas.microsoft.com/office/drawing/2014/main" id="{7BC578F0-2D47-4DE9-942E-6AB830A6A1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C3B72D-D7B3-435B-8E06-47C0B29351F7}"/>
              </a:ext>
            </a:extLst>
          </p:cNvPr>
          <p:cNvSpPr>
            <a:spLocks noGrp="1"/>
          </p:cNvSpPr>
          <p:nvPr>
            <p:ph type="sldNum" sz="quarter" idx="12"/>
          </p:nvPr>
        </p:nvSpPr>
        <p:spPr/>
        <p:txBody>
          <a:bodyPr/>
          <a:lstStyle/>
          <a:p>
            <a:fld id="{7ED11569-2C6F-46B8-BADF-9E6CCBC0F079}" type="slidenum">
              <a:rPr lang="en-US" smtClean="0"/>
              <a:t>‹#›</a:t>
            </a:fld>
            <a:endParaRPr lang="en-US"/>
          </a:p>
        </p:txBody>
      </p:sp>
    </p:spTree>
    <p:extLst>
      <p:ext uri="{BB962C8B-B14F-4D97-AF65-F5344CB8AC3E}">
        <p14:creationId xmlns:p14="http://schemas.microsoft.com/office/powerpoint/2010/main" val="3199405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20ECD-D951-4D51-8C40-B4071CDAEB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A2B1B4-651D-4FBF-8728-B7D5356084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CBEE40-8564-400A-9E40-538EE9EAAD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F9DD8E-C2D3-4943-8137-5065D8C9D19C}"/>
              </a:ext>
            </a:extLst>
          </p:cNvPr>
          <p:cNvSpPr>
            <a:spLocks noGrp="1"/>
          </p:cNvSpPr>
          <p:nvPr>
            <p:ph type="dt" sz="half" idx="10"/>
          </p:nvPr>
        </p:nvSpPr>
        <p:spPr/>
        <p:txBody>
          <a:bodyPr/>
          <a:lstStyle/>
          <a:p>
            <a:fld id="{95ABB8C6-9B0E-4429-B40A-9AEA7416AEAE}" type="datetimeFigureOut">
              <a:rPr lang="en-US" smtClean="0"/>
              <a:t>5/14/2023</a:t>
            </a:fld>
            <a:endParaRPr lang="en-US"/>
          </a:p>
        </p:txBody>
      </p:sp>
      <p:sp>
        <p:nvSpPr>
          <p:cNvPr id="6" name="Footer Placeholder 5">
            <a:extLst>
              <a:ext uri="{FF2B5EF4-FFF2-40B4-BE49-F238E27FC236}">
                <a16:creationId xmlns:a16="http://schemas.microsoft.com/office/drawing/2014/main" id="{11535CA1-B14B-47E8-9FF0-380C1C439D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2080D7-06AA-4C23-B5A8-FABA2DA01432}"/>
              </a:ext>
            </a:extLst>
          </p:cNvPr>
          <p:cNvSpPr>
            <a:spLocks noGrp="1"/>
          </p:cNvSpPr>
          <p:nvPr>
            <p:ph type="sldNum" sz="quarter" idx="12"/>
          </p:nvPr>
        </p:nvSpPr>
        <p:spPr/>
        <p:txBody>
          <a:bodyPr/>
          <a:lstStyle/>
          <a:p>
            <a:fld id="{7ED11569-2C6F-46B8-BADF-9E6CCBC0F079}" type="slidenum">
              <a:rPr lang="en-US" smtClean="0"/>
              <a:t>‹#›</a:t>
            </a:fld>
            <a:endParaRPr lang="en-US"/>
          </a:p>
        </p:txBody>
      </p:sp>
    </p:spTree>
    <p:extLst>
      <p:ext uri="{BB962C8B-B14F-4D97-AF65-F5344CB8AC3E}">
        <p14:creationId xmlns:p14="http://schemas.microsoft.com/office/powerpoint/2010/main" val="1883648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680A0-7BEB-41C3-9B63-48E55CD1DB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2899FA-870A-444A-9342-2342A74273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20EAA1-A4A8-4DA2-BB24-AD387420D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34B1CF-E8F0-43F9-882E-1E7D9684CA2F}"/>
              </a:ext>
            </a:extLst>
          </p:cNvPr>
          <p:cNvSpPr>
            <a:spLocks noGrp="1"/>
          </p:cNvSpPr>
          <p:nvPr>
            <p:ph type="dt" sz="half" idx="10"/>
          </p:nvPr>
        </p:nvSpPr>
        <p:spPr/>
        <p:txBody>
          <a:bodyPr/>
          <a:lstStyle/>
          <a:p>
            <a:fld id="{95ABB8C6-9B0E-4429-B40A-9AEA7416AEAE}" type="datetimeFigureOut">
              <a:rPr lang="en-US" smtClean="0"/>
              <a:t>5/14/2023</a:t>
            </a:fld>
            <a:endParaRPr lang="en-US"/>
          </a:p>
        </p:txBody>
      </p:sp>
      <p:sp>
        <p:nvSpPr>
          <p:cNvPr id="6" name="Footer Placeholder 5">
            <a:extLst>
              <a:ext uri="{FF2B5EF4-FFF2-40B4-BE49-F238E27FC236}">
                <a16:creationId xmlns:a16="http://schemas.microsoft.com/office/drawing/2014/main" id="{984F7180-1E90-4F5B-8063-A16F563A4A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4D6157-F539-447A-8EF4-2BE0BB622EEF}"/>
              </a:ext>
            </a:extLst>
          </p:cNvPr>
          <p:cNvSpPr>
            <a:spLocks noGrp="1"/>
          </p:cNvSpPr>
          <p:nvPr>
            <p:ph type="sldNum" sz="quarter" idx="12"/>
          </p:nvPr>
        </p:nvSpPr>
        <p:spPr/>
        <p:txBody>
          <a:bodyPr/>
          <a:lstStyle/>
          <a:p>
            <a:fld id="{7ED11569-2C6F-46B8-BADF-9E6CCBC0F079}" type="slidenum">
              <a:rPr lang="en-US" smtClean="0"/>
              <a:t>‹#›</a:t>
            </a:fld>
            <a:endParaRPr lang="en-US"/>
          </a:p>
        </p:txBody>
      </p:sp>
    </p:spTree>
    <p:extLst>
      <p:ext uri="{BB962C8B-B14F-4D97-AF65-F5344CB8AC3E}">
        <p14:creationId xmlns:p14="http://schemas.microsoft.com/office/powerpoint/2010/main" val="1996069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rgbClr val="F496D9"/>
            </a:gs>
            <a:gs pos="76000">
              <a:srgbClr val="ACF2F6"/>
            </a:gs>
          </a:gsLst>
          <a:path path="circle">
            <a:fillToRect l="43000" r="43000" b="10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76735B-DB33-4B4D-B4B9-D5A3E1EA36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38EB7F-7E7D-4540-83B1-4CCEED0268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9EB19C-A78C-4114-BE43-6FAF33C9AA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ABB8C6-9B0E-4429-B40A-9AEA7416AEAE}" type="datetimeFigureOut">
              <a:rPr lang="en-US" smtClean="0"/>
              <a:t>5/14/2023</a:t>
            </a:fld>
            <a:endParaRPr lang="en-US"/>
          </a:p>
        </p:txBody>
      </p:sp>
      <p:sp>
        <p:nvSpPr>
          <p:cNvPr id="5" name="Footer Placeholder 4">
            <a:extLst>
              <a:ext uri="{FF2B5EF4-FFF2-40B4-BE49-F238E27FC236}">
                <a16:creationId xmlns:a16="http://schemas.microsoft.com/office/drawing/2014/main" id="{666B4DE3-95BD-417A-8440-41A0831F4D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EC062A-6F01-4D69-B1AE-E4849091F9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D11569-2C6F-46B8-BADF-9E6CCBC0F079}" type="slidenum">
              <a:rPr lang="en-US" smtClean="0"/>
              <a:t>‹#›</a:t>
            </a:fld>
            <a:endParaRPr lang="en-US"/>
          </a:p>
        </p:txBody>
      </p:sp>
    </p:spTree>
    <p:extLst>
      <p:ext uri="{BB962C8B-B14F-4D97-AF65-F5344CB8AC3E}">
        <p14:creationId xmlns:p14="http://schemas.microsoft.com/office/powerpoint/2010/main" val="2152005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714D5-C0B0-4F1F-B9F0-42CDAB4562C8}"/>
              </a:ext>
            </a:extLst>
          </p:cNvPr>
          <p:cNvSpPr>
            <a:spLocks noGrp="1"/>
          </p:cNvSpPr>
          <p:nvPr>
            <p:ph type="ctrTitle"/>
          </p:nvPr>
        </p:nvSpPr>
        <p:spPr/>
        <p:txBody>
          <a:bodyPr/>
          <a:lstStyle/>
          <a:p>
            <a:r>
              <a:rPr lang="en-US" dirty="0"/>
              <a:t>Exothermic and Endothermic Reactions</a:t>
            </a:r>
          </a:p>
        </p:txBody>
      </p:sp>
      <p:sp>
        <p:nvSpPr>
          <p:cNvPr id="3" name="Subtitle 2">
            <a:extLst>
              <a:ext uri="{FF2B5EF4-FFF2-40B4-BE49-F238E27FC236}">
                <a16:creationId xmlns:a16="http://schemas.microsoft.com/office/drawing/2014/main" id="{94BB2913-733B-4D4E-8775-790865B59ECD}"/>
              </a:ext>
            </a:extLst>
          </p:cNvPr>
          <p:cNvSpPr>
            <a:spLocks noGrp="1"/>
          </p:cNvSpPr>
          <p:nvPr>
            <p:ph type="subTitle" idx="1"/>
          </p:nvPr>
        </p:nvSpPr>
        <p:spPr/>
        <p:txBody>
          <a:bodyPr/>
          <a:lstStyle/>
          <a:p>
            <a:r>
              <a:rPr lang="en-US" dirty="0"/>
              <a:t>By: Natali </a:t>
            </a:r>
            <a:r>
              <a:rPr lang="en-US" dirty="0" err="1"/>
              <a:t>Nijmeh</a:t>
            </a:r>
            <a:r>
              <a:rPr lang="en-US" dirty="0"/>
              <a:t>, Tina </a:t>
            </a:r>
            <a:r>
              <a:rPr lang="en-US" dirty="0" err="1"/>
              <a:t>Bqaeen</a:t>
            </a:r>
            <a:r>
              <a:rPr lang="en-US" dirty="0"/>
              <a:t> and </a:t>
            </a:r>
            <a:r>
              <a:rPr lang="en-US" dirty="0" err="1"/>
              <a:t>Yasmina</a:t>
            </a:r>
            <a:r>
              <a:rPr lang="en-US" dirty="0"/>
              <a:t> </a:t>
            </a:r>
            <a:r>
              <a:rPr lang="en-US" dirty="0" err="1"/>
              <a:t>Alam</a:t>
            </a:r>
            <a:endParaRPr lang="en-US" dirty="0"/>
          </a:p>
        </p:txBody>
      </p:sp>
    </p:spTree>
    <p:extLst>
      <p:ext uri="{BB962C8B-B14F-4D97-AF65-F5344CB8AC3E}">
        <p14:creationId xmlns:p14="http://schemas.microsoft.com/office/powerpoint/2010/main" val="111801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4FB14-E97F-4528-A2AB-00E97DC885EF}"/>
              </a:ext>
            </a:extLst>
          </p:cNvPr>
          <p:cNvSpPr>
            <a:spLocks noGrp="1"/>
          </p:cNvSpPr>
          <p:nvPr>
            <p:ph type="title"/>
          </p:nvPr>
        </p:nvSpPr>
        <p:spPr/>
        <p:txBody>
          <a:bodyPr/>
          <a:lstStyle/>
          <a:p>
            <a:r>
              <a:rPr lang="en-US" dirty="0"/>
              <a:t>What are exothermic and endothermic reactions?</a:t>
            </a:r>
          </a:p>
        </p:txBody>
      </p:sp>
      <p:sp>
        <p:nvSpPr>
          <p:cNvPr id="3" name="Content Placeholder 2">
            <a:extLst>
              <a:ext uri="{FF2B5EF4-FFF2-40B4-BE49-F238E27FC236}">
                <a16:creationId xmlns:a16="http://schemas.microsoft.com/office/drawing/2014/main" id="{2C29246D-5E56-4526-BCC2-904F266C29C3}"/>
              </a:ext>
            </a:extLst>
          </p:cNvPr>
          <p:cNvSpPr>
            <a:spLocks noGrp="1"/>
          </p:cNvSpPr>
          <p:nvPr>
            <p:ph idx="1"/>
          </p:nvPr>
        </p:nvSpPr>
        <p:spPr/>
        <p:txBody>
          <a:bodyPr/>
          <a:lstStyle/>
          <a:p>
            <a:pPr marL="0" indent="0">
              <a:buNone/>
            </a:pPr>
            <a:r>
              <a:rPr lang="en-US" dirty="0"/>
              <a:t>When two substances react and the temperature decreases, the reaction will be endothermic as it absorbs heat from its surrounding. While when two substances react and the temperature increases, the reaction will be exothermic as it releases heat into its surrounding. </a:t>
            </a:r>
          </a:p>
          <a:p>
            <a:pPr marL="0" indent="0">
              <a:buNone/>
            </a:pPr>
            <a:r>
              <a:rPr lang="en-US" dirty="0"/>
              <a:t>Examples of endothermic                        Examples of exothermic </a:t>
            </a:r>
          </a:p>
          <a:p>
            <a:pPr marL="0" indent="0">
              <a:buNone/>
            </a:pPr>
            <a:r>
              <a:rPr lang="en-US" dirty="0"/>
              <a:t>reactions:                                                    reactions:</a:t>
            </a:r>
          </a:p>
          <a:p>
            <a:pPr marL="0" indent="0">
              <a:buNone/>
            </a:pPr>
            <a:r>
              <a:rPr lang="en-US" dirty="0"/>
              <a:t>1- Melting Ice                                              1- Neutralization</a:t>
            </a:r>
          </a:p>
          <a:p>
            <a:pPr marL="0" indent="0">
              <a:buNone/>
            </a:pPr>
            <a:r>
              <a:rPr lang="en-US" dirty="0"/>
              <a:t>2- Evaporation                                             2- Burning</a:t>
            </a:r>
          </a:p>
          <a:p>
            <a:pPr marL="0" indent="0">
              <a:buNone/>
            </a:pPr>
            <a:r>
              <a:rPr lang="en-US" dirty="0"/>
              <a:t>3- Photosynthesis                                       3- Freezing</a:t>
            </a:r>
          </a:p>
        </p:txBody>
      </p:sp>
      <p:pic>
        <p:nvPicPr>
          <p:cNvPr id="1026" name="Picture 2" descr="Ice Cubes Melting Process | Sciencing">
            <a:extLst>
              <a:ext uri="{FF2B5EF4-FFF2-40B4-BE49-F238E27FC236}">
                <a16:creationId xmlns:a16="http://schemas.microsoft.com/office/drawing/2014/main" id="{271D00E9-6B65-4AEF-AC18-87DB2543C5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4959" y="4744279"/>
            <a:ext cx="3017041" cy="200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9127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77892-9658-4613-9FF5-C99BC9E5E6B3}"/>
              </a:ext>
            </a:extLst>
          </p:cNvPr>
          <p:cNvSpPr>
            <a:spLocks noGrp="1"/>
          </p:cNvSpPr>
          <p:nvPr>
            <p:ph type="title"/>
          </p:nvPr>
        </p:nvSpPr>
        <p:spPr/>
        <p:txBody>
          <a:bodyPr/>
          <a:lstStyle/>
          <a:p>
            <a:r>
              <a:rPr lang="en-US" dirty="0"/>
              <a:t>Potassium Chloride </a:t>
            </a:r>
          </a:p>
        </p:txBody>
      </p:sp>
      <p:sp>
        <p:nvSpPr>
          <p:cNvPr id="3" name="Content Placeholder 2">
            <a:extLst>
              <a:ext uri="{FF2B5EF4-FFF2-40B4-BE49-F238E27FC236}">
                <a16:creationId xmlns:a16="http://schemas.microsoft.com/office/drawing/2014/main" id="{649AEF85-EA9D-4EB7-B5E2-FB03027F4702}"/>
              </a:ext>
            </a:extLst>
          </p:cNvPr>
          <p:cNvSpPr>
            <a:spLocks noGrp="1"/>
          </p:cNvSpPr>
          <p:nvPr>
            <p:ph idx="1"/>
          </p:nvPr>
        </p:nvSpPr>
        <p:spPr/>
        <p:txBody>
          <a:bodyPr/>
          <a:lstStyle/>
          <a:p>
            <a:r>
              <a:rPr lang="en-US" dirty="0"/>
              <a:t>Its chemical formula is: </a:t>
            </a:r>
            <a:r>
              <a:rPr lang="en-US" dirty="0" err="1"/>
              <a:t>KCl</a:t>
            </a:r>
            <a:endParaRPr lang="en-US" dirty="0"/>
          </a:p>
          <a:p>
            <a:r>
              <a:rPr lang="en-US" dirty="0"/>
              <a:t>It’s used in medicine</a:t>
            </a:r>
          </a:p>
          <a:p>
            <a:r>
              <a:rPr lang="en-US" dirty="0"/>
              <a:t>It has an endothermic reaction when it dissolves in water</a:t>
            </a:r>
          </a:p>
          <a:p>
            <a:r>
              <a:rPr lang="en-US" dirty="0"/>
              <a:t>Its chemical properties include:</a:t>
            </a:r>
          </a:p>
          <a:p>
            <a:pPr marL="514350" indent="-514350">
              <a:buFont typeface="+mj-lt"/>
              <a:buAutoNum type="arabicPeriod"/>
            </a:pPr>
            <a:r>
              <a:rPr lang="en-US" dirty="0"/>
              <a:t>It promptly dissolves in water</a:t>
            </a:r>
          </a:p>
          <a:p>
            <a:pPr marL="514350" indent="-514350">
              <a:buFont typeface="+mj-lt"/>
              <a:buAutoNum type="arabicPeriod"/>
            </a:pPr>
            <a:r>
              <a:rPr lang="en-US" dirty="0"/>
              <a:t>The solution that forms is a good conductor of electricity</a:t>
            </a:r>
          </a:p>
          <a:p>
            <a:pPr marL="514350" indent="-514350">
              <a:buFont typeface="+mj-lt"/>
              <a:buAutoNum type="arabicPeriod"/>
            </a:pPr>
            <a:r>
              <a:rPr lang="en-US" dirty="0"/>
              <a:t>It produces a lilac or pale violet color when it reacts</a:t>
            </a:r>
          </a:p>
          <a:p>
            <a:pPr marL="514350" indent="-514350">
              <a:buFont typeface="+mj-lt"/>
              <a:buAutoNum type="arabicPeriod"/>
            </a:pPr>
            <a:r>
              <a:rPr lang="en-US" dirty="0"/>
              <a:t>Its boiling point is 1,420°C and its melting point is 770°C </a:t>
            </a:r>
          </a:p>
          <a:p>
            <a:pPr marL="514350" indent="-514350">
              <a:buFont typeface="+mj-lt"/>
              <a:buAutoNum type="arabicPeriod"/>
            </a:pPr>
            <a:endParaRPr lang="en-US" dirty="0"/>
          </a:p>
          <a:p>
            <a:endParaRPr lang="en-US" dirty="0"/>
          </a:p>
          <a:p>
            <a:endParaRPr lang="en-US" dirty="0"/>
          </a:p>
          <a:p>
            <a:pPr marL="0" indent="0">
              <a:buNone/>
            </a:pPr>
            <a:endParaRPr lang="en-US" dirty="0"/>
          </a:p>
        </p:txBody>
      </p:sp>
      <p:pic>
        <p:nvPicPr>
          <p:cNvPr id="2050" name="Picture 2" descr="What is Potassium Chloride? (with pictures)">
            <a:extLst>
              <a:ext uri="{FF2B5EF4-FFF2-40B4-BE49-F238E27FC236}">
                <a16:creationId xmlns:a16="http://schemas.microsoft.com/office/drawing/2014/main" id="{0F700ACF-17C3-453F-82FC-7D26AF49B9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5760" y="134201"/>
            <a:ext cx="4008120" cy="2631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3415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07680-F96F-4BFD-9E3A-2C3DC95BFB13}"/>
              </a:ext>
            </a:extLst>
          </p:cNvPr>
          <p:cNvSpPr>
            <a:spLocks noGrp="1"/>
          </p:cNvSpPr>
          <p:nvPr>
            <p:ph type="title"/>
          </p:nvPr>
        </p:nvSpPr>
        <p:spPr/>
        <p:txBody>
          <a:bodyPr/>
          <a:lstStyle/>
          <a:p>
            <a:r>
              <a:rPr lang="en-US" dirty="0"/>
              <a:t>Magnesium sulfate</a:t>
            </a:r>
          </a:p>
        </p:txBody>
      </p:sp>
      <p:sp>
        <p:nvSpPr>
          <p:cNvPr id="3" name="Content Placeholder 2">
            <a:extLst>
              <a:ext uri="{FF2B5EF4-FFF2-40B4-BE49-F238E27FC236}">
                <a16:creationId xmlns:a16="http://schemas.microsoft.com/office/drawing/2014/main" id="{AD2C4F62-0EB7-4958-A0DE-8AB676FEF8FB}"/>
              </a:ext>
            </a:extLst>
          </p:cNvPr>
          <p:cNvSpPr>
            <a:spLocks noGrp="1"/>
          </p:cNvSpPr>
          <p:nvPr>
            <p:ph idx="1"/>
          </p:nvPr>
        </p:nvSpPr>
        <p:spPr>
          <a:xfrm>
            <a:off x="838200" y="1825625"/>
            <a:ext cx="10515600" cy="4667250"/>
          </a:xfrm>
        </p:spPr>
        <p:txBody>
          <a:bodyPr>
            <a:normAutofit/>
          </a:bodyPr>
          <a:lstStyle/>
          <a:p>
            <a:r>
              <a:rPr lang="en-US" dirty="0"/>
              <a:t>Its chemical formula is: MgSO</a:t>
            </a:r>
            <a:r>
              <a:rPr lang="en-US" sz="2400" dirty="0"/>
              <a:t>4</a:t>
            </a:r>
          </a:p>
          <a:p>
            <a:r>
              <a:rPr lang="en-US" dirty="0"/>
              <a:t>It’s used in detergents processing and cosmetics</a:t>
            </a:r>
          </a:p>
          <a:p>
            <a:r>
              <a:rPr lang="en-US" dirty="0"/>
              <a:t>It has an exothermic reaction when it dissolves in water</a:t>
            </a:r>
          </a:p>
          <a:p>
            <a:r>
              <a:rPr lang="en-US" dirty="0"/>
              <a:t>Its chemical properties include:</a:t>
            </a:r>
          </a:p>
          <a:p>
            <a:pPr marL="514350" indent="-514350">
              <a:buFont typeface="+mj-lt"/>
              <a:buAutoNum type="arabicPeriod"/>
            </a:pPr>
            <a:r>
              <a:rPr lang="en-US" dirty="0"/>
              <a:t>It has a high solubility in water</a:t>
            </a:r>
          </a:p>
          <a:p>
            <a:pPr marL="514350" indent="-514350">
              <a:buFont typeface="+mj-lt"/>
              <a:buAutoNum type="arabicPeriod"/>
            </a:pPr>
            <a:r>
              <a:rPr lang="en-US" dirty="0"/>
              <a:t>The solubility of it in water increases as the temperature increases</a:t>
            </a:r>
          </a:p>
          <a:p>
            <a:pPr marL="514350" indent="-514350">
              <a:buFont typeface="+mj-lt"/>
              <a:buAutoNum type="arabicPeriod"/>
            </a:pPr>
            <a:r>
              <a:rPr lang="en-US" dirty="0"/>
              <a:t>It is an ionic salt ( which means it breaks up into ions when it dissolves in water) </a:t>
            </a:r>
          </a:p>
          <a:p>
            <a:pPr marL="514350" indent="-514350">
              <a:buFont typeface="+mj-lt"/>
              <a:buAutoNum type="arabicPeriod"/>
            </a:pPr>
            <a:r>
              <a:rPr lang="en-US" dirty="0"/>
              <a:t>Its boiling point is 330°C and its melting point is 1,124°C </a:t>
            </a:r>
          </a:p>
          <a:p>
            <a:pPr marL="0" indent="0">
              <a:buNone/>
            </a:pPr>
            <a:endParaRPr lang="en-US" dirty="0"/>
          </a:p>
          <a:p>
            <a:pPr marL="514350" indent="-514350">
              <a:buFont typeface="+mj-lt"/>
              <a:buAutoNum type="arabicPeriod"/>
            </a:pPr>
            <a:endParaRPr lang="en-US" dirty="0"/>
          </a:p>
          <a:p>
            <a:pPr marL="514350" indent="-514350">
              <a:buFont typeface="+mj-lt"/>
              <a:buAutoNum type="arabicPeriod"/>
            </a:pPr>
            <a:endParaRPr lang="en-US" dirty="0"/>
          </a:p>
          <a:p>
            <a:endParaRPr lang="en-US" dirty="0"/>
          </a:p>
          <a:p>
            <a:endParaRPr lang="en-US" dirty="0"/>
          </a:p>
          <a:p>
            <a:endParaRPr lang="en-US" dirty="0"/>
          </a:p>
          <a:p>
            <a:endParaRPr lang="en-US" dirty="0"/>
          </a:p>
        </p:txBody>
      </p:sp>
      <p:pic>
        <p:nvPicPr>
          <p:cNvPr id="3074" name="Picture 2" descr="132219 RonaCare® Magnesium Sulfate | Merck">
            <a:extLst>
              <a:ext uri="{FF2B5EF4-FFF2-40B4-BE49-F238E27FC236}">
                <a16:creationId xmlns:a16="http://schemas.microsoft.com/office/drawing/2014/main" id="{970085D3-2A38-4826-AC40-2B2E8EEF8C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3506" y="60008"/>
            <a:ext cx="4029414" cy="2256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176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116E-7BA8-4ECC-ACDE-6C1DF3B741A2}"/>
              </a:ext>
            </a:extLst>
          </p:cNvPr>
          <p:cNvSpPr>
            <a:spLocks noGrp="1"/>
          </p:cNvSpPr>
          <p:nvPr>
            <p:ph type="title"/>
          </p:nvPr>
        </p:nvSpPr>
        <p:spPr/>
        <p:txBody>
          <a:bodyPr/>
          <a:lstStyle/>
          <a:p>
            <a:r>
              <a:rPr lang="en-US" dirty="0"/>
              <a:t>Sodium Chloride</a:t>
            </a:r>
          </a:p>
        </p:txBody>
      </p:sp>
      <p:sp>
        <p:nvSpPr>
          <p:cNvPr id="3" name="Content Placeholder 2">
            <a:extLst>
              <a:ext uri="{FF2B5EF4-FFF2-40B4-BE49-F238E27FC236}">
                <a16:creationId xmlns:a16="http://schemas.microsoft.com/office/drawing/2014/main" id="{08114EE1-9071-4236-8057-E6DBAEE808ED}"/>
              </a:ext>
            </a:extLst>
          </p:cNvPr>
          <p:cNvSpPr>
            <a:spLocks noGrp="1"/>
          </p:cNvSpPr>
          <p:nvPr>
            <p:ph idx="1"/>
          </p:nvPr>
        </p:nvSpPr>
        <p:spPr/>
        <p:txBody>
          <a:bodyPr/>
          <a:lstStyle/>
          <a:p>
            <a:r>
              <a:rPr lang="en-US" dirty="0"/>
              <a:t>Its chemical formula is: NaCl</a:t>
            </a:r>
          </a:p>
          <a:p>
            <a:r>
              <a:rPr lang="en-US" dirty="0"/>
              <a:t>It’s used as a seasoning in food (table salt)</a:t>
            </a:r>
          </a:p>
          <a:p>
            <a:r>
              <a:rPr lang="en-US" dirty="0"/>
              <a:t>It has an endothermic reaction when it dissolves in water</a:t>
            </a:r>
          </a:p>
          <a:p>
            <a:r>
              <a:rPr lang="en-US" dirty="0"/>
              <a:t>Its chemical properties include:</a:t>
            </a:r>
          </a:p>
          <a:p>
            <a:pPr marL="514350" indent="-514350">
              <a:buFont typeface="+mj-lt"/>
              <a:buAutoNum type="arabicPeriod"/>
            </a:pPr>
            <a:r>
              <a:rPr lang="en-US" dirty="0"/>
              <a:t>It is highly soluble in water</a:t>
            </a:r>
          </a:p>
          <a:p>
            <a:pPr marL="514350" indent="-514350">
              <a:buFont typeface="+mj-lt"/>
              <a:buAutoNum type="arabicPeriod"/>
            </a:pPr>
            <a:r>
              <a:rPr lang="en-US" dirty="0"/>
              <a:t>It cracks when heated</a:t>
            </a:r>
          </a:p>
          <a:p>
            <a:pPr marL="514350" indent="-514350">
              <a:buFont typeface="+mj-lt"/>
              <a:buAutoNum type="arabicPeriod"/>
            </a:pPr>
            <a:r>
              <a:rPr lang="en-US" dirty="0"/>
              <a:t>Its boiling point is 1,413°C and its melting points is 801°C </a:t>
            </a:r>
          </a:p>
        </p:txBody>
      </p:sp>
      <p:pic>
        <p:nvPicPr>
          <p:cNvPr id="4098" name="Picture 2" descr="Sodium Chloride - Chemical Safety Facts">
            <a:extLst>
              <a:ext uri="{FF2B5EF4-FFF2-40B4-BE49-F238E27FC236}">
                <a16:creationId xmlns:a16="http://schemas.microsoft.com/office/drawing/2014/main" id="{26F1242A-C1E8-4D71-B890-15303A1EFD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0521" y="198573"/>
            <a:ext cx="3779520" cy="2515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1106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8AC00-4A44-472B-A270-C0E780048099}"/>
              </a:ext>
            </a:extLst>
          </p:cNvPr>
          <p:cNvSpPr>
            <a:spLocks noGrp="1"/>
          </p:cNvSpPr>
          <p:nvPr>
            <p:ph type="title"/>
          </p:nvPr>
        </p:nvSpPr>
        <p:spPr/>
        <p:txBody>
          <a:bodyPr/>
          <a:lstStyle/>
          <a:p>
            <a:r>
              <a:rPr lang="en-US" dirty="0"/>
              <a:t>Potassium Nitrate</a:t>
            </a:r>
          </a:p>
        </p:txBody>
      </p:sp>
      <p:sp>
        <p:nvSpPr>
          <p:cNvPr id="3" name="Content Placeholder 2">
            <a:extLst>
              <a:ext uri="{FF2B5EF4-FFF2-40B4-BE49-F238E27FC236}">
                <a16:creationId xmlns:a16="http://schemas.microsoft.com/office/drawing/2014/main" id="{243339A0-9DD3-42C2-B252-356FCF47C0BF}"/>
              </a:ext>
            </a:extLst>
          </p:cNvPr>
          <p:cNvSpPr>
            <a:spLocks noGrp="1"/>
          </p:cNvSpPr>
          <p:nvPr>
            <p:ph idx="1"/>
          </p:nvPr>
        </p:nvSpPr>
        <p:spPr/>
        <p:txBody>
          <a:bodyPr/>
          <a:lstStyle/>
          <a:p>
            <a:r>
              <a:rPr lang="en-US" dirty="0"/>
              <a:t>Its chemical formula is: KNO</a:t>
            </a:r>
            <a:r>
              <a:rPr lang="en-US" sz="2400" dirty="0"/>
              <a:t>3</a:t>
            </a:r>
          </a:p>
          <a:p>
            <a:r>
              <a:rPr lang="en-US" dirty="0"/>
              <a:t>It’s used in explosives, matches, fertilizer, glass and rocket fuel</a:t>
            </a:r>
          </a:p>
          <a:p>
            <a:r>
              <a:rPr lang="en-US" dirty="0"/>
              <a:t>It has an endothermic reaction when it dissolves in water</a:t>
            </a:r>
          </a:p>
          <a:p>
            <a:r>
              <a:rPr lang="en-US" dirty="0"/>
              <a:t>Its chemical properties include:</a:t>
            </a:r>
          </a:p>
          <a:p>
            <a:pPr marL="514350" indent="-514350">
              <a:buFont typeface="+mj-lt"/>
              <a:buAutoNum type="arabicPeriod"/>
            </a:pPr>
            <a:r>
              <a:rPr lang="en-US" dirty="0"/>
              <a:t>It is moderately soluble in water</a:t>
            </a:r>
          </a:p>
          <a:p>
            <a:pPr marL="514350" indent="-514350">
              <a:buFont typeface="+mj-lt"/>
              <a:buAutoNum type="arabicPeriod"/>
            </a:pPr>
            <a:r>
              <a:rPr lang="en-US" dirty="0"/>
              <a:t>Its solubility increases as the temperature increases</a:t>
            </a:r>
          </a:p>
          <a:p>
            <a:pPr marL="514350" indent="-514350">
              <a:buFont typeface="+mj-lt"/>
              <a:buAutoNum type="arabicPeriod"/>
            </a:pPr>
            <a:r>
              <a:rPr lang="en-US" dirty="0"/>
              <a:t>It boiling point is 400°C and its melting point is 334°C </a:t>
            </a:r>
          </a:p>
          <a:p>
            <a:endParaRPr lang="en-US" dirty="0"/>
          </a:p>
        </p:txBody>
      </p:sp>
      <p:pic>
        <p:nvPicPr>
          <p:cNvPr id="5122" name="Picture 2" descr="A Brief Explanation of Chemically Strengthened Glass | glassonweb.com">
            <a:extLst>
              <a:ext uri="{FF2B5EF4-FFF2-40B4-BE49-F238E27FC236}">
                <a16:creationId xmlns:a16="http://schemas.microsoft.com/office/drawing/2014/main" id="{EA069023-B2F7-437F-8AB3-EB9A0F1197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152401"/>
            <a:ext cx="4145279" cy="2155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302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30B22-24C0-4686-9FF1-5CC687338CD8}"/>
              </a:ext>
            </a:extLst>
          </p:cNvPr>
          <p:cNvSpPr>
            <a:spLocks noGrp="1"/>
          </p:cNvSpPr>
          <p:nvPr>
            <p:ph type="title"/>
          </p:nvPr>
        </p:nvSpPr>
        <p:spPr/>
        <p:txBody>
          <a:bodyPr/>
          <a:lstStyle/>
          <a:p>
            <a:r>
              <a:rPr lang="en-US" dirty="0"/>
              <a:t>Ammonium Nitrate</a:t>
            </a:r>
          </a:p>
        </p:txBody>
      </p:sp>
      <p:sp>
        <p:nvSpPr>
          <p:cNvPr id="3" name="Content Placeholder 2">
            <a:extLst>
              <a:ext uri="{FF2B5EF4-FFF2-40B4-BE49-F238E27FC236}">
                <a16:creationId xmlns:a16="http://schemas.microsoft.com/office/drawing/2014/main" id="{D76A10E5-B0AE-4BAF-87D3-A7077BAD52B5}"/>
              </a:ext>
            </a:extLst>
          </p:cNvPr>
          <p:cNvSpPr>
            <a:spLocks noGrp="1"/>
          </p:cNvSpPr>
          <p:nvPr>
            <p:ph idx="1"/>
          </p:nvPr>
        </p:nvSpPr>
        <p:spPr/>
        <p:txBody>
          <a:bodyPr>
            <a:normAutofit/>
          </a:bodyPr>
          <a:lstStyle/>
          <a:p>
            <a:r>
              <a:rPr lang="en-US" dirty="0"/>
              <a:t>Its chemical formula is: NH</a:t>
            </a:r>
            <a:r>
              <a:rPr lang="en-US" sz="2400" dirty="0"/>
              <a:t>4</a:t>
            </a:r>
            <a:r>
              <a:rPr lang="en-US" dirty="0"/>
              <a:t>NO</a:t>
            </a:r>
            <a:r>
              <a:rPr lang="en-US" sz="2400" dirty="0"/>
              <a:t>3</a:t>
            </a:r>
          </a:p>
          <a:p>
            <a:r>
              <a:rPr lang="en-US" dirty="0"/>
              <a:t>It’s used in fertilizers and in many types of mining explosives</a:t>
            </a:r>
          </a:p>
          <a:p>
            <a:r>
              <a:rPr lang="en-US" dirty="0"/>
              <a:t>It has an endothermic reaction when it dissolves in water</a:t>
            </a:r>
          </a:p>
          <a:p>
            <a:r>
              <a:rPr lang="en-US" dirty="0"/>
              <a:t>Its chemical properties include:</a:t>
            </a:r>
          </a:p>
          <a:p>
            <a:pPr marL="514350" indent="-514350">
              <a:buFont typeface="+mj-lt"/>
              <a:buAutoNum type="arabicPeriod"/>
            </a:pPr>
            <a:r>
              <a:rPr lang="en-US" dirty="0"/>
              <a:t>It is promptly (without hesitation) soluble</a:t>
            </a:r>
          </a:p>
          <a:p>
            <a:pPr marL="514350" indent="-514350">
              <a:buFont typeface="+mj-lt"/>
              <a:buAutoNum type="arabicPeriod"/>
            </a:pPr>
            <a:r>
              <a:rPr lang="en-US" dirty="0"/>
              <a:t>It absorbs the water surrounding it from the atmosphere </a:t>
            </a:r>
          </a:p>
          <a:p>
            <a:pPr marL="514350" indent="-514350">
              <a:buFont typeface="+mj-lt"/>
              <a:buAutoNum type="arabicPeriod"/>
            </a:pPr>
            <a:r>
              <a:rPr lang="en-US" dirty="0"/>
              <a:t>It is not very reactive</a:t>
            </a:r>
          </a:p>
          <a:p>
            <a:pPr marL="514350" indent="-514350">
              <a:buFont typeface="+mj-lt"/>
              <a:buAutoNum type="arabicPeriod"/>
            </a:pPr>
            <a:r>
              <a:rPr lang="en-US" dirty="0"/>
              <a:t>Its boiling point is 210°C and its melting point is 169.6°C </a:t>
            </a:r>
          </a:p>
          <a:p>
            <a:endParaRPr lang="en-US" dirty="0"/>
          </a:p>
        </p:txBody>
      </p:sp>
      <p:pic>
        <p:nvPicPr>
          <p:cNvPr id="6146" name="Picture 2" descr="Ammonium nitrate and iodine: a look back at the explosive history of two  essential substances">
            <a:extLst>
              <a:ext uri="{FF2B5EF4-FFF2-40B4-BE49-F238E27FC236}">
                <a16:creationId xmlns:a16="http://schemas.microsoft.com/office/drawing/2014/main" id="{B361C832-4FEE-4D9A-9627-1CA0FF6BA7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3320" y="206048"/>
            <a:ext cx="4191000" cy="2064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40651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DAA6D-D344-4AC7-99FE-BCC1E8CB980C}"/>
              </a:ext>
            </a:extLst>
          </p:cNvPr>
          <p:cNvSpPr>
            <a:spLocks noGrp="1"/>
          </p:cNvSpPr>
          <p:nvPr>
            <p:ph type="title"/>
          </p:nvPr>
        </p:nvSpPr>
        <p:spPr/>
        <p:txBody>
          <a:bodyPr/>
          <a:lstStyle/>
          <a:p>
            <a:r>
              <a:rPr lang="en-US" dirty="0"/>
              <a:t>Copper Sulfate</a:t>
            </a:r>
          </a:p>
        </p:txBody>
      </p:sp>
      <p:sp>
        <p:nvSpPr>
          <p:cNvPr id="3" name="Content Placeholder 2">
            <a:extLst>
              <a:ext uri="{FF2B5EF4-FFF2-40B4-BE49-F238E27FC236}">
                <a16:creationId xmlns:a16="http://schemas.microsoft.com/office/drawing/2014/main" id="{CAA8C9DD-9279-4AA4-981D-F372234D6F28}"/>
              </a:ext>
            </a:extLst>
          </p:cNvPr>
          <p:cNvSpPr>
            <a:spLocks noGrp="1"/>
          </p:cNvSpPr>
          <p:nvPr>
            <p:ph idx="1"/>
          </p:nvPr>
        </p:nvSpPr>
        <p:spPr/>
        <p:txBody>
          <a:bodyPr/>
          <a:lstStyle/>
          <a:p>
            <a:r>
              <a:rPr lang="en-US" dirty="0"/>
              <a:t>Its chemical formula is: CuSO</a:t>
            </a:r>
            <a:r>
              <a:rPr lang="en-US" sz="2400" dirty="0"/>
              <a:t>4</a:t>
            </a:r>
          </a:p>
          <a:p>
            <a:r>
              <a:rPr lang="en-US" dirty="0"/>
              <a:t>It’s used in fertilizers, foods, textiles, leather, batteries and ink.</a:t>
            </a:r>
          </a:p>
          <a:p>
            <a:r>
              <a:rPr lang="en-US" dirty="0"/>
              <a:t>It has an exothermic reaction when it dissolves in water </a:t>
            </a:r>
          </a:p>
          <a:p>
            <a:r>
              <a:rPr lang="en-US" dirty="0"/>
              <a:t>Its chemical properties include:</a:t>
            </a:r>
          </a:p>
          <a:p>
            <a:pPr marL="514350" indent="-514350">
              <a:buFont typeface="+mj-lt"/>
              <a:buAutoNum type="arabicPeriod"/>
            </a:pPr>
            <a:r>
              <a:rPr lang="en-US" dirty="0"/>
              <a:t>It is highly soluble </a:t>
            </a:r>
          </a:p>
          <a:p>
            <a:pPr marL="514350" indent="-514350">
              <a:buFont typeface="+mj-lt"/>
              <a:buAutoNum type="arabicPeriod"/>
            </a:pPr>
            <a:r>
              <a:rPr lang="en-US" dirty="0"/>
              <a:t>Its boiling point is 650°C and its melting point is 110°C </a:t>
            </a:r>
          </a:p>
          <a:p>
            <a:endParaRPr lang="en-US" dirty="0"/>
          </a:p>
          <a:p>
            <a:endParaRPr lang="en-US" dirty="0"/>
          </a:p>
          <a:p>
            <a:endParaRPr lang="en-US" dirty="0"/>
          </a:p>
        </p:txBody>
      </p:sp>
      <p:pic>
        <p:nvPicPr>
          <p:cNvPr id="7170" name="Picture 2" descr="Total Alkalinity Important Before Copper Sulfate Treatments - Alabama  Cooperative Extension System">
            <a:extLst>
              <a:ext uri="{FF2B5EF4-FFF2-40B4-BE49-F238E27FC236}">
                <a16:creationId xmlns:a16="http://schemas.microsoft.com/office/drawing/2014/main" id="{4340369A-63BB-40B6-9D85-DEA3AE66D2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4903470"/>
            <a:ext cx="4495800"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812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4A94D-C2DB-4059-BAFE-B9A4AAB9BD03}"/>
              </a:ext>
            </a:extLst>
          </p:cNvPr>
          <p:cNvSpPr>
            <a:spLocks noGrp="1"/>
          </p:cNvSpPr>
          <p:nvPr>
            <p:ph type="title"/>
          </p:nvPr>
        </p:nvSpPr>
        <p:spPr/>
        <p:txBody>
          <a:bodyPr/>
          <a:lstStyle/>
          <a:p>
            <a:r>
              <a:rPr lang="en-US" dirty="0"/>
              <a:t>Interesting facts about each salt:</a:t>
            </a:r>
          </a:p>
        </p:txBody>
      </p:sp>
      <p:sp>
        <p:nvSpPr>
          <p:cNvPr id="3" name="Content Placeholder 2">
            <a:extLst>
              <a:ext uri="{FF2B5EF4-FFF2-40B4-BE49-F238E27FC236}">
                <a16:creationId xmlns:a16="http://schemas.microsoft.com/office/drawing/2014/main" id="{D85E451B-664B-4647-9F3E-E8BC35BDB22D}"/>
              </a:ext>
            </a:extLst>
          </p:cNvPr>
          <p:cNvSpPr>
            <a:spLocks noGrp="1"/>
          </p:cNvSpPr>
          <p:nvPr>
            <p:ph idx="1"/>
          </p:nvPr>
        </p:nvSpPr>
        <p:spPr>
          <a:xfrm>
            <a:off x="718930" y="1955731"/>
            <a:ext cx="10515600" cy="4351338"/>
          </a:xfrm>
        </p:spPr>
        <p:txBody>
          <a:bodyPr>
            <a:normAutofit fontScale="92500" lnSpcReduction="10000"/>
          </a:bodyPr>
          <a:lstStyle/>
          <a:p>
            <a:r>
              <a:rPr lang="en-US" dirty="0"/>
              <a:t>Potassium chloride can be extracted from ancient dried river remains</a:t>
            </a:r>
          </a:p>
          <a:p>
            <a:r>
              <a:rPr lang="en-US" dirty="0"/>
              <a:t>Magnesium sulfate can sometimes be used to treat heartburn</a:t>
            </a:r>
          </a:p>
          <a:p>
            <a:r>
              <a:rPr lang="en-US" dirty="0"/>
              <a:t>Sodium chloride can usually be used to de-ice roads and sidewalks</a:t>
            </a:r>
          </a:p>
          <a:p>
            <a:r>
              <a:rPr lang="en-US" dirty="0"/>
              <a:t>Potassium nitrate makes up 5% of the ingredient content of toothpaste</a:t>
            </a:r>
          </a:p>
          <a:p>
            <a:r>
              <a:rPr lang="en-US" dirty="0"/>
              <a:t>Ammonium nitrate is made by mixing nitric acid and ammonia salt and it is considered to be an explosive</a:t>
            </a:r>
          </a:p>
          <a:p>
            <a:r>
              <a:rPr lang="en-US" dirty="0"/>
              <a:t>Copper sulfate is a powerful oxidizing substance and the effects of getting poisoned by it can be seen on red blood cells, gastrointestinal systems, kidneys and cardiovascular system.   </a:t>
            </a:r>
          </a:p>
          <a:p>
            <a:pPr marL="0" indent="0">
              <a:buNone/>
            </a:pPr>
            <a:r>
              <a:rPr lang="en-US" dirty="0"/>
              <a:t> </a:t>
            </a:r>
          </a:p>
        </p:txBody>
      </p:sp>
      <p:pic>
        <p:nvPicPr>
          <p:cNvPr id="8194" name="Picture 2" descr="Toothpaste ingredients">
            <a:extLst>
              <a:ext uri="{FF2B5EF4-FFF2-40B4-BE49-F238E27FC236}">
                <a16:creationId xmlns:a16="http://schemas.microsoft.com/office/drawing/2014/main" id="{63B33CA4-3AB5-4B05-9AF6-288190F921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953" y="156368"/>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ce road - Wikipedia">
            <a:extLst>
              <a:ext uri="{FF2B5EF4-FFF2-40B4-BE49-F238E27FC236}">
                <a16:creationId xmlns:a16="http://schemas.microsoft.com/office/drawing/2014/main" id="{57D2D777-DE5D-4946-A1D5-16D890F2C3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5129" y="5208104"/>
            <a:ext cx="3551583" cy="157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8936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2828</TotalTime>
  <Words>589</Words>
  <Application>Microsoft Office PowerPoint</Application>
  <PresentationFormat>Widescreen</PresentationFormat>
  <Paragraphs>75</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Exothermic and Endothermic Reactions</vt:lpstr>
      <vt:lpstr>What are exothermic and endothermic reactions?</vt:lpstr>
      <vt:lpstr>Potassium Chloride </vt:lpstr>
      <vt:lpstr>Magnesium sulfate</vt:lpstr>
      <vt:lpstr>Sodium Chloride</vt:lpstr>
      <vt:lpstr>Potassium Nitrate</vt:lpstr>
      <vt:lpstr>Ammonium Nitrate</vt:lpstr>
      <vt:lpstr>Copper Sulfate</vt:lpstr>
      <vt:lpstr>Interesting facts about each salt: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Salem .D.S.Nijmeh</dc:creator>
  <cp:lastModifiedBy>Salem .D.S.Nijmeh</cp:lastModifiedBy>
  <cp:revision>47</cp:revision>
  <dcterms:created xsi:type="dcterms:W3CDTF">2023-05-06T06:49:06Z</dcterms:created>
  <dcterms:modified xsi:type="dcterms:W3CDTF">2023-05-14T20:55:35Z</dcterms:modified>
</cp:coreProperties>
</file>