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4" r:id="rId6"/>
    <p:sldId id="261" r:id="rId7"/>
    <p:sldId id="262" r:id="rId8"/>
    <p:sldId id="260" r:id="rId9"/>
    <p:sldId id="263" r:id="rId10"/>
    <p:sldId id="259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swise.com/chemistry-powerpoint-templat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f4fadc322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https://www.templateswise.com/chemistry-powerpoint-template/</a:t>
            </a:r>
            <a:r>
              <a:rPr lang="en"/>
              <a:t> </a:t>
            </a:r>
            <a:endParaRPr/>
          </a:p>
        </p:txBody>
      </p:sp>
      <p:sp>
        <p:nvSpPr>
          <p:cNvPr id="241" name="Google Shape;241;g13f4fadc322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f4fadc322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3f4fadc322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f4fadc322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13f4fadc322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f4fadc322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3f4fadc322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8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91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f4fadc32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f4fadc32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e26c5c4b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e26c5c4b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2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© Templateswise.com - Chemistry PPT">
  <p:cSld name="© Templateswise.com - Chemistry PP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5111750" y="2859782"/>
            <a:ext cx="808037" cy="808037"/>
            <a:chOff x="5111750" y="2954338"/>
            <a:chExt cx="808037" cy="808037"/>
          </a:xfrm>
        </p:grpSpPr>
        <p:sp>
          <p:nvSpPr>
            <p:cNvPr id="132" name="Google Shape;132;p13"/>
            <p:cNvSpPr/>
            <p:nvPr/>
          </p:nvSpPr>
          <p:spPr>
            <a:xfrm>
              <a:off x="5111750" y="2954338"/>
              <a:ext cx="808037" cy="808037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3"/>
            <p:cNvGrpSpPr/>
            <p:nvPr/>
          </p:nvGrpSpPr>
          <p:grpSpPr>
            <a:xfrm>
              <a:off x="5316538" y="3043238"/>
              <a:ext cx="398462" cy="649289"/>
              <a:chOff x="5316538" y="3043238"/>
              <a:chExt cx="398462" cy="649289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5465763" y="3167063"/>
                <a:ext cx="119063" cy="5254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6100763" y="2859782"/>
            <a:ext cx="808039" cy="808037"/>
            <a:chOff x="6100763" y="2954338"/>
            <a:chExt cx="808039" cy="808037"/>
          </a:xfrm>
        </p:grpSpPr>
        <p:sp>
          <p:nvSpPr>
            <p:cNvPr id="143" name="Google Shape;143;p13"/>
            <p:cNvSpPr/>
            <p:nvPr/>
          </p:nvSpPr>
          <p:spPr>
            <a:xfrm>
              <a:off x="6100763" y="2954338"/>
              <a:ext cx="808039" cy="808037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" name="Google Shape;156;p13"/>
          <p:cNvGrpSpPr/>
          <p:nvPr/>
        </p:nvGrpSpPr>
        <p:grpSpPr>
          <a:xfrm>
            <a:off x="7092950" y="2859782"/>
            <a:ext cx="808037" cy="809626"/>
            <a:chOff x="7092950" y="2954338"/>
            <a:chExt cx="808037" cy="809626"/>
          </a:xfrm>
        </p:grpSpPr>
        <p:sp>
          <p:nvSpPr>
            <p:cNvPr id="157" name="Google Shape;157;p13"/>
            <p:cNvSpPr/>
            <p:nvPr/>
          </p:nvSpPr>
          <p:spPr>
            <a:xfrm>
              <a:off x="7092950" y="2954338"/>
              <a:ext cx="808037" cy="809626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13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5133115" y="1608376"/>
            <a:ext cx="377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5220072" y="2256448"/>
            <a:ext cx="3672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3">
  <p:cSld name="Chemistry PP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 rot="5400000">
            <a:off x="-1642855" y="1642855"/>
            <a:ext cx="5143507" cy="1857797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857798" y="915566"/>
            <a:ext cx="682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1"/>
          </p:nvPr>
        </p:nvSpPr>
        <p:spPr>
          <a:xfrm>
            <a:off x="1857798" y="2057202"/>
            <a:ext cx="68187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2">
  <p:cSld name="Chemistry PP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3454400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2"/>
          </p:nvPr>
        </p:nvSpPr>
        <p:spPr>
          <a:xfrm>
            <a:off x="3454400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3"/>
          </p:nvPr>
        </p:nvSpPr>
        <p:spPr>
          <a:xfrm>
            <a:off x="6131478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4"/>
          </p:nvPr>
        </p:nvSpPr>
        <p:spPr>
          <a:xfrm>
            <a:off x="6131478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5"/>
          </p:nvPr>
        </p:nvSpPr>
        <p:spPr>
          <a:xfrm>
            <a:off x="755576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6"/>
          </p:nvPr>
        </p:nvSpPr>
        <p:spPr>
          <a:xfrm>
            <a:off x="755576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1275903" y="1554269"/>
            <a:ext cx="1227166" cy="1227166"/>
            <a:chOff x="5111750" y="2954338"/>
            <a:chExt cx="808037" cy="808037"/>
          </a:xfrm>
        </p:grpSpPr>
        <p:sp>
          <p:nvSpPr>
            <p:cNvPr id="189" name="Google Shape;189;p15"/>
            <p:cNvSpPr/>
            <p:nvPr/>
          </p:nvSpPr>
          <p:spPr>
            <a:xfrm>
              <a:off x="5111750" y="2954338"/>
              <a:ext cx="808037" cy="808037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15"/>
            <p:cNvGrpSpPr/>
            <p:nvPr/>
          </p:nvGrpSpPr>
          <p:grpSpPr>
            <a:xfrm>
              <a:off x="5316538" y="3043238"/>
              <a:ext cx="398462" cy="649289"/>
              <a:chOff x="5316538" y="3043238"/>
              <a:chExt cx="398462" cy="649289"/>
            </a:xfrm>
          </p:grpSpPr>
          <p:sp>
            <p:nvSpPr>
              <p:cNvPr id="191" name="Google Shape;191;p15"/>
              <p:cNvSpPr/>
              <p:nvPr/>
            </p:nvSpPr>
            <p:spPr>
              <a:xfrm>
                <a:off x="5465763" y="3167063"/>
                <a:ext cx="119063" cy="5254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15"/>
          <p:cNvGrpSpPr/>
          <p:nvPr/>
        </p:nvGrpSpPr>
        <p:grpSpPr>
          <a:xfrm>
            <a:off x="3957074" y="1554269"/>
            <a:ext cx="1227169" cy="1227166"/>
            <a:chOff x="6100763" y="2954338"/>
            <a:chExt cx="808039" cy="808037"/>
          </a:xfrm>
        </p:grpSpPr>
        <p:sp>
          <p:nvSpPr>
            <p:cNvPr id="200" name="Google Shape;200;p15"/>
            <p:cNvSpPr/>
            <p:nvPr/>
          </p:nvSpPr>
          <p:spPr>
            <a:xfrm>
              <a:off x="6100763" y="2954338"/>
              <a:ext cx="808039" cy="808037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" name="Google Shape;201;p15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202" name="Google Shape;202;p15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15"/>
          <p:cNvGrpSpPr/>
          <p:nvPr/>
        </p:nvGrpSpPr>
        <p:grpSpPr>
          <a:xfrm>
            <a:off x="6646639" y="1553850"/>
            <a:ext cx="1227166" cy="1229578"/>
            <a:chOff x="7092950" y="2954338"/>
            <a:chExt cx="808037" cy="809626"/>
          </a:xfrm>
        </p:grpSpPr>
        <p:sp>
          <p:nvSpPr>
            <p:cNvPr id="214" name="Google Shape;214;p15"/>
            <p:cNvSpPr/>
            <p:nvPr/>
          </p:nvSpPr>
          <p:spPr>
            <a:xfrm>
              <a:off x="7092950" y="2954338"/>
              <a:ext cx="808037" cy="809626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15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216" name="Google Shape;216;p15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4">
  <p:cSld name="Chemistry PP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/>
          <p:nvPr/>
        </p:nvSpPr>
        <p:spPr>
          <a:xfrm>
            <a:off x="769526" y="1498605"/>
            <a:ext cx="2866500" cy="2866500"/>
          </a:xfrm>
          <a:prstGeom prst="ellipse">
            <a:avLst/>
          </a:prstGeom>
          <a:solidFill>
            <a:srgbClr val="F6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6622372" y="2973749"/>
            <a:ext cx="297542" cy="337386"/>
          </a:xfrm>
          <a:custGeom>
            <a:avLst/>
            <a:gdLst/>
            <a:ahLst/>
            <a:cxnLst/>
            <a:rect l="l" t="t" r="r" b="b"/>
            <a:pathLst>
              <a:path w="1852" h="2400" extrusionOk="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4067944" y="1746440"/>
            <a:ext cx="4608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2"/>
          </p:nvPr>
        </p:nvSpPr>
        <p:spPr>
          <a:xfrm>
            <a:off x="4067944" y="2459046"/>
            <a:ext cx="4608600" cy="20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89224"/>
            <a:ext cx="3454036" cy="30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5">
  <p:cSld name="Chemistry PPT 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0" y="4402138"/>
            <a:ext cx="9144000" cy="741364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467544" y="1419622"/>
            <a:ext cx="82089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chemistry/nitrous-oxi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4640400" y="1444225"/>
            <a:ext cx="45963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en" sz="1820" b="1" dirty="0"/>
              <a:t>Investigating endothermic and exothermic changes of </a:t>
            </a:r>
            <a:r>
              <a:rPr lang="en" sz="1820" b="1"/>
              <a:t>substances(When Dissolved In </a:t>
            </a:r>
            <a:r>
              <a:rPr lang="en" sz="1820" b="1" dirty="0"/>
              <a:t>water)</a:t>
            </a:r>
            <a:endParaRPr sz="1820" b="1" dirty="0"/>
          </a:p>
        </p:txBody>
      </p:sp>
      <p:sp>
        <p:nvSpPr>
          <p:cNvPr id="244" name="Google Shape;244;p18"/>
          <p:cNvSpPr txBox="1"/>
          <p:nvPr/>
        </p:nvSpPr>
        <p:spPr>
          <a:xfrm>
            <a:off x="3467115" y="-307777"/>
            <a:ext cx="1844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58A8F"/>
                </a:solidFill>
                <a:latin typeface="Calibri"/>
                <a:ea typeface="Calibri"/>
                <a:cs typeface="Calibri"/>
                <a:sym typeface="Calibri"/>
              </a:rPr>
              <a:t>© Templateswise.com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145E-17A4-541C-7AD2-B6A07F0CB5E1}"/>
              </a:ext>
            </a:extLst>
          </p:cNvPr>
          <p:cNvSpPr txBox="1"/>
          <p:nvPr/>
        </p:nvSpPr>
        <p:spPr>
          <a:xfrm>
            <a:off x="5181600" y="42291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Natalie Nino, Omar </a:t>
            </a:r>
            <a:r>
              <a:rPr lang="en-US" dirty="0" err="1"/>
              <a:t>Jumaian</a:t>
            </a:r>
            <a:r>
              <a:rPr lang="en-US" dirty="0"/>
              <a:t>, Qais </a:t>
            </a:r>
            <a:r>
              <a:rPr lang="en-US" dirty="0" err="1"/>
              <a:t>Musharbash</a:t>
            </a:r>
            <a:r>
              <a:rPr lang="en-US" dirty="0"/>
              <a:t> and Adam Al-</a:t>
            </a:r>
            <a:r>
              <a:rPr lang="en-US" dirty="0" err="1"/>
              <a:t>Matari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125730" y="56907"/>
            <a:ext cx="4608512" cy="50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ts val="2800"/>
              <a:buNone/>
            </a:pPr>
            <a:r>
              <a:rPr lang="en-US" dirty="0"/>
              <a:t>Ammonium nitrate</a:t>
            </a:r>
            <a:endParaRPr dirty="0"/>
          </a:p>
        </p:txBody>
      </p:sp>
      <p:sp>
        <p:nvSpPr>
          <p:cNvPr id="271" name="Google Shape;271;p21"/>
          <p:cNvSpPr txBox="1">
            <a:spLocks noGrp="1"/>
          </p:cNvSpPr>
          <p:nvPr>
            <p:ph type="body" idx="2"/>
          </p:nvPr>
        </p:nvSpPr>
        <p:spPr>
          <a:xfrm>
            <a:off x="3872469" y="57144"/>
            <a:ext cx="5190306" cy="48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050" b="1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Properties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NH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reacted with the hydroxides of alkali metals, the nitrates of alkali metals are formed along with ammonia.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 heating, this compound decomposes to form </a:t>
            </a:r>
            <a:r>
              <a:rPr lang="en-US" sz="1050" u="sng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nitrous oxide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(N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O) and water.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exploded, this compound yields N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water as the byproducts.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Despite being a component of many explosives, ammonium nitrate is not an explosive by itself. It must be mixed with a primary explosive such as an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azide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form an explosive mixture.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1050" b="1" kern="0" dirty="0">
                <a:solidFill>
                  <a:srgbClr val="40404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important applications of this ionic salt are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NH4NO3 is a key component of many fertilizers since it is quite rich in nitrogen (34%).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mixed with fuel oil, it forms an explosive known as ANFO, which is one of the most popular industrial explosives.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dissolution of this compound in water is quite endothermic, making it an ideal choice of material in instant cold packs.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used in the mining and construction industry as a component of explosives.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48887-7402-C83D-0C8B-024E84057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6" t="6586" r="6037" b="3710"/>
          <a:stretch/>
        </p:blipFill>
        <p:spPr>
          <a:xfrm>
            <a:off x="0" y="439451"/>
            <a:ext cx="1544918" cy="1165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D036C0-3311-4CFE-DB29-FD449626A5E8}"/>
              </a:ext>
            </a:extLst>
          </p:cNvPr>
          <p:cNvSpPr/>
          <p:nvPr/>
        </p:nvSpPr>
        <p:spPr>
          <a:xfrm>
            <a:off x="1822971" y="985627"/>
            <a:ext cx="1598014" cy="500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19C3A-4B1F-2C43-44A2-3ABF44B65E42}"/>
              </a:ext>
            </a:extLst>
          </p:cNvPr>
          <p:cNvSpPr txBox="1"/>
          <p:nvPr/>
        </p:nvSpPr>
        <p:spPr>
          <a:xfrm>
            <a:off x="5520690" y="4480560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Back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0092B-65E0-EF4A-97EA-19FA5D4C09EA}"/>
              </a:ext>
            </a:extLst>
          </p:cNvPr>
          <p:cNvSpPr/>
          <p:nvPr/>
        </p:nvSpPr>
        <p:spPr>
          <a:xfrm>
            <a:off x="268886" y="1483341"/>
            <a:ext cx="3569179" cy="299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A8A33D-05DB-0AFA-D2FE-AD4122C7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86235"/>
              </p:ext>
            </p:extLst>
          </p:nvPr>
        </p:nvGraphicFramePr>
        <p:xfrm>
          <a:off x="268886" y="1984152"/>
          <a:ext cx="3377841" cy="2496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02">
                  <a:extLst>
                    <a:ext uri="{9D8B030D-6E8A-4147-A177-3AD203B41FA5}">
                      <a16:colId xmlns:a16="http://schemas.microsoft.com/office/drawing/2014/main" val="4125196336"/>
                    </a:ext>
                  </a:extLst>
                </a:gridCol>
                <a:gridCol w="2202939">
                  <a:extLst>
                    <a:ext uri="{9D8B030D-6E8A-4147-A177-3AD203B41FA5}">
                      <a16:colId xmlns:a16="http://schemas.microsoft.com/office/drawing/2014/main" val="1181127572"/>
                    </a:ext>
                  </a:extLst>
                </a:gridCol>
              </a:tblGrid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NH4NO3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263263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80.043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69682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1.725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801828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169.6°C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326294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4337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D0B8-7ABF-8691-0133-7220654A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659" y="914864"/>
            <a:ext cx="4010686" cy="887240"/>
          </a:xfrm>
        </p:spPr>
        <p:txBody>
          <a:bodyPr>
            <a:normAutofit/>
          </a:bodyPr>
          <a:lstStyle/>
          <a:p>
            <a:r>
              <a:rPr lang="en-US" sz="1050" dirty="0">
                <a:solidFill>
                  <a:srgbClr val="0145AC"/>
                </a:solidFill>
              </a:rPr>
              <a:t>Byju’s learning - learn math, coding, Music &amp;amp; Arts Online: Byju’s US: Tynker: </a:t>
            </a:r>
            <a:r>
              <a:rPr lang="en-US" sz="1050" dirty="0" err="1">
                <a:solidFill>
                  <a:srgbClr val="0145AC"/>
                </a:solidFill>
              </a:rPr>
              <a:t>Osmo</a:t>
            </a:r>
            <a:r>
              <a:rPr lang="en-US" sz="1050" dirty="0">
                <a:solidFill>
                  <a:srgbClr val="0145AC"/>
                </a:solidFill>
              </a:rPr>
              <a:t>: Epic (no date) BYJU’S. Available at: https://byjus.com/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9ADD9-7897-83F3-B083-515C8F81064D}"/>
              </a:ext>
            </a:extLst>
          </p:cNvPr>
          <p:cNvSpPr txBox="1"/>
          <p:nvPr/>
        </p:nvSpPr>
        <p:spPr>
          <a:xfrm>
            <a:off x="3159659" y="624628"/>
            <a:ext cx="196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Websites Used: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8444D-348F-8CE9-E0D9-60256393F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17" t="44682" r="15247" b="36299"/>
          <a:stretch/>
        </p:blipFill>
        <p:spPr>
          <a:xfrm>
            <a:off x="3159659" y="1919901"/>
            <a:ext cx="5785165" cy="3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1862925" y="1168049"/>
            <a:ext cx="681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/>
              <a:t>Chemical reactions can either release energy to their surroundings,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2038250" y="1983525"/>
            <a:ext cx="64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89100" y="327375"/>
            <a:ext cx="89658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Endothermic changes take in energy from their surroundings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Exothermic changes release energy into their surrounding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50" y="821588"/>
            <a:ext cx="2058575" cy="19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 rotWithShape="1">
          <a:blip r:embed="rId4">
            <a:alphaModFix/>
          </a:blip>
          <a:srcRect l="12244" r="9861"/>
          <a:stretch/>
        </p:blipFill>
        <p:spPr>
          <a:xfrm>
            <a:off x="164150" y="3157400"/>
            <a:ext cx="1990175" cy="19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1709C-F273-8927-C27F-02565476378E}"/>
              </a:ext>
            </a:extLst>
          </p:cNvPr>
          <p:cNvSpPr txBox="1"/>
          <p:nvPr/>
        </p:nvSpPr>
        <p:spPr>
          <a:xfrm>
            <a:off x="3141552" y="4000360"/>
            <a:ext cx="286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C0C0C0"/>
                </a:highlight>
              </a:rPr>
              <a:t>Exothermic substances</a:t>
            </a:r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4AF683EC-4B7F-58B1-9D18-112E6AFF932F}"/>
              </a:ext>
            </a:extLst>
          </p:cNvPr>
          <p:cNvSpPr txBox="1"/>
          <p:nvPr/>
        </p:nvSpPr>
        <p:spPr>
          <a:xfrm>
            <a:off x="3141552" y="1307800"/>
            <a:ext cx="2507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C0C0C0"/>
                </a:highlight>
              </a:rPr>
              <a:t>Endothermic substances</a:t>
            </a:r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BD269F63-4567-0289-2A6F-C838BB49099A}"/>
              </a:ext>
            </a:extLst>
          </p:cNvPr>
          <p:cNvSpPr txBox="1"/>
          <p:nvPr/>
        </p:nvSpPr>
        <p:spPr>
          <a:xfrm>
            <a:off x="6848476" y="45720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highlight>
                  <a:srgbClr val="C0C0C0"/>
                </a:highlight>
              </a:rPr>
              <a:t>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" dirty="0">
                <a:solidFill>
                  <a:schemeClr val="dk1"/>
                </a:solidFill>
              </a:rPr>
              <a:t>Exothermic substances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3454400" y="2886750"/>
            <a:ext cx="25761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Calcium chloride</a:t>
            </a:r>
            <a:endParaRPr dirty="0"/>
          </a:p>
        </p:txBody>
      </p:sp>
      <p:sp>
        <p:nvSpPr>
          <p:cNvPr id="260" name="Google Shape;260;p20"/>
          <p:cNvSpPr txBox="1">
            <a:spLocks noGrp="1"/>
          </p:cNvSpPr>
          <p:nvPr>
            <p:ph type="body" idx="2"/>
          </p:nvPr>
        </p:nvSpPr>
        <p:spPr>
          <a:xfrm>
            <a:off x="3614000" y="3469531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  <a:hlinkClick r:id="rId3" action="ppaction://hlinksldjump"/>
              </a:rPr>
              <a:t>CaCl2</a:t>
            </a:r>
            <a:endParaRPr lang="en-US" sz="2400" b="1" u="sng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261" name="Google Shape;261;p20"/>
          <p:cNvSpPr txBox="1">
            <a:spLocks noGrp="1"/>
          </p:cNvSpPr>
          <p:nvPr>
            <p:ph type="body" idx="3"/>
          </p:nvPr>
        </p:nvSpPr>
        <p:spPr>
          <a:xfrm>
            <a:off x="6131478" y="2886754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Iron chloride</a:t>
            </a:r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4"/>
          </p:nvPr>
        </p:nvSpPr>
        <p:spPr>
          <a:xfrm>
            <a:off x="6186203" y="3469531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</a:pPr>
            <a:r>
              <a:rPr lang="en" sz="2400" b="1" u="sng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  <a:hlinkClick r:id="rId4" action="ppaction://hlinksldjump"/>
              </a:rPr>
              <a:t>FeCl₃</a:t>
            </a:r>
            <a:endParaRPr lang="en" sz="2400" b="1" u="sng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5"/>
          </p:nvPr>
        </p:nvSpPr>
        <p:spPr>
          <a:xfrm>
            <a:off x="755575" y="2886750"/>
            <a:ext cx="255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Potassium hydroxide</a:t>
            </a:r>
            <a:endParaRPr lang="en-US" dirty="0"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6"/>
          </p:nvPr>
        </p:nvSpPr>
        <p:spPr>
          <a:xfrm>
            <a:off x="904525" y="3613506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5" action="ppaction://hlinksldjump"/>
              </a:rPr>
              <a:t>KOH</a:t>
            </a:r>
            <a:endParaRPr lang="en" sz="2400" b="1" dirty="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09B10-FBAE-9F7A-426F-F5AF655F5FBA}"/>
              </a:ext>
            </a:extLst>
          </p:cNvPr>
          <p:cNvSpPr txBox="1"/>
          <p:nvPr/>
        </p:nvSpPr>
        <p:spPr>
          <a:xfrm>
            <a:off x="155754" y="4414302"/>
            <a:ext cx="215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hlinkClick r:id="rId6" action="ppaction://hlinksldjump"/>
              </a:rPr>
              <a:t>Go to Endothermic substances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  <a:hlinkClick r:id="rId6" action="ppaction://hlinksldjump"/>
              </a:rPr>
              <a:t>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352AF-AD7F-D302-9474-EDC107F65629}"/>
              </a:ext>
            </a:extLst>
          </p:cNvPr>
          <p:cNvSpPr txBox="1"/>
          <p:nvPr/>
        </p:nvSpPr>
        <p:spPr>
          <a:xfrm>
            <a:off x="7549478" y="40232"/>
            <a:ext cx="17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to </a:t>
            </a:r>
            <a:r>
              <a:rPr lang="en-US" dirty="0">
                <a:solidFill>
                  <a:srgbClr val="7890CD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08585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14897-8A69-6321-2F52-F1C3B6D329BF}"/>
              </a:ext>
            </a:extLst>
          </p:cNvPr>
          <p:cNvSpPr txBox="1"/>
          <p:nvPr/>
        </p:nvSpPr>
        <p:spPr>
          <a:xfrm>
            <a:off x="85725" y="27955"/>
            <a:ext cx="380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Potassium hydroxide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D4BDC-9651-F25C-2B30-C9776DECCD9E}"/>
              </a:ext>
            </a:extLst>
          </p:cNvPr>
          <p:cNvSpPr txBox="1"/>
          <p:nvPr/>
        </p:nvSpPr>
        <p:spPr>
          <a:xfrm>
            <a:off x="4572000" y="1944598"/>
            <a:ext cx="4615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Uses of Potassium Hydroxide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Potassium hydroxide solution is more conductive when compared to NaOH and therefore used as an electrolyte in some alkaline batteries.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as a pH control agent in the food industry.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thickening of food.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chip fabrication for semiconductors.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manufacturing of cuticle removers which are used in manicure treatment.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identification of species of fungi.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mercerizing cotton.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alkalimetric titrations in analytical chemistry.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in the manufacturing of liquid fertilizers.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7DFFB-5146-8E01-9270-73936736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8525" l="3273" r="96727">
                        <a14:foregroundMark x1="10182" y1="44262" x2="10909" y2="48087"/>
                        <a14:foregroundMark x1="9091" y1="44262" x2="9455" y2="48087"/>
                        <a14:foregroundMark x1="18545" y1="42623" x2="16364" y2="45355"/>
                        <a14:foregroundMark x1="9091" y1="45355" x2="11636" y2="47541"/>
                        <a14:foregroundMark x1="5818" y1="45355" x2="14182" y2="48087"/>
                        <a14:foregroundMark x1="16000" y1="65027" x2="16364" y2="64481"/>
                        <a14:foregroundMark x1="10909" y1="61749" x2="11273" y2="61749"/>
                        <a14:foregroundMark x1="8727" y1="66667" x2="8727" y2="66667"/>
                        <a14:foregroundMark x1="8000" y1="53552" x2="8000" y2="53552"/>
                        <a14:foregroundMark x1="3636" y1="53552" x2="3636" y2="53552"/>
                        <a14:foregroundMark x1="86545" y1="69945" x2="86545" y2="69945"/>
                        <a14:foregroundMark x1="94545" y1="65027" x2="94545" y2="65027"/>
                        <a14:foregroundMark x1="94909" y1="58470" x2="94909" y2="58470"/>
                        <a14:foregroundMark x1="96727" y1="52459" x2="96727" y2="52459"/>
                        <a14:foregroundMark x1="90909" y1="55191" x2="90909" y2="55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995" y="315170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CE5F0D1-A033-343B-D65B-9B0309F45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490" y="4097257"/>
            <a:ext cx="2188654" cy="37798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3E0F07-A15B-019F-B576-9710CF72D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46208"/>
              </p:ext>
            </p:extLst>
          </p:nvPr>
        </p:nvGraphicFramePr>
        <p:xfrm>
          <a:off x="85725" y="2269286"/>
          <a:ext cx="4274820" cy="2205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264">
                  <a:extLst>
                    <a:ext uri="{9D8B030D-6E8A-4147-A177-3AD203B41FA5}">
                      <a16:colId xmlns:a16="http://schemas.microsoft.com/office/drawing/2014/main" val="3736518113"/>
                    </a:ext>
                  </a:extLst>
                </a:gridCol>
                <a:gridCol w="2765556">
                  <a:extLst>
                    <a:ext uri="{9D8B030D-6E8A-4147-A177-3AD203B41FA5}">
                      <a16:colId xmlns:a16="http://schemas.microsoft.com/office/drawing/2014/main" val="3403327660"/>
                    </a:ext>
                  </a:extLst>
                </a:gridCol>
              </a:tblGrid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940389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56.11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356080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Density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2.12 grams per 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202500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Boiling point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1327°C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918988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Melting point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360°C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0556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2558BD-705B-6140-60AF-30D42CB6A1E5}"/>
              </a:ext>
            </a:extLst>
          </p:cNvPr>
          <p:cNvSpPr/>
          <p:nvPr/>
        </p:nvSpPr>
        <p:spPr>
          <a:xfrm>
            <a:off x="4290060" y="437322"/>
            <a:ext cx="4058810" cy="10933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52F54-0CA7-D650-32CD-2512A88052D1}"/>
              </a:ext>
            </a:extLst>
          </p:cNvPr>
          <p:cNvSpPr txBox="1"/>
          <p:nvPr/>
        </p:nvSpPr>
        <p:spPr>
          <a:xfrm>
            <a:off x="4290060" y="551175"/>
            <a:ext cx="427482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Koh is exothermic when it is dissolved in water. This is due to the attraction between the water molecules and the </a:t>
            </a:r>
            <a:r>
              <a:rPr lang="en-US" sz="105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koh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molecules, which attracts both of them. The water molecules and the </a:t>
            </a:r>
            <a:r>
              <a:rPr lang="en-US" sz="105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koh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molecules are both pulled apart when these attractions take place. Heat is produced during this process, which releases energy.</a:t>
            </a:r>
          </a:p>
        </p:txBody>
      </p:sp>
    </p:spTree>
    <p:extLst>
      <p:ext uri="{BB962C8B-B14F-4D97-AF65-F5344CB8AC3E}">
        <p14:creationId xmlns:p14="http://schemas.microsoft.com/office/powerpoint/2010/main" val="42675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08585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Calcium chloride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2D455-53D1-EDC1-D18C-C0CD2D8AFDF4}"/>
              </a:ext>
            </a:extLst>
          </p:cNvPr>
          <p:cNvSpPr txBox="1"/>
          <p:nvPr/>
        </p:nvSpPr>
        <p:spPr>
          <a:xfrm>
            <a:off x="3699841" y="915189"/>
            <a:ext cx="5234940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                                        Calcium Chloride (CaCl</a:t>
            </a:r>
            <a:r>
              <a:rPr lang="en-US" sz="1050" b="1" i="0" baseline="-250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2 </a:t>
            </a: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Uses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to prevent ice formation and therefore used in deicing.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in the production of activated charcoal.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as a sterilant for male animals.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heating pads and self-heating cans.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to correct the mineral deficiencies in brewing beer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Calcium chloride is used as an electrolyte in sports drinks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In laboratories, the drying tubes are usually packed with calcium chloride.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DCF53-09B9-C9BF-0A4C-0B90799A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88" y="612294"/>
            <a:ext cx="3143250" cy="1457325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B3C83793-29A8-0580-C476-4FA440E95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100" y="4164651"/>
            <a:ext cx="2188654" cy="3779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216B59-1946-107C-48E5-032C14B7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66744"/>
              </p:ext>
            </p:extLst>
          </p:nvPr>
        </p:nvGraphicFramePr>
        <p:xfrm>
          <a:off x="413544" y="2236269"/>
          <a:ext cx="4529648" cy="229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818">
                  <a:extLst>
                    <a:ext uri="{9D8B030D-6E8A-4147-A177-3AD203B41FA5}">
                      <a16:colId xmlns:a16="http://schemas.microsoft.com/office/drawing/2014/main" val="3738662164"/>
                    </a:ext>
                  </a:extLst>
                </a:gridCol>
                <a:gridCol w="2860830">
                  <a:extLst>
                    <a:ext uri="{9D8B030D-6E8A-4147-A177-3AD203B41FA5}">
                      <a16:colId xmlns:a16="http://schemas.microsoft.com/office/drawing/2014/main" val="2710190674"/>
                    </a:ext>
                  </a:extLst>
                </a:gridCol>
              </a:tblGrid>
              <a:tr h="59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CaCl</a:t>
                      </a:r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093259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110.98 grams per mole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86881"/>
                  </a:ext>
                </a:extLst>
              </a:tr>
              <a:tr h="63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2.15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969367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1,935°C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72725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772°C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37592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D0458E-3298-2B9F-25CE-C8D765B5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127" y="106529"/>
            <a:ext cx="3812775" cy="46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131DF-60D6-F5A8-E850-8409909D7ADA}"/>
              </a:ext>
            </a:extLst>
          </p:cNvPr>
          <p:cNvSpPr txBox="1"/>
          <p:nvPr/>
        </p:nvSpPr>
        <p:spPr>
          <a:xfrm>
            <a:off x="4586536" y="210226"/>
            <a:ext cx="47260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Heat is produced when calcium chloride is dissolved in water. </a:t>
            </a:r>
          </a:p>
        </p:txBody>
      </p:sp>
    </p:spTree>
    <p:extLst>
      <p:ext uri="{BB962C8B-B14F-4D97-AF65-F5344CB8AC3E}">
        <p14:creationId xmlns:p14="http://schemas.microsoft.com/office/powerpoint/2010/main" val="27100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3962126" y="132140"/>
            <a:ext cx="6479374" cy="5148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None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Iron III Chloride Uses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in drinking water production and sewage water treatment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as a catalyst for the reaction between chlorine and ethylene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in energy storage systems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as a drying reagent in certain reactions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6F41E-B5AD-0E31-72E2-E17DAC36D080}"/>
              </a:ext>
            </a:extLst>
          </p:cNvPr>
          <p:cNvSpPr txBox="1"/>
          <p:nvPr/>
        </p:nvSpPr>
        <p:spPr>
          <a:xfrm>
            <a:off x="311700" y="132140"/>
            <a:ext cx="273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Iron chloride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EE6DB-C576-2011-AD5C-206AAA9A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1" y="738487"/>
            <a:ext cx="2132825" cy="1410946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2F216D9B-3926-3F23-84C9-BCEEF4E47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22" y="4405013"/>
            <a:ext cx="2188654" cy="3779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F2EC87-B320-F4F3-86E3-80FE06ACB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08411"/>
              </p:ext>
            </p:extLst>
          </p:nvPr>
        </p:nvGraphicFramePr>
        <p:xfrm>
          <a:off x="3048990" y="2571750"/>
          <a:ext cx="5555494" cy="2230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418">
                  <a:extLst>
                    <a:ext uri="{9D8B030D-6E8A-4147-A177-3AD203B41FA5}">
                      <a16:colId xmlns:a16="http://schemas.microsoft.com/office/drawing/2014/main" val="2047318932"/>
                    </a:ext>
                  </a:extLst>
                </a:gridCol>
                <a:gridCol w="3594076">
                  <a:extLst>
                    <a:ext uri="{9D8B030D-6E8A-4147-A177-3AD203B41FA5}">
                      <a16:colId xmlns:a16="http://schemas.microsoft.com/office/drawing/2014/main" val="1802460209"/>
                    </a:ext>
                  </a:extLst>
                </a:gridCol>
              </a:tblGrid>
              <a:tr h="47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FeCl₃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530414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162.2 grams per mola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504370"/>
                  </a:ext>
                </a:extLst>
              </a:tr>
              <a:tr h="47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2.9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954378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307.6°C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740782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316°C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2406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DDD377-CA65-93FC-CF17-0710F43514A6}"/>
              </a:ext>
            </a:extLst>
          </p:cNvPr>
          <p:cNvSpPr txBox="1"/>
          <p:nvPr/>
        </p:nvSpPr>
        <p:spPr>
          <a:xfrm>
            <a:off x="219454" y="2706400"/>
            <a:ext cx="237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Iron chloride undergoes hydrolysis when dissolved in water, which produces heat in an exothermic reaction..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08EFC-4BC2-5560-A6DB-41E7F56CC00A}"/>
              </a:ext>
            </a:extLst>
          </p:cNvPr>
          <p:cNvSpPr/>
          <p:nvPr/>
        </p:nvSpPr>
        <p:spPr>
          <a:xfrm>
            <a:off x="238539" y="2706400"/>
            <a:ext cx="2132825" cy="712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-1547916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Endothermic Substances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3454400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Sodium nitrate</a:t>
            </a:r>
            <a:endParaRPr dirty="0"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2"/>
          </p:nvPr>
        </p:nvSpPr>
        <p:spPr>
          <a:xfrm>
            <a:off x="3538376" y="3095254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r>
              <a:rPr lang="en-US" b="0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  <a:hlinkClick r:id="rId3" action="ppaction://hlinksldjump"/>
              </a:rPr>
              <a:t> </a:t>
            </a:r>
            <a:r>
              <a:rPr lang="en-US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hlinkClick r:id="rId3" action="ppaction://hlinksldjump"/>
              </a:rPr>
              <a:t>NaNO ₃</a:t>
            </a:r>
            <a:endParaRPr lang="en-US" b="1" u="sng" dirty="0">
              <a:solidFill>
                <a:srgbClr val="44444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5"/>
          </p:nvPr>
        </p:nvSpPr>
        <p:spPr>
          <a:xfrm>
            <a:off x="755576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800" dirty="0"/>
              <a:t>Ammonium chloride</a:t>
            </a:r>
            <a:endParaRPr sz="1800" dirty="0"/>
          </a:p>
        </p:txBody>
      </p:sp>
      <p:sp>
        <p:nvSpPr>
          <p:cNvPr id="294" name="Google Shape;294;p24"/>
          <p:cNvSpPr txBox="1">
            <a:spLocks noGrp="1"/>
          </p:cNvSpPr>
          <p:nvPr>
            <p:ph type="body" idx="6"/>
          </p:nvPr>
        </p:nvSpPr>
        <p:spPr>
          <a:xfrm>
            <a:off x="755576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" sz="1800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NH</a:t>
            </a:r>
            <a:r>
              <a:rPr lang="en" sz="1800" b="1" u="sng" baseline="-25000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4</a:t>
            </a:r>
            <a:r>
              <a:rPr lang="en" sz="1800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Cl</a:t>
            </a:r>
            <a:endParaRPr lang="en" sz="1800" b="1" u="sng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F2271-AC97-42BB-FADF-8E1414A14972}"/>
              </a:ext>
            </a:extLst>
          </p:cNvPr>
          <p:cNvSpPr txBox="1"/>
          <p:nvPr/>
        </p:nvSpPr>
        <p:spPr>
          <a:xfrm>
            <a:off x="335398" y="4029632"/>
            <a:ext cx="16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Go </a:t>
            </a:r>
            <a:r>
              <a:rPr lang="en-US" dirty="0" err="1">
                <a:hlinkClick r:id="rId5" action="ppaction://hlinksldjump"/>
              </a:rPr>
              <a:t>to</a:t>
            </a:r>
            <a:r>
              <a:rPr lang="en-US" dirty="0" err="1">
                <a:sym typeface="Wingdings" panose="05000000000000000000" pitchFamily="2" charset="2"/>
                <a:hlinkClick r:id="rId5" action="ppaction://hlinksldjump"/>
              </a:rPr>
              <a:t>Exothermic</a:t>
            </a:r>
            <a:r>
              <a:rPr lang="en-US" dirty="0">
                <a:sym typeface="Wingdings" panose="05000000000000000000" pitchFamily="2" charset="2"/>
                <a:hlinkClick r:id="rId5" action="ppaction://hlinksldjump"/>
              </a:rPr>
              <a:t> substances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459E8-3602-F81D-EB0C-71C3D6DB89C9}"/>
              </a:ext>
            </a:extLst>
          </p:cNvPr>
          <p:cNvSpPr txBox="1"/>
          <p:nvPr/>
        </p:nvSpPr>
        <p:spPr>
          <a:xfrm>
            <a:off x="7396021" y="0"/>
            <a:ext cx="17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back to </a:t>
            </a:r>
            <a:r>
              <a:rPr lang="en-US" dirty="0">
                <a:hlinkClick r:id="rId6" action="ppaction://hlinksldjump"/>
              </a:rPr>
              <a:t>Main page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45CEC-97E6-8160-AA41-945F9AAD1367}"/>
              </a:ext>
            </a:extLst>
          </p:cNvPr>
          <p:cNvSpPr txBox="1"/>
          <p:nvPr/>
        </p:nvSpPr>
        <p:spPr>
          <a:xfrm>
            <a:off x="6599472" y="3357163"/>
            <a:ext cx="550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  <a:hlinkClick r:id="rId7" action="ppaction://hlinksldjump"/>
              </a:rPr>
              <a:t>NH₄NO₃</a:t>
            </a:r>
            <a:endParaRPr lang="en-US" sz="18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4743-E8B1-E9BD-1FC5-392D71889441}"/>
              </a:ext>
            </a:extLst>
          </p:cNvPr>
          <p:cNvSpPr txBox="1"/>
          <p:nvPr/>
        </p:nvSpPr>
        <p:spPr>
          <a:xfrm>
            <a:off x="5051555" y="2880778"/>
            <a:ext cx="450242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en-US" sz="1800" dirty="0">
                <a:latin typeface="Calibri" panose="020F0502020204030204" pitchFamily="34" charset="0"/>
                <a:cs typeface="Lato"/>
                <a:sym typeface="Lato"/>
              </a:rPr>
              <a:t>Ammonium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6329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en-US" sz="3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chloride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Chemical Properties of Ammonium Chloride (NH4Cl)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•On decomposition of ammonium Chloride produces ammonia gas and hydrogen chloride.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NH4Cl → NH3 + HCl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•Ammonium chloride also reacts with sodium hydroxide to produce ammonia gas.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NH4Cl + NaOH → NH3 + NaCl + H2O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•Ammonium chloride reacts with sodium carbonate to produce sodium chloride and ammonia gas.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NH4Cl + Na2CO3 → 2 NaCl + CO2 + H2O + 2 NH3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b="1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050" b="1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of Ammonium Chloride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fertilizers as a nitrogen source.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medicine (especially in cough medicine) as an expectorant.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food additives – in bread making as a yeast nutrient.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as an acidifier.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cooling baths to create low temperatures.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are used as buffer solutions along with ammonia.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1026" name="Picture 2" descr="Ammonium Chloride Manufacturer Supplier in Uttar Pradesh India">
            <a:extLst>
              <a:ext uri="{FF2B5EF4-FFF2-40B4-BE49-F238E27FC236}">
                <a16:creationId xmlns:a16="http://schemas.microsoft.com/office/drawing/2014/main" id="{00902152-0AE0-783F-5999-98DA4809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9091">
                        <a14:foregroundMark x1="17273" y1="49545" x2="11818" y2="61818"/>
                        <a14:foregroundMark x1="15000" y1="53636" x2="10455" y2="55455"/>
                        <a14:foregroundMark x1="12727" y1="47273" x2="11818" y2="61818"/>
                        <a14:foregroundMark x1="8636" y1="49091" x2="8182" y2="48182"/>
                        <a14:foregroundMark x1="6818" y1="49545" x2="7273" y2="61364"/>
                        <a14:foregroundMark x1="3182" y1="50455" x2="0" y2="54091"/>
                        <a14:foregroundMark x1="84545" y1="50455" x2="95000" y2="50455"/>
                        <a14:foregroundMark x1="96818" y1="50000" x2="97273" y2="50000"/>
                        <a14:foregroundMark x1="99091" y1="63636" x2="99091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5" action="ppaction://hlinksldjump"/>
            <a:extLst>
              <a:ext uri="{FF2B5EF4-FFF2-40B4-BE49-F238E27FC236}">
                <a16:creationId xmlns:a16="http://schemas.microsoft.com/office/drawing/2014/main" id="{91B2EBC6-5A94-396F-35FF-E39AE9D0620F}"/>
              </a:ext>
            </a:extLst>
          </p:cNvPr>
          <p:cNvSpPr txBox="1"/>
          <p:nvPr/>
        </p:nvSpPr>
        <p:spPr>
          <a:xfrm>
            <a:off x="5448262" y="4227986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Back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19094-EA74-954B-0E3B-307C49CB5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50886"/>
              </p:ext>
            </p:extLst>
          </p:nvPr>
        </p:nvGraphicFramePr>
        <p:xfrm>
          <a:off x="90535" y="2339672"/>
          <a:ext cx="3887105" cy="237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092">
                  <a:extLst>
                    <a:ext uri="{9D8B030D-6E8A-4147-A177-3AD203B41FA5}">
                      <a16:colId xmlns:a16="http://schemas.microsoft.com/office/drawing/2014/main" val="1084520340"/>
                    </a:ext>
                  </a:extLst>
                </a:gridCol>
                <a:gridCol w="2455013">
                  <a:extLst>
                    <a:ext uri="{9D8B030D-6E8A-4147-A177-3AD203B41FA5}">
                      <a16:colId xmlns:a16="http://schemas.microsoft.com/office/drawing/2014/main" val="3594022096"/>
                    </a:ext>
                  </a:extLst>
                </a:gridCol>
              </a:tblGrid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NH₄Cl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48517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53.491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28179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1.53 frams percubic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436348"/>
                  </a:ext>
                </a:extLst>
              </a:tr>
              <a:tr h="56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520°C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876803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338°C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1307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8E6BB1-6C2D-871B-EA63-961E5C2517E6}"/>
              </a:ext>
            </a:extLst>
          </p:cNvPr>
          <p:cNvSpPr txBox="1"/>
          <p:nvPr/>
        </p:nvSpPr>
        <p:spPr>
          <a:xfrm>
            <a:off x="123583" y="1722093"/>
            <a:ext cx="359688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Ammonium chloride undergoes an endothermic process when it is dissolved in water. The solution cools as a result.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0B1D1-F149-273C-1514-F59F4074E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7" y="1692091"/>
            <a:ext cx="3596882" cy="57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sodium nitrate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39C70-F2B8-88D1-4C97-0D8E9796E358}"/>
              </a:ext>
            </a:extLst>
          </p:cNvPr>
          <p:cNvSpPr txBox="1"/>
          <p:nvPr/>
        </p:nvSpPr>
        <p:spPr>
          <a:xfrm>
            <a:off x="0" y="119420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Sodium nitrate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5E465-B688-79F9-D5ED-B201A73E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642640"/>
            <a:ext cx="2465070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3E1A0-D956-DB1B-61BE-29C74AD74BA7}"/>
              </a:ext>
            </a:extLst>
          </p:cNvPr>
          <p:cNvSpPr txBox="1"/>
          <p:nvPr/>
        </p:nvSpPr>
        <p:spPr>
          <a:xfrm>
            <a:off x="3662504" y="337185"/>
            <a:ext cx="534731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Chemical Properties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dissolved in water, sodium nitrate dissociates into Na</a:t>
            </a:r>
            <a:r>
              <a:rPr lang="en-US" sz="1050" b="0" i="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and NO</a:t>
            </a:r>
            <a:r>
              <a:rPr lang="en-US" sz="1050" b="0" i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050" b="0" i="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endParaRPr lang="en-US" sz="1050" b="0" i="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 very strong oxidizing agent; it reacts violently with reducing agents.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high temperatures, this compound is known to explosively decompose.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noncombustible but accelerates the burning of combustible materials</a:t>
            </a:r>
          </a:p>
          <a:p>
            <a:pPr algn="just"/>
            <a:endParaRPr lang="en-US" sz="105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en-US" sz="1050" b="0" i="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05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of sodium nitrate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compound is widely used as a food additive since it acts as a preservative.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Sodium nitrate is used as an oxidizer in several types of fireworks.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also a component of some instant cold packs.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</a:t>
            </a:r>
            <a:r>
              <a:rPr lang="en-US" sz="1050" b="0" i="0" baseline="-2500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is one of the components used for the storage and transfer of heat in some solar power plants.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promote the growth of Nitrosomonas bacteria, this compound is added to the wastewater in several wastewater treatment plants.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Sodium nitrate is also used in several rocket propellants and is known to be a substitute for potassium nitrate in gunpowder.</a:t>
            </a: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711268A5-1F4E-5E94-26E7-CD366E7DB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0" y="4170516"/>
            <a:ext cx="2188654" cy="3779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DE3B1-3731-362F-E126-9E6FFCF2F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06154"/>
              </p:ext>
            </p:extLst>
          </p:nvPr>
        </p:nvGraphicFramePr>
        <p:xfrm>
          <a:off x="23791" y="3282731"/>
          <a:ext cx="4700369" cy="132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293">
                  <a:extLst>
                    <a:ext uri="{9D8B030D-6E8A-4147-A177-3AD203B41FA5}">
                      <a16:colId xmlns:a16="http://schemas.microsoft.com/office/drawing/2014/main" val="2921720797"/>
                    </a:ext>
                  </a:extLst>
                </a:gridCol>
                <a:gridCol w="2389076">
                  <a:extLst>
                    <a:ext uri="{9D8B030D-6E8A-4147-A177-3AD203B41FA5}">
                      <a16:colId xmlns:a16="http://schemas.microsoft.com/office/drawing/2014/main" val="2762704845"/>
                    </a:ext>
                  </a:extLst>
                </a:gridCol>
              </a:tblGrid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Chemical formula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NaNO 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825429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84.99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485121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2.257 grams per 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46163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308 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148431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380°C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4252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16CC0C-7EB8-B7B8-6529-77BD72F4748D}"/>
              </a:ext>
            </a:extLst>
          </p:cNvPr>
          <p:cNvSpPr txBox="1"/>
          <p:nvPr/>
        </p:nvSpPr>
        <p:spPr>
          <a:xfrm>
            <a:off x="5089091" y="3519943"/>
            <a:ext cx="36317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solution cools as sodium nitrate dissolves in water. During the procedure, heat passes into the system.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F3D03-0189-3318-49C9-31DFF9CC3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25" y="3378184"/>
            <a:ext cx="386086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1190</Words>
  <Application>Microsoft Office PowerPoint</Application>
  <PresentationFormat>On-screen Show (16:9)</PresentationFormat>
  <Paragraphs>183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Montserrat</vt:lpstr>
      <vt:lpstr>Roboto</vt:lpstr>
      <vt:lpstr>Calibri</vt:lpstr>
      <vt:lpstr>Symbol</vt:lpstr>
      <vt:lpstr>arial</vt:lpstr>
      <vt:lpstr>Lato</vt:lpstr>
      <vt:lpstr>Focus</vt:lpstr>
      <vt:lpstr>Investigating endothermic and exothermic changes of substances(When Dissolved In water)</vt:lpstr>
      <vt:lpstr>PowerPoint Presentation</vt:lpstr>
      <vt:lpstr>Exothermic substances</vt:lpstr>
      <vt:lpstr> </vt:lpstr>
      <vt:lpstr>Calcium chloride </vt:lpstr>
      <vt:lpstr>PowerPoint Presentation</vt:lpstr>
      <vt:lpstr>Endothermic Substances</vt:lpstr>
      <vt:lpstr>Ammonium chloride </vt:lpstr>
      <vt:lpstr>sodium nitrate </vt:lpstr>
      <vt:lpstr>Insert your title here</vt:lpstr>
      <vt:lpstr>Byju’s learning - learn math, coding, Music &amp;amp; Arts Online: Byju’s US: Tynker: Osmo: Epic (no date) BYJU’S. Available at: https://byjus.com/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endothermic and exothermic changes of substances</dc:title>
  <dc:creator>User</dc:creator>
  <cp:lastModifiedBy>User</cp:lastModifiedBy>
  <cp:revision>8</cp:revision>
  <dcterms:modified xsi:type="dcterms:W3CDTF">2023-05-14T19:33:44Z</dcterms:modified>
</cp:coreProperties>
</file>