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5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7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5/7/2023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5/7/2023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1099" y="1964268"/>
            <a:ext cx="7197726" cy="2421464"/>
          </a:xfrm>
        </p:spPr>
        <p:txBody>
          <a:bodyPr>
            <a:normAutofit/>
          </a:bodyPr>
          <a:lstStyle/>
          <a:p>
            <a:pPr algn="ctr"/>
            <a:r>
              <a:rPr lang="ar-JO" sz="8800" dirty="0" smtClean="0"/>
              <a:t>السمنة</a:t>
            </a:r>
            <a:endParaRPr lang="en-US" sz="8800" dirty="0"/>
          </a:p>
        </p:txBody>
      </p:sp>
      <p:sp>
        <p:nvSpPr>
          <p:cNvPr id="3" name="Subtitle 2"/>
          <p:cNvSpPr>
            <a:spLocks noGrp="1"/>
          </p:cNvSpPr>
          <p:nvPr>
            <p:ph type="subTitle" idx="1"/>
          </p:nvPr>
        </p:nvSpPr>
        <p:spPr>
          <a:xfrm>
            <a:off x="2451099" y="4385732"/>
            <a:ext cx="7197726" cy="1405467"/>
          </a:xfrm>
        </p:spPr>
        <p:txBody>
          <a:bodyPr>
            <a:normAutofit/>
          </a:bodyPr>
          <a:lstStyle/>
          <a:p>
            <a:r>
              <a:rPr lang="ar-JO" sz="2400" dirty="0" smtClean="0"/>
              <a:t>من:قيس حداد و </a:t>
            </a:r>
            <a:r>
              <a:rPr lang="ar-JO" sz="2400" smtClean="0"/>
              <a:t>فوزي </a:t>
            </a:r>
            <a:r>
              <a:rPr lang="ar-JO" sz="2400" smtClean="0"/>
              <a:t>زبانة و سند وهاب</a:t>
            </a:r>
            <a:endParaRPr lang="en-US" sz="2400" dirty="0"/>
          </a:p>
        </p:txBody>
      </p:sp>
    </p:spTree>
    <p:extLst>
      <p:ext uri="{BB962C8B-B14F-4D97-AF65-F5344CB8AC3E}">
        <p14:creationId xmlns:p14="http://schemas.microsoft.com/office/powerpoint/2010/main" val="320543862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2626" y="558800"/>
            <a:ext cx="10131425" cy="1456267"/>
          </a:xfrm>
        </p:spPr>
        <p:txBody>
          <a:bodyPr>
            <a:normAutofit/>
          </a:bodyPr>
          <a:lstStyle/>
          <a:p>
            <a:pPr algn="r"/>
            <a:r>
              <a:rPr lang="ar-JO" sz="6000" dirty="0"/>
              <a:t>ما هي </a:t>
            </a:r>
            <a:r>
              <a:rPr lang="ar-JO" sz="6000" dirty="0" smtClean="0"/>
              <a:t>السمنة؟</a:t>
            </a:r>
            <a:endParaRPr lang="en-US" sz="6000" dirty="0"/>
          </a:p>
        </p:txBody>
      </p:sp>
      <p:sp>
        <p:nvSpPr>
          <p:cNvPr id="3" name="Content Placeholder 2"/>
          <p:cNvSpPr>
            <a:spLocks noGrp="1"/>
          </p:cNvSpPr>
          <p:nvPr>
            <p:ph idx="1"/>
          </p:nvPr>
        </p:nvSpPr>
        <p:spPr>
          <a:xfrm>
            <a:off x="685800" y="1714500"/>
            <a:ext cx="10350500" cy="2429933"/>
          </a:xfrm>
        </p:spPr>
        <p:txBody>
          <a:bodyPr>
            <a:normAutofit/>
          </a:bodyPr>
          <a:lstStyle/>
          <a:p>
            <a:pPr marL="0" indent="0">
              <a:buNone/>
            </a:pPr>
            <a:r>
              <a:rPr lang="ar-JO" sz="2400" dirty="0"/>
              <a:t>تعرَّف زيادة الوزن والسمنة بأنهما تراكم غير طبيعي أو مفرط للدهون على نحو يشكل خطراً على الصحة. ويعبر مؤشر كتلة الجسم الذي يزيد على 25 عن زيادة الوزن، والذي يزيد على 30 عن السمنة.</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9399" y="4123266"/>
            <a:ext cx="3736905" cy="2560359"/>
          </a:xfrm>
          <a:prstGeom prst="rect">
            <a:avLst/>
          </a:prstGeom>
        </p:spPr>
      </p:pic>
    </p:spTree>
    <p:extLst>
      <p:ext uri="{BB962C8B-B14F-4D97-AF65-F5344CB8AC3E}">
        <p14:creationId xmlns:p14="http://schemas.microsoft.com/office/powerpoint/2010/main" val="40404339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1" y="309033"/>
            <a:ext cx="10131425" cy="1456267"/>
          </a:xfrm>
        </p:spPr>
        <p:txBody>
          <a:bodyPr>
            <a:normAutofit/>
          </a:bodyPr>
          <a:lstStyle/>
          <a:p>
            <a:pPr algn="r"/>
            <a:r>
              <a:rPr lang="ar-JO" sz="6000" dirty="0"/>
              <a:t>ما هي اسباب السمنة؟</a:t>
            </a:r>
            <a:endParaRPr lang="en-US" sz="6000" dirty="0"/>
          </a:p>
        </p:txBody>
      </p:sp>
      <p:sp>
        <p:nvSpPr>
          <p:cNvPr id="3" name="Content Placeholder 2"/>
          <p:cNvSpPr>
            <a:spLocks noGrp="1"/>
          </p:cNvSpPr>
          <p:nvPr>
            <p:ph idx="1"/>
          </p:nvPr>
        </p:nvSpPr>
        <p:spPr>
          <a:xfrm>
            <a:off x="685800" y="2129367"/>
            <a:ext cx="10131425" cy="3649133"/>
          </a:xfrm>
        </p:spPr>
        <p:txBody>
          <a:bodyPr/>
          <a:lstStyle/>
          <a:p>
            <a:pPr marL="3657600" lvl="8" indent="0" algn="r">
              <a:buNone/>
            </a:pPr>
            <a:endParaRPr lang="en-US" dirty="0"/>
          </a:p>
        </p:txBody>
      </p:sp>
      <p:sp>
        <p:nvSpPr>
          <p:cNvPr id="6" name="Oval 5"/>
          <p:cNvSpPr/>
          <p:nvPr/>
        </p:nvSpPr>
        <p:spPr>
          <a:xfrm>
            <a:off x="1348580" y="2226734"/>
            <a:ext cx="4286251" cy="2025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t>قلّة النشاط البدنيّ: تؤدي قلّة النشاط البدنيّ أو عدم ممارسة التمارين </a:t>
            </a:r>
            <a:r>
              <a:rPr lang="ar-JO" dirty="0" smtClean="0"/>
              <a:t>الرياضيّة الي زيادة الوزن.</a:t>
            </a:r>
            <a:r>
              <a:rPr lang="ar-JO" dirty="0"/>
              <a:t/>
            </a:r>
            <a:br>
              <a:rPr lang="ar-JO" dirty="0"/>
            </a:br>
            <a:r>
              <a:rPr lang="ar-JO" dirty="0"/>
              <a:t/>
            </a:r>
            <a:br>
              <a:rPr lang="ar-JO" dirty="0"/>
            </a:br>
            <a:endParaRPr lang="en-US" dirty="0"/>
          </a:p>
        </p:txBody>
      </p:sp>
      <p:sp>
        <p:nvSpPr>
          <p:cNvPr id="7" name="Oval 6"/>
          <p:cNvSpPr/>
          <p:nvPr/>
        </p:nvSpPr>
        <p:spPr>
          <a:xfrm>
            <a:off x="5969000" y="3953933"/>
            <a:ext cx="4848225" cy="1691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العوامل </a:t>
            </a:r>
            <a:r>
              <a:rPr lang="ar-JO" dirty="0"/>
              <a:t>المتعلقة بالنظام </a:t>
            </a:r>
            <a:r>
              <a:rPr lang="ar-JO" dirty="0" smtClean="0"/>
              <a:t>الغذائيّ:</a:t>
            </a:r>
          </a:p>
          <a:p>
            <a:pPr algn="ctr"/>
            <a:r>
              <a:rPr lang="ar-JO" dirty="0" smtClean="0"/>
              <a:t> لإفراط </a:t>
            </a:r>
            <a:r>
              <a:rPr lang="ar-JO" dirty="0"/>
              <a:t>في تناول </a:t>
            </a:r>
            <a:r>
              <a:rPr lang="ar-JO" dirty="0" smtClean="0"/>
              <a:t>الطعام وبالاخص </a:t>
            </a:r>
            <a:r>
              <a:rPr lang="ar-JO" dirty="0"/>
              <a:t>الأطعمة الغنيّة بالدهون، أو </a:t>
            </a:r>
            <a:r>
              <a:rPr lang="ar-JO" dirty="0" smtClean="0"/>
              <a:t>السكّريات،والكربوهيدرات .</a:t>
            </a:r>
            <a:r>
              <a:rPr lang="ar-JO" dirty="0"/>
              <a:t/>
            </a:r>
            <a:br>
              <a:rPr lang="ar-JO" dirty="0"/>
            </a:br>
            <a:r>
              <a:rPr lang="ar-JO" dirty="0"/>
              <a:t/>
            </a:r>
            <a:br>
              <a:rPr lang="ar-JO" dirty="0"/>
            </a:br>
            <a:endParaRPr lang="en-US" dirty="0"/>
          </a:p>
        </p:txBody>
      </p:sp>
      <p:sp>
        <p:nvSpPr>
          <p:cNvPr id="8" name="Oval 7"/>
          <p:cNvSpPr/>
          <p:nvPr/>
        </p:nvSpPr>
        <p:spPr>
          <a:xfrm>
            <a:off x="1223964" y="4349750"/>
            <a:ext cx="4414836" cy="17928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JO" dirty="0" smtClean="0"/>
              <a:t>العوامل </a:t>
            </a:r>
            <a:r>
              <a:rPr lang="ar-JO" dirty="0"/>
              <a:t>الوراثيّة والجينات: تزداد فرصة الإصابة بالسُمنة إذا كان أحد الوالدين أو كلاهما يعاني من السُمنة، وتلعب الجينات دوراً مهمّاً في زيادة فرصة الإصابة </a:t>
            </a:r>
            <a:r>
              <a:rPr lang="ar-JO" dirty="0" smtClean="0"/>
              <a:t>بالسُمنه</a:t>
            </a:r>
            <a:endParaRPr lang="en-US" dirty="0"/>
          </a:p>
        </p:txBody>
      </p:sp>
      <p:sp>
        <p:nvSpPr>
          <p:cNvPr id="9" name="Oval 8"/>
          <p:cNvSpPr/>
          <p:nvPr/>
        </p:nvSpPr>
        <p:spPr>
          <a:xfrm>
            <a:off x="5753100" y="1765300"/>
            <a:ext cx="4797426" cy="20552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000" dirty="0" smtClean="0"/>
              <a:t>عوامل نفسيه : </a:t>
            </a:r>
            <a:r>
              <a:rPr lang="ar-JO" sz="1000" dirty="0"/>
              <a:t>يمكن أن تؤثر العوامل النفسيّة والعواطف في عادات الأكل، فقد يصاب الشخص بالسُمنة نتيجة الإفراط في تناول الطعام استجابة لعدد من المشاعر والعوامل النفسية مثل: الملل، والحزن، والتوتر، والغضب.</a:t>
            </a:r>
            <a:r>
              <a:rPr lang="ar-JO" dirty="0"/>
              <a:t/>
            </a:r>
            <a:br>
              <a:rPr lang="ar-JO" dirty="0"/>
            </a:br>
            <a:r>
              <a:rPr lang="ar-JO" dirty="0"/>
              <a:t/>
            </a:r>
            <a:br>
              <a:rPr lang="ar-JO" dirty="0"/>
            </a:br>
            <a:r>
              <a:rPr lang="ar-JO" dirty="0"/>
              <a:t/>
            </a:r>
            <a:br>
              <a:rPr lang="ar-JO" dirty="0"/>
            </a:br>
            <a:endParaRPr lang="en-US" dirty="0"/>
          </a:p>
        </p:txBody>
      </p:sp>
    </p:spTree>
    <p:extLst>
      <p:ext uri="{BB962C8B-B14F-4D97-AF65-F5344CB8AC3E}">
        <p14:creationId xmlns:p14="http://schemas.microsoft.com/office/powerpoint/2010/main" val="25779542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1067"/>
            <a:ext cx="10131425" cy="1456267"/>
          </a:xfrm>
        </p:spPr>
        <p:txBody>
          <a:bodyPr>
            <a:normAutofit/>
          </a:bodyPr>
          <a:lstStyle/>
          <a:p>
            <a:pPr algn="r"/>
            <a:r>
              <a:rPr lang="ar-JO" sz="6000" dirty="0"/>
              <a:t>ما تأثير السمنه والامراض التي ترافقها ؟</a:t>
            </a:r>
            <a:endParaRPr lang="en-US" sz="6000" dirty="0"/>
          </a:p>
        </p:txBody>
      </p:sp>
      <p:sp>
        <p:nvSpPr>
          <p:cNvPr id="3" name="Content Placeholder 2"/>
          <p:cNvSpPr>
            <a:spLocks noGrp="1"/>
          </p:cNvSpPr>
          <p:nvPr>
            <p:ph idx="1"/>
          </p:nvPr>
        </p:nvSpPr>
        <p:spPr/>
        <p:txBody>
          <a:bodyPr>
            <a:normAutofit/>
          </a:bodyPr>
          <a:lstStyle/>
          <a:p>
            <a:pPr algn="r"/>
            <a:r>
              <a:rPr lang="ar-JO" sz="2800" dirty="0"/>
              <a:t>ا</a:t>
            </a:r>
            <a:r>
              <a:rPr lang="ar-JO" sz="2800" dirty="0" smtClean="0"/>
              <a:t>لأشخاص </a:t>
            </a:r>
            <a:r>
              <a:rPr lang="ar-JO" sz="2800" dirty="0"/>
              <a:t>المصابون بالسمنة هم أكثر عرضة للإصابة بعدد من المشكلات الصحية الخطيرة، والتي تتضمّن ما يلي: مرض القلب والسكتات الدماغية. تجعلكَ السمنة أكثر عرضة للإصابة بارتفاع ضغط الدم، ومستويات الكوليسترول غير الطبيعية، والتي تُعَدُّ عوامل خطورة تتسبَّب في الإصابة بأمراض القلب والسكتات </a:t>
            </a:r>
            <a:r>
              <a:rPr lang="ar-JO" sz="2800" dirty="0" smtClean="0"/>
              <a:t>الدماغية.</a:t>
            </a:r>
            <a:endParaRPr lang="en-US" sz="2800" dirty="0"/>
          </a:p>
        </p:txBody>
      </p:sp>
    </p:spTree>
    <p:extLst>
      <p:ext uri="{BB962C8B-B14F-4D97-AF65-F5344CB8AC3E}">
        <p14:creationId xmlns:p14="http://schemas.microsoft.com/office/powerpoint/2010/main" val="4163317723"/>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ما هو تأثير السمنة على الصحة النفسية</a:t>
            </a:r>
            <a:r>
              <a:rPr lang="ar-JO" dirty="0" smtClean="0"/>
              <a:t>؟ </a:t>
            </a:r>
            <a:endParaRPr lang="en-US" dirty="0"/>
          </a:p>
        </p:txBody>
      </p:sp>
      <p:sp>
        <p:nvSpPr>
          <p:cNvPr id="3" name="Content Placeholder 2"/>
          <p:cNvSpPr>
            <a:spLocks noGrp="1"/>
          </p:cNvSpPr>
          <p:nvPr>
            <p:ph idx="1"/>
          </p:nvPr>
        </p:nvSpPr>
        <p:spPr/>
        <p:txBody>
          <a:bodyPr/>
          <a:lstStyle/>
          <a:p>
            <a:pPr marL="0" indent="0" algn="r">
              <a:buNone/>
            </a:pPr>
            <a:r>
              <a:rPr lang="ar-JO" dirty="0"/>
              <a:t>تأثير السمنة على جودة الحياة: حيث أن السمنة تسبب عدة أمراض جسدية منها: أمراض القلب والسكري، كما أنها تجعل حركة المريض صعبة، وتقلل من قدرته على ممارسة الأنشطة الخارجية، أو السفر، وذلك يقلل مشاركته في الحياة الاجتماعية مع العائلة والأصدقاء، مما يؤدي الشعور بالوحدة والانعزال، وهذا بدوره يؤثر سلبًا على الصحة </a:t>
            </a:r>
            <a:r>
              <a:rPr lang="ar-JO" dirty="0" smtClean="0"/>
              <a:t>النفسية</a:t>
            </a:r>
          </a:p>
          <a:p>
            <a:pPr marL="0" indent="0" algn="r">
              <a:buNone/>
            </a:pPr>
            <a:r>
              <a:rPr lang="ar-JO" dirty="0" smtClean="0"/>
              <a:t> </a:t>
            </a:r>
            <a:r>
              <a:rPr lang="ar-JO" dirty="0"/>
              <a:t>قلة الثقة </a:t>
            </a:r>
            <a:r>
              <a:rPr lang="ar-JO" dirty="0" smtClean="0"/>
              <a:t>بالنفس</a:t>
            </a:r>
            <a:endParaRPr lang="en-US" dirty="0"/>
          </a:p>
        </p:txBody>
      </p:sp>
    </p:spTree>
    <p:extLst>
      <p:ext uri="{BB962C8B-B14F-4D97-AF65-F5344CB8AC3E}">
        <p14:creationId xmlns:p14="http://schemas.microsoft.com/office/powerpoint/2010/main" val="508195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JO" sz="6000" dirty="0" smtClean="0"/>
              <a:t>طرق علاج السمنة؟</a:t>
            </a:r>
            <a:endParaRPr lang="en-US" sz="6000" dirty="0"/>
          </a:p>
        </p:txBody>
      </p:sp>
      <p:sp>
        <p:nvSpPr>
          <p:cNvPr id="3" name="Content Placeholder 2"/>
          <p:cNvSpPr>
            <a:spLocks noGrp="1"/>
          </p:cNvSpPr>
          <p:nvPr>
            <p:ph idx="1"/>
          </p:nvPr>
        </p:nvSpPr>
        <p:spPr>
          <a:xfrm>
            <a:off x="682627" y="1879600"/>
            <a:ext cx="10874373" cy="4419599"/>
          </a:xfrm>
        </p:spPr>
        <p:txBody>
          <a:bodyPr>
            <a:normAutofit lnSpcReduction="10000"/>
          </a:bodyPr>
          <a:lstStyle/>
          <a:p>
            <a:pPr algn="r" rtl="1"/>
            <a:r>
              <a:rPr lang="ar-JO" sz="2200" dirty="0"/>
              <a:t>تقليل كمّيّة السعرات الحرارية المأخوذة في اليوم اليوم بحيث لاتتعدّى ألفي سعرة </a:t>
            </a:r>
            <a:r>
              <a:rPr lang="ar-JO" sz="2200" dirty="0" smtClean="0"/>
              <a:t>حراريّة.</a:t>
            </a:r>
          </a:p>
          <a:p>
            <a:pPr algn="r" rtl="1"/>
            <a:r>
              <a:rPr lang="ar-JO" sz="2200" dirty="0" smtClean="0"/>
              <a:t>الابتعاد </a:t>
            </a:r>
            <a:r>
              <a:rPr lang="ar-JO" sz="2200" dirty="0"/>
              <a:t>عن الأغذية المحتوية على الكربوهيدرات، والسكّريّات، والدهون، واستبدالها بأطعمة تحتوي على عناصر غذائيّة مفيدة لصحة الجسم، كالفواكه، والخضروات، والبروتينات. </a:t>
            </a:r>
            <a:endParaRPr lang="ar-JO" sz="2200" dirty="0" smtClean="0"/>
          </a:p>
          <a:p>
            <a:pPr algn="r" rtl="1"/>
            <a:r>
              <a:rPr lang="ar-JO" sz="2200" dirty="0" smtClean="0"/>
              <a:t>ممارسة </a:t>
            </a:r>
            <a:r>
              <a:rPr lang="ar-JO" sz="2200" dirty="0"/>
              <a:t>الرياضة بشكل يوميّ، بممارسة بعض التمارين الرياضة البسيطة كالمشي لمدّة ساعة، أو ممارسة السباحة، أو الركض لمسافات طويلة، فكلها تعتبر مفيدة بحيث يتمّ حرق الدهون المتراكمة في الجسم</a:t>
            </a:r>
            <a:r>
              <a:rPr lang="ar-JO" sz="2200" dirty="0" smtClean="0"/>
              <a:t>.</a:t>
            </a:r>
          </a:p>
          <a:p>
            <a:pPr algn="r" rtl="1"/>
            <a:r>
              <a:rPr lang="ar-JO" sz="2200" dirty="0" smtClean="0"/>
              <a:t>أخذ </a:t>
            </a:r>
            <a:r>
              <a:rPr lang="ar-JO" sz="2200" dirty="0"/>
              <a:t>قسط كافي من النوم، وعدم النوم مباشرة بعد تناول الطعام فهذا يعمل على تراكم الدهون في منطقة </a:t>
            </a:r>
            <a:r>
              <a:rPr lang="ar-JO" sz="2200" dirty="0" smtClean="0"/>
              <a:t>البطن.</a:t>
            </a:r>
          </a:p>
          <a:p>
            <a:pPr algn="r" rtl="1"/>
            <a:r>
              <a:rPr lang="ar-JO" sz="2200" dirty="0" smtClean="0"/>
              <a:t> </a:t>
            </a:r>
            <a:r>
              <a:rPr lang="ar-JO" sz="2200" dirty="0"/>
              <a:t>التقليل من شرب القهوة والشاي، لاحتوائها على نسب كافيين. </a:t>
            </a:r>
            <a:endParaRPr lang="ar-JO" sz="2200" dirty="0" smtClean="0"/>
          </a:p>
          <a:p>
            <a:pPr algn="r" rtl="1"/>
            <a:r>
              <a:rPr lang="ar-JO" sz="2200" dirty="0"/>
              <a:t>تجنّب شرب المشروبات الغازية بجميع أنواعها، لاحتوائها على نسب سكّريات عالية، تؤدّي إلى تراكم الدهون في الجسم</a:t>
            </a:r>
            <a:r>
              <a:rPr lang="ar-JO" sz="1900" dirty="0"/>
              <a:t>.</a:t>
            </a:r>
            <a:r>
              <a:rPr lang="ar-JO" dirty="0"/>
              <a:t/>
            </a:r>
            <a:br>
              <a:rPr lang="ar-JO" dirty="0"/>
            </a:br>
            <a:r>
              <a:rPr lang="ar-JO" dirty="0"/>
              <a:t/>
            </a:r>
            <a:br>
              <a:rPr lang="ar-JO" dirty="0"/>
            </a:br>
            <a:r>
              <a:rPr lang="ar-JO" dirty="0"/>
              <a:t/>
            </a:r>
            <a:br>
              <a:rPr lang="ar-JO" dirty="0"/>
            </a:br>
            <a:endParaRPr lang="en-US" dirty="0"/>
          </a:p>
        </p:txBody>
      </p:sp>
    </p:spTree>
    <p:extLst>
      <p:ext uri="{BB962C8B-B14F-4D97-AF65-F5344CB8AC3E}">
        <p14:creationId xmlns:p14="http://schemas.microsoft.com/office/powerpoint/2010/main" val="38401298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Override1.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docProps/app.xml><?xml version="1.0" encoding="utf-8"?>
<Properties xmlns="http://schemas.openxmlformats.org/officeDocument/2006/extended-properties" xmlns:vt="http://schemas.openxmlformats.org/officeDocument/2006/docPropsVTypes">
  <Template/>
  <TotalTime>18163</TotalTime>
  <Words>384</Words>
  <Application>Microsoft Office PowerPoint</Application>
  <PresentationFormat>Widescreen</PresentationFormat>
  <Paragraphs>22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Celestial</vt:lpstr>
      <vt:lpstr>السمنة</vt:lpstr>
      <vt:lpstr>ما هي السمنة؟</vt:lpstr>
      <vt:lpstr>ما هي اسباب السمنة؟</vt:lpstr>
      <vt:lpstr>ما تأثير السمنه والامراض التي ترافقها ؟</vt:lpstr>
      <vt:lpstr>ما هو تأثير السمنة على الصحة النفسية؟ </vt:lpstr>
      <vt:lpstr>طرق علاج السمنة؟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السمنة</dc:title>
  <dc:creator>AHJ</dc:creator>
  <cp:lastModifiedBy>AHJ</cp:lastModifiedBy>
  <cp:revision>15</cp:revision>
  <dcterms:created xsi:type="dcterms:W3CDTF">2023-05-01T16:20:41Z</dcterms:created>
  <dcterms:modified xsi:type="dcterms:W3CDTF">2023-05-14T07:08:08Z</dcterms:modified>
</cp:coreProperties>
</file>