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1" r:id="rId2"/>
  </p:sldMasterIdLst>
  <p:notesMasterIdLst>
    <p:notesMasterId r:id="rId12"/>
  </p:notesMasterIdLst>
  <p:sldIdLst>
    <p:sldId id="256" r:id="rId3"/>
    <p:sldId id="257" r:id="rId4"/>
    <p:sldId id="258" r:id="rId5"/>
    <p:sldId id="259" r:id="rId6"/>
    <p:sldId id="260" r:id="rId7"/>
    <p:sldId id="261" r:id="rId8"/>
    <p:sldId id="262" r:id="rId9"/>
    <p:sldId id="263" r:id="rId10"/>
    <p:sldId id="264" r:id="rId1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4" roundtripDataSignature="AMtx7mgMQHSdL6PQQg2UlmT5L/4rR8gyK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50"/>
  </p:normalViewPr>
  <p:slideViewPr>
    <p:cSldViewPr snapToGrid="0">
      <p:cViewPr varScale="1">
        <p:scale>
          <a:sx n="120" d="100"/>
          <a:sy n="120" d="100"/>
        </p:scale>
        <p:origin x="25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customschemas.google.com/relationships/presentationmetadata" Target="meta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82E63C-1BEC-4019-9390-BF7258E0741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F0BEFB8-4AAA-4030-A783-3929F6F27E50}">
      <dgm:prSet/>
      <dgm:spPr/>
      <dgm:t>
        <a:bodyPr/>
        <a:lstStyle/>
        <a:p>
          <a:pPr algn="r"/>
          <a:r>
            <a:rPr lang="ar" b="0" i="0" u="none" dirty="0">
              <a:latin typeface="Calibri" panose="020F0502020204030204" pitchFamily="34" charset="0"/>
              <a:cs typeface="Calibri" panose="020F0502020204030204" pitchFamily="34" charset="0"/>
            </a:rPr>
            <a:t>من أسباب السمنة الرئيسية هو أن يحصل الشخص على سعرات حرارية أكثر مما يستهلكه في الأنشطة الروتينية اليومية بالإضافة إلى تمارين اللياقة البدنية، حيث أن السعرات الحرارية المتبقية يقوم الجسم بتخزينها على شكل دهون، كما أن هناك أسباب وراثية وسلوكية وصحية تؤثر على السمنة.</a:t>
          </a:r>
          <a:endParaRPr lang="en-US" dirty="0">
            <a:latin typeface="Calibri" panose="020F0502020204030204" pitchFamily="34" charset="0"/>
            <a:cs typeface="Calibri" panose="020F0502020204030204" pitchFamily="34" charset="0"/>
          </a:endParaRPr>
        </a:p>
      </dgm:t>
    </dgm:pt>
    <dgm:pt modelId="{FE22FC5C-5C8B-475A-87BB-46F8DB0F170B}" type="parTrans" cxnId="{E9EAE2FE-DF93-4F16-8B89-8F54E0B0EA95}">
      <dgm:prSet/>
      <dgm:spPr/>
      <dgm:t>
        <a:bodyPr/>
        <a:lstStyle/>
        <a:p>
          <a:endParaRPr lang="en-US"/>
        </a:p>
      </dgm:t>
    </dgm:pt>
    <dgm:pt modelId="{645C46A0-A5B4-4F5B-AB80-58956F717DFF}" type="sibTrans" cxnId="{E9EAE2FE-DF93-4F16-8B89-8F54E0B0EA95}">
      <dgm:prSet/>
      <dgm:spPr/>
      <dgm:t>
        <a:bodyPr/>
        <a:lstStyle/>
        <a:p>
          <a:endParaRPr lang="en-US"/>
        </a:p>
      </dgm:t>
    </dgm:pt>
    <dgm:pt modelId="{F85C79CF-9E54-4777-A28C-1D8DFF8A8FE3}">
      <dgm:prSet/>
      <dgm:spPr/>
      <dgm:t>
        <a:bodyPr/>
        <a:lstStyle/>
        <a:p>
          <a:pPr algn="r"/>
          <a:r>
            <a:rPr lang="ar-SA" b="0" i="0" u="none" dirty="0">
              <a:latin typeface="Calibri" panose="020F0502020204030204" pitchFamily="34" charset="0"/>
              <a:cs typeface="Calibri" panose="020F0502020204030204" pitchFamily="34" charset="0"/>
            </a:rPr>
            <a:t>فعلى سبيل المثال في أميركا يعتمد معظم السكان على أغذية تحتوي سعرات حرارية أكبر مما يحتاجه الجسم، وغالبا ما تكون تلك الوجبات من الأطعمة سريعة التحضير بالإضافة إلى المشروبات الغازية ذات السعرات الحرارية العالية، لذلك فإن نسب الإصابة بالسمنة تكون مرتفعة نتيجة السلوك الخاطئ في الحصول على الأطعمة.</a:t>
          </a:r>
          <a:endParaRPr lang="en-US" dirty="0">
            <a:latin typeface="Calibri" panose="020F0502020204030204" pitchFamily="34" charset="0"/>
            <a:cs typeface="Calibri" panose="020F0502020204030204" pitchFamily="34" charset="0"/>
          </a:endParaRPr>
        </a:p>
      </dgm:t>
    </dgm:pt>
    <dgm:pt modelId="{F032EF74-982E-4457-8E0D-1CF84E29BE34}" type="parTrans" cxnId="{4D8BFA3D-1267-47BD-A757-3EAE9E80B732}">
      <dgm:prSet/>
      <dgm:spPr/>
      <dgm:t>
        <a:bodyPr/>
        <a:lstStyle/>
        <a:p>
          <a:endParaRPr lang="en-US"/>
        </a:p>
      </dgm:t>
    </dgm:pt>
    <dgm:pt modelId="{0EBBF7E1-552D-473B-A036-1FD0C27704EF}" type="sibTrans" cxnId="{4D8BFA3D-1267-47BD-A757-3EAE9E80B732}">
      <dgm:prSet/>
      <dgm:spPr/>
      <dgm:t>
        <a:bodyPr/>
        <a:lstStyle/>
        <a:p>
          <a:endParaRPr lang="en-US"/>
        </a:p>
      </dgm:t>
    </dgm:pt>
    <dgm:pt modelId="{91A94E58-D71D-490E-8460-9C1EB4780174}">
      <dgm:prSet/>
      <dgm:spPr/>
      <dgm:t>
        <a:bodyPr/>
        <a:lstStyle/>
        <a:p>
          <a:pPr algn="r"/>
          <a:r>
            <a:rPr lang="ar" b="0" i="0" u="none" dirty="0">
              <a:latin typeface="Calibri" panose="020F0502020204030204" pitchFamily="34" charset="0"/>
              <a:cs typeface="Calibri" panose="020F0502020204030204" pitchFamily="34" charset="0"/>
            </a:rPr>
            <a:t>كما وأن معظم من يعيش في الدول المتقدمة يعملون في وظائف مكتبية لا تتطلب الكثير من المجهود وبالتالي لا يقومون بحرق كميات كبيره من السعرات الحرارية خلال ساعات العمل، كما وأن وسائل الراحة في تلك البلدان أو المدن المتقدمة لا تساعد الأشخاص في حرق السعرات الحرارية الكافية خلال اليوم، كتوفر المصاعد الكهربائية ومواقع التسوق الالكتروني خدمات التوصيل، والخدمات البنكية التي تتم من خلال الهاتف النقال.</a:t>
          </a:r>
          <a:endParaRPr lang="en-US" dirty="0">
            <a:latin typeface="Calibri" panose="020F0502020204030204" pitchFamily="34" charset="0"/>
            <a:cs typeface="Calibri" panose="020F0502020204030204" pitchFamily="34" charset="0"/>
          </a:endParaRPr>
        </a:p>
      </dgm:t>
    </dgm:pt>
    <dgm:pt modelId="{C6A40F3A-6A04-4186-9EFF-D60518802A59}" type="parTrans" cxnId="{5040C761-6C72-4912-91DE-390B1CE81AA4}">
      <dgm:prSet/>
      <dgm:spPr/>
      <dgm:t>
        <a:bodyPr/>
        <a:lstStyle/>
        <a:p>
          <a:endParaRPr lang="en-US"/>
        </a:p>
      </dgm:t>
    </dgm:pt>
    <dgm:pt modelId="{B039AC25-1870-4B16-860C-4679B5C3FB21}" type="sibTrans" cxnId="{5040C761-6C72-4912-91DE-390B1CE81AA4}">
      <dgm:prSet/>
      <dgm:spPr/>
      <dgm:t>
        <a:bodyPr/>
        <a:lstStyle/>
        <a:p>
          <a:endParaRPr lang="en-US"/>
        </a:p>
      </dgm:t>
    </dgm:pt>
    <dgm:pt modelId="{0388DA95-C6CE-B24B-B0A0-F4A42731070F}" type="pres">
      <dgm:prSet presAssocID="{5282E63C-1BEC-4019-9390-BF7258E07418}" presName="vert0" presStyleCnt="0">
        <dgm:presLayoutVars>
          <dgm:dir/>
          <dgm:animOne val="branch"/>
          <dgm:animLvl val="lvl"/>
        </dgm:presLayoutVars>
      </dgm:prSet>
      <dgm:spPr/>
    </dgm:pt>
    <dgm:pt modelId="{B013C50A-21C1-CE45-90ED-8B6F4C5FE981}" type="pres">
      <dgm:prSet presAssocID="{EF0BEFB8-4AAA-4030-A783-3929F6F27E50}" presName="thickLine" presStyleLbl="alignNode1" presStyleIdx="0" presStyleCnt="3"/>
      <dgm:spPr/>
    </dgm:pt>
    <dgm:pt modelId="{7CA3D11F-CA57-0B48-93A8-C7F184230C27}" type="pres">
      <dgm:prSet presAssocID="{EF0BEFB8-4AAA-4030-A783-3929F6F27E50}" presName="horz1" presStyleCnt="0"/>
      <dgm:spPr/>
    </dgm:pt>
    <dgm:pt modelId="{CE5A0C3A-D8EE-184F-BF11-CC191B7CA080}" type="pres">
      <dgm:prSet presAssocID="{EF0BEFB8-4AAA-4030-A783-3929F6F27E50}" presName="tx1" presStyleLbl="revTx" presStyleIdx="0" presStyleCnt="3"/>
      <dgm:spPr/>
    </dgm:pt>
    <dgm:pt modelId="{2FFA9795-20E7-C740-B05E-127948AD0D02}" type="pres">
      <dgm:prSet presAssocID="{EF0BEFB8-4AAA-4030-A783-3929F6F27E50}" presName="vert1" presStyleCnt="0"/>
      <dgm:spPr/>
    </dgm:pt>
    <dgm:pt modelId="{2A6A1082-EBF8-0C43-9697-39805D32AFA5}" type="pres">
      <dgm:prSet presAssocID="{F85C79CF-9E54-4777-A28C-1D8DFF8A8FE3}" presName="thickLine" presStyleLbl="alignNode1" presStyleIdx="1" presStyleCnt="3"/>
      <dgm:spPr/>
    </dgm:pt>
    <dgm:pt modelId="{730717C5-459B-8A45-8A35-565BC38B4F25}" type="pres">
      <dgm:prSet presAssocID="{F85C79CF-9E54-4777-A28C-1D8DFF8A8FE3}" presName="horz1" presStyleCnt="0"/>
      <dgm:spPr/>
    </dgm:pt>
    <dgm:pt modelId="{6EC7A357-57AB-C844-BF01-D49A2E952E59}" type="pres">
      <dgm:prSet presAssocID="{F85C79CF-9E54-4777-A28C-1D8DFF8A8FE3}" presName="tx1" presStyleLbl="revTx" presStyleIdx="1" presStyleCnt="3"/>
      <dgm:spPr/>
    </dgm:pt>
    <dgm:pt modelId="{2C9728E2-1AD8-1949-BB3D-18B7F59A32F7}" type="pres">
      <dgm:prSet presAssocID="{F85C79CF-9E54-4777-A28C-1D8DFF8A8FE3}" presName="vert1" presStyleCnt="0"/>
      <dgm:spPr/>
    </dgm:pt>
    <dgm:pt modelId="{A555421E-3D6C-AD4C-8DE7-7357DDD97F76}" type="pres">
      <dgm:prSet presAssocID="{91A94E58-D71D-490E-8460-9C1EB4780174}" presName="thickLine" presStyleLbl="alignNode1" presStyleIdx="2" presStyleCnt="3"/>
      <dgm:spPr/>
    </dgm:pt>
    <dgm:pt modelId="{524D64E1-B09B-4F44-8929-144441B0F2ED}" type="pres">
      <dgm:prSet presAssocID="{91A94E58-D71D-490E-8460-9C1EB4780174}" presName="horz1" presStyleCnt="0"/>
      <dgm:spPr/>
    </dgm:pt>
    <dgm:pt modelId="{FA38E4A3-02B1-014D-9EAE-A3E99E311121}" type="pres">
      <dgm:prSet presAssocID="{91A94E58-D71D-490E-8460-9C1EB4780174}" presName="tx1" presStyleLbl="revTx" presStyleIdx="2" presStyleCnt="3"/>
      <dgm:spPr/>
    </dgm:pt>
    <dgm:pt modelId="{565DB7E3-C3B8-6147-B66B-53851E39FEBB}" type="pres">
      <dgm:prSet presAssocID="{91A94E58-D71D-490E-8460-9C1EB4780174}" presName="vert1" presStyleCnt="0"/>
      <dgm:spPr/>
    </dgm:pt>
  </dgm:ptLst>
  <dgm:cxnLst>
    <dgm:cxn modelId="{30650900-C90B-5D47-9207-06EA92203F4B}" type="presOf" srcId="{5282E63C-1BEC-4019-9390-BF7258E07418}" destId="{0388DA95-C6CE-B24B-B0A0-F4A42731070F}" srcOrd="0" destOrd="0" presId="urn:microsoft.com/office/officeart/2008/layout/LinedList"/>
    <dgm:cxn modelId="{CAB1D603-6121-B540-AE29-39E5B00591AD}" type="presOf" srcId="{91A94E58-D71D-490E-8460-9C1EB4780174}" destId="{FA38E4A3-02B1-014D-9EAE-A3E99E311121}" srcOrd="0" destOrd="0" presId="urn:microsoft.com/office/officeart/2008/layout/LinedList"/>
    <dgm:cxn modelId="{4D8BFA3D-1267-47BD-A757-3EAE9E80B732}" srcId="{5282E63C-1BEC-4019-9390-BF7258E07418}" destId="{F85C79CF-9E54-4777-A28C-1D8DFF8A8FE3}" srcOrd="1" destOrd="0" parTransId="{F032EF74-982E-4457-8E0D-1CF84E29BE34}" sibTransId="{0EBBF7E1-552D-473B-A036-1FD0C27704EF}"/>
    <dgm:cxn modelId="{5040C761-6C72-4912-91DE-390B1CE81AA4}" srcId="{5282E63C-1BEC-4019-9390-BF7258E07418}" destId="{91A94E58-D71D-490E-8460-9C1EB4780174}" srcOrd="2" destOrd="0" parTransId="{C6A40F3A-6A04-4186-9EFF-D60518802A59}" sibTransId="{B039AC25-1870-4B16-860C-4679B5C3FB21}"/>
    <dgm:cxn modelId="{2699A6BD-69EA-FC47-96B7-4AF6F920727A}" type="presOf" srcId="{EF0BEFB8-4AAA-4030-A783-3929F6F27E50}" destId="{CE5A0C3A-D8EE-184F-BF11-CC191B7CA080}" srcOrd="0" destOrd="0" presId="urn:microsoft.com/office/officeart/2008/layout/LinedList"/>
    <dgm:cxn modelId="{5AAD99F7-09BC-C547-B618-0D0CD1BC6146}" type="presOf" srcId="{F85C79CF-9E54-4777-A28C-1D8DFF8A8FE3}" destId="{6EC7A357-57AB-C844-BF01-D49A2E952E59}" srcOrd="0" destOrd="0" presId="urn:microsoft.com/office/officeart/2008/layout/LinedList"/>
    <dgm:cxn modelId="{E9EAE2FE-DF93-4F16-8B89-8F54E0B0EA95}" srcId="{5282E63C-1BEC-4019-9390-BF7258E07418}" destId="{EF0BEFB8-4AAA-4030-A783-3929F6F27E50}" srcOrd="0" destOrd="0" parTransId="{FE22FC5C-5C8B-475A-87BB-46F8DB0F170B}" sibTransId="{645C46A0-A5B4-4F5B-AB80-58956F717DFF}"/>
    <dgm:cxn modelId="{24D41DD5-3529-1046-B081-DE4D9D98BEE1}" type="presParOf" srcId="{0388DA95-C6CE-B24B-B0A0-F4A42731070F}" destId="{B013C50A-21C1-CE45-90ED-8B6F4C5FE981}" srcOrd="0" destOrd="0" presId="urn:microsoft.com/office/officeart/2008/layout/LinedList"/>
    <dgm:cxn modelId="{BE6C1AED-1296-8E4F-89B3-3F426585132F}" type="presParOf" srcId="{0388DA95-C6CE-B24B-B0A0-F4A42731070F}" destId="{7CA3D11F-CA57-0B48-93A8-C7F184230C27}" srcOrd="1" destOrd="0" presId="urn:microsoft.com/office/officeart/2008/layout/LinedList"/>
    <dgm:cxn modelId="{411C226D-2F1D-9C45-A9C9-0F2EC96A6D83}" type="presParOf" srcId="{7CA3D11F-CA57-0B48-93A8-C7F184230C27}" destId="{CE5A0C3A-D8EE-184F-BF11-CC191B7CA080}" srcOrd="0" destOrd="0" presId="urn:microsoft.com/office/officeart/2008/layout/LinedList"/>
    <dgm:cxn modelId="{6A96B618-7695-4542-9548-95CAB264066F}" type="presParOf" srcId="{7CA3D11F-CA57-0B48-93A8-C7F184230C27}" destId="{2FFA9795-20E7-C740-B05E-127948AD0D02}" srcOrd="1" destOrd="0" presId="urn:microsoft.com/office/officeart/2008/layout/LinedList"/>
    <dgm:cxn modelId="{8354C88F-38D1-4144-89FC-351B40C58FCB}" type="presParOf" srcId="{0388DA95-C6CE-B24B-B0A0-F4A42731070F}" destId="{2A6A1082-EBF8-0C43-9697-39805D32AFA5}" srcOrd="2" destOrd="0" presId="urn:microsoft.com/office/officeart/2008/layout/LinedList"/>
    <dgm:cxn modelId="{F3FB30CA-60C8-0E4F-B772-C1D4F3078AC0}" type="presParOf" srcId="{0388DA95-C6CE-B24B-B0A0-F4A42731070F}" destId="{730717C5-459B-8A45-8A35-565BC38B4F25}" srcOrd="3" destOrd="0" presId="urn:microsoft.com/office/officeart/2008/layout/LinedList"/>
    <dgm:cxn modelId="{F1941817-037E-0A4D-9E3F-392CA9EC4935}" type="presParOf" srcId="{730717C5-459B-8A45-8A35-565BC38B4F25}" destId="{6EC7A357-57AB-C844-BF01-D49A2E952E59}" srcOrd="0" destOrd="0" presId="urn:microsoft.com/office/officeart/2008/layout/LinedList"/>
    <dgm:cxn modelId="{2201D7D8-A2FB-8543-AD46-9C52A66DA7E9}" type="presParOf" srcId="{730717C5-459B-8A45-8A35-565BC38B4F25}" destId="{2C9728E2-1AD8-1949-BB3D-18B7F59A32F7}" srcOrd="1" destOrd="0" presId="urn:microsoft.com/office/officeart/2008/layout/LinedList"/>
    <dgm:cxn modelId="{9F5E0DB6-8D0C-E245-9CBB-CD21E50DE47D}" type="presParOf" srcId="{0388DA95-C6CE-B24B-B0A0-F4A42731070F}" destId="{A555421E-3D6C-AD4C-8DE7-7357DDD97F76}" srcOrd="4" destOrd="0" presId="urn:microsoft.com/office/officeart/2008/layout/LinedList"/>
    <dgm:cxn modelId="{FC08D095-E06C-C446-A223-005B102DEB3C}" type="presParOf" srcId="{0388DA95-C6CE-B24B-B0A0-F4A42731070F}" destId="{524D64E1-B09B-4F44-8929-144441B0F2ED}" srcOrd="5" destOrd="0" presId="urn:microsoft.com/office/officeart/2008/layout/LinedList"/>
    <dgm:cxn modelId="{2F308472-9E2D-0940-9BCA-95AF97C1989F}" type="presParOf" srcId="{524D64E1-B09B-4F44-8929-144441B0F2ED}" destId="{FA38E4A3-02B1-014D-9EAE-A3E99E311121}" srcOrd="0" destOrd="0" presId="urn:microsoft.com/office/officeart/2008/layout/LinedList"/>
    <dgm:cxn modelId="{6256A585-7D9A-D043-A9A9-F5F210B029BC}" type="presParOf" srcId="{524D64E1-B09B-4F44-8929-144441B0F2ED}" destId="{565DB7E3-C3B8-6147-B66B-53851E39FEBB}"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13C50A-21C1-CE45-90ED-8B6F4C5FE981}">
      <dsp:nvSpPr>
        <dsp:cNvPr id="0" name=""/>
        <dsp:cNvSpPr/>
      </dsp:nvSpPr>
      <dsp:spPr>
        <a:xfrm>
          <a:off x="0" y="2338"/>
          <a:ext cx="60021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5A0C3A-D8EE-184F-BF11-CC191B7CA080}">
      <dsp:nvSpPr>
        <dsp:cNvPr id="0" name=""/>
        <dsp:cNvSpPr/>
      </dsp:nvSpPr>
      <dsp:spPr>
        <a:xfrm>
          <a:off x="0" y="2338"/>
          <a:ext cx="6002100" cy="1594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r" defTabSz="755650">
            <a:lnSpc>
              <a:spcPct val="90000"/>
            </a:lnSpc>
            <a:spcBef>
              <a:spcPct val="0"/>
            </a:spcBef>
            <a:spcAft>
              <a:spcPct val="35000"/>
            </a:spcAft>
            <a:buNone/>
          </a:pPr>
          <a:r>
            <a:rPr lang="ar" sz="1700" b="0" i="0" u="none" kern="1200" dirty="0">
              <a:latin typeface="Calibri" panose="020F0502020204030204" pitchFamily="34" charset="0"/>
              <a:cs typeface="Calibri" panose="020F0502020204030204" pitchFamily="34" charset="0"/>
            </a:rPr>
            <a:t>من أسباب السمنة الرئيسية هو أن يحصل الشخص على سعرات حرارية أكثر مما يستهلكه في الأنشطة الروتينية اليومية بالإضافة إلى تمارين اللياقة البدنية، حيث أن السعرات الحرارية المتبقية يقوم الجسم بتخزينها على شكل دهون، كما أن هناك أسباب وراثية وسلوكية وصحية تؤثر على السمنة.</a:t>
          </a:r>
          <a:endParaRPr lang="en-US" sz="1700" kern="1200" dirty="0">
            <a:latin typeface="Calibri" panose="020F0502020204030204" pitchFamily="34" charset="0"/>
            <a:cs typeface="Calibri" panose="020F0502020204030204" pitchFamily="34" charset="0"/>
          </a:endParaRPr>
        </a:p>
      </dsp:txBody>
      <dsp:txXfrm>
        <a:off x="0" y="2338"/>
        <a:ext cx="6002100" cy="1594841"/>
      </dsp:txXfrm>
    </dsp:sp>
    <dsp:sp modelId="{2A6A1082-EBF8-0C43-9697-39805D32AFA5}">
      <dsp:nvSpPr>
        <dsp:cNvPr id="0" name=""/>
        <dsp:cNvSpPr/>
      </dsp:nvSpPr>
      <dsp:spPr>
        <a:xfrm>
          <a:off x="0" y="1597179"/>
          <a:ext cx="60021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C7A357-57AB-C844-BF01-D49A2E952E59}">
      <dsp:nvSpPr>
        <dsp:cNvPr id="0" name=""/>
        <dsp:cNvSpPr/>
      </dsp:nvSpPr>
      <dsp:spPr>
        <a:xfrm>
          <a:off x="0" y="1597179"/>
          <a:ext cx="6002100" cy="1594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r" defTabSz="755650">
            <a:lnSpc>
              <a:spcPct val="90000"/>
            </a:lnSpc>
            <a:spcBef>
              <a:spcPct val="0"/>
            </a:spcBef>
            <a:spcAft>
              <a:spcPct val="35000"/>
            </a:spcAft>
            <a:buNone/>
          </a:pPr>
          <a:r>
            <a:rPr lang="ar-SA" sz="1700" b="0" i="0" u="none" kern="1200" dirty="0">
              <a:latin typeface="Calibri" panose="020F0502020204030204" pitchFamily="34" charset="0"/>
              <a:cs typeface="Calibri" panose="020F0502020204030204" pitchFamily="34" charset="0"/>
            </a:rPr>
            <a:t>فعلى سبيل المثال في أميركا يعتمد معظم السكان على أغذية تحتوي سعرات حرارية أكبر مما يحتاجه الجسم، وغالبا ما تكون تلك الوجبات من الأطعمة سريعة التحضير بالإضافة إلى المشروبات الغازية ذات السعرات الحرارية العالية، لذلك فإن نسب الإصابة بالسمنة تكون مرتفعة نتيجة السلوك الخاطئ في الحصول على الأطعمة.</a:t>
          </a:r>
          <a:endParaRPr lang="en-US" sz="1700" kern="1200" dirty="0">
            <a:latin typeface="Calibri" panose="020F0502020204030204" pitchFamily="34" charset="0"/>
            <a:cs typeface="Calibri" panose="020F0502020204030204" pitchFamily="34" charset="0"/>
          </a:endParaRPr>
        </a:p>
      </dsp:txBody>
      <dsp:txXfrm>
        <a:off x="0" y="1597179"/>
        <a:ext cx="6002100" cy="1594841"/>
      </dsp:txXfrm>
    </dsp:sp>
    <dsp:sp modelId="{A555421E-3D6C-AD4C-8DE7-7357DDD97F76}">
      <dsp:nvSpPr>
        <dsp:cNvPr id="0" name=""/>
        <dsp:cNvSpPr/>
      </dsp:nvSpPr>
      <dsp:spPr>
        <a:xfrm>
          <a:off x="0" y="3192020"/>
          <a:ext cx="60021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38E4A3-02B1-014D-9EAE-A3E99E311121}">
      <dsp:nvSpPr>
        <dsp:cNvPr id="0" name=""/>
        <dsp:cNvSpPr/>
      </dsp:nvSpPr>
      <dsp:spPr>
        <a:xfrm>
          <a:off x="0" y="3192020"/>
          <a:ext cx="6002100" cy="1594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r" defTabSz="755650">
            <a:lnSpc>
              <a:spcPct val="90000"/>
            </a:lnSpc>
            <a:spcBef>
              <a:spcPct val="0"/>
            </a:spcBef>
            <a:spcAft>
              <a:spcPct val="35000"/>
            </a:spcAft>
            <a:buNone/>
          </a:pPr>
          <a:r>
            <a:rPr lang="ar" sz="1700" b="0" i="0" u="none" kern="1200" dirty="0">
              <a:latin typeface="Calibri" panose="020F0502020204030204" pitchFamily="34" charset="0"/>
              <a:cs typeface="Calibri" panose="020F0502020204030204" pitchFamily="34" charset="0"/>
            </a:rPr>
            <a:t>كما وأن معظم من يعيش في الدول المتقدمة يعملون في وظائف مكتبية لا تتطلب الكثير من المجهود وبالتالي لا يقومون بحرق كميات كبيره من السعرات الحرارية خلال ساعات العمل، كما وأن وسائل الراحة في تلك البلدان أو المدن المتقدمة لا تساعد الأشخاص في حرق السعرات الحرارية الكافية خلال اليوم، كتوفر المصاعد الكهربائية ومواقع التسوق الالكتروني خدمات التوصيل، والخدمات البنكية التي تتم من خلال الهاتف النقال.</a:t>
          </a:r>
          <a:endParaRPr lang="en-US" sz="1700" kern="1200" dirty="0">
            <a:latin typeface="Calibri" panose="020F0502020204030204" pitchFamily="34" charset="0"/>
            <a:cs typeface="Calibri" panose="020F0502020204030204" pitchFamily="34" charset="0"/>
          </a:endParaRPr>
        </a:p>
      </dsp:txBody>
      <dsp:txXfrm>
        <a:off x="0" y="3192020"/>
        <a:ext cx="6002100" cy="159484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r" rtl="1">
              <a:lnSpc>
                <a:spcPct val="100000"/>
              </a:lnSpc>
              <a:spcBef>
                <a:spcPts val="0"/>
              </a:spcBef>
              <a:spcAft>
                <a:spcPts val="0"/>
              </a:spcAft>
              <a:buClr>
                <a:srgbClr val="000000"/>
              </a:buClr>
              <a:buSzPts val="1100"/>
              <a:buFont typeface="Arial"/>
              <a:buNone/>
            </a:pPr>
            <a:endParaRPr dirty="0"/>
          </a:p>
        </p:txBody>
      </p:sp>
      <p:sp>
        <p:nvSpPr>
          <p:cNvPr id="130" name="Google Shape;13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41fb80ab69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41fb80ab6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442f676f65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442f676f6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442f676f65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442f676f6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442f676f6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442f676f6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4" name="Google Shape;1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5" name="Google Shape;75;p1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7"/>
          <p:cNvSpPr>
            <a:spLocks noGrp="1"/>
          </p:cNvSpPr>
          <p:nvPr>
            <p:ph type="pic" idx="2"/>
          </p:nvPr>
        </p:nvSpPr>
        <p:spPr>
          <a:xfrm>
            <a:off x="5183188" y="987425"/>
            <a:ext cx="6172200" cy="4873625"/>
          </a:xfrm>
          <a:prstGeom prst="rect">
            <a:avLst/>
          </a:prstGeom>
          <a:noFill/>
          <a:ln>
            <a:noFill/>
          </a:ln>
        </p:spPr>
      </p:sp>
      <p:sp>
        <p:nvSpPr>
          <p:cNvPr id="82" name="Google Shape;82;p1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3" name="Google Shape;83;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1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0" name="Google Shape;20;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5"/>
        <p:cNvGrpSpPr/>
        <p:nvPr/>
      </p:nvGrpSpPr>
      <p:grpSpPr>
        <a:xfrm>
          <a:off x="0" y="0"/>
          <a:ext cx="0" cy="0"/>
          <a:chOff x="0" y="0"/>
          <a:chExt cx="0" cy="0"/>
        </a:xfrm>
      </p:grpSpPr>
      <p:sp>
        <p:nvSpPr>
          <p:cNvPr id="36" name="Google Shape;36;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8" name="Google Shape;3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1"/>
        <p:cNvGrpSpPr/>
        <p:nvPr/>
      </p:nvGrpSpPr>
      <p:grpSpPr>
        <a:xfrm>
          <a:off x="0" y="0"/>
          <a:ext cx="0" cy="0"/>
          <a:chOff x="0" y="0"/>
          <a:chExt cx="0" cy="0"/>
        </a:xfrm>
      </p:grpSpPr>
      <p:sp>
        <p:nvSpPr>
          <p:cNvPr id="42" name="Google Shape;42;p1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1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4" name="Google Shape;44;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7"/>
        <p:cNvGrpSpPr/>
        <p:nvPr/>
      </p:nvGrpSpPr>
      <p:grpSpPr>
        <a:xfrm>
          <a:off x="0" y="0"/>
          <a:ext cx="0" cy="0"/>
          <a:chOff x="0" y="0"/>
          <a:chExt cx="0" cy="0"/>
        </a:xfrm>
      </p:grpSpPr>
      <p:sp>
        <p:nvSpPr>
          <p:cNvPr id="48" name="Google Shape;48;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1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1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1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9" name="Google Shape;59;p1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8"/>
        <p:cNvGrpSpPr/>
        <p:nvPr/>
      </p:nvGrpSpPr>
      <p:grpSpPr>
        <a:xfrm>
          <a:off x="0" y="0"/>
          <a:ext cx="0" cy="0"/>
          <a:chOff x="0" y="0"/>
          <a:chExt cx="0" cy="0"/>
        </a:xfrm>
      </p:grpSpPr>
      <p:sp>
        <p:nvSpPr>
          <p:cNvPr id="69" name="Google Shape;69;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S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8" name="Google Shape;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9" name="Google Shape;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0" name="Google Shape;1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ar-S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Google Shape;25;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ar-SA"/>
              <a:t>‹#›</a:t>
            </a:fld>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itn.hms.harvard.edu/flash/2020/high-fat-diets-can-affect-often-snac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www.webbeb.com" TargetMode="External"/><Relationship Id="rId7" Type="http://schemas.openxmlformats.org/officeDocument/2006/relationships/hyperlink" Target="http://www.msdmanuals.com"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www.mayoclinic.com" TargetMode="External"/><Relationship Id="rId5" Type="http://schemas.openxmlformats.org/officeDocument/2006/relationships/hyperlink" Target="http://www.wikipedia.com" TargetMode="External"/><Relationship Id="rId4" Type="http://schemas.openxmlformats.org/officeDocument/2006/relationships/hyperlink" Target="http://www.bbc.com"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01"/>
        <p:cNvGrpSpPr/>
        <p:nvPr/>
      </p:nvGrpSpPr>
      <p:grpSpPr>
        <a:xfrm>
          <a:off x="0" y="0"/>
          <a:ext cx="0" cy="0"/>
          <a:chOff x="0" y="0"/>
          <a:chExt cx="0" cy="0"/>
        </a:xfrm>
      </p:grpSpPr>
      <p:sp>
        <p:nvSpPr>
          <p:cNvPr id="102" name="Google Shape;102;p1"/>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3" name="Google Shape;103;p1" descr="A burger and fries on a table&#10;&#10;Description automatically generated with low confidence"/>
          <p:cNvPicPr preferRelativeResize="0"/>
          <p:nvPr/>
        </p:nvPicPr>
        <p:blipFill rotWithShape="1">
          <a:blip r:embed="rId3">
            <a:alphaModFix/>
          </a:blip>
          <a:srcRect t="9091" r="23297"/>
          <a:stretch/>
        </p:blipFill>
        <p:spPr>
          <a:xfrm>
            <a:off x="3523488" y="0"/>
            <a:ext cx="8668510" cy="6857988"/>
          </a:xfrm>
          <a:prstGeom prst="rect">
            <a:avLst/>
          </a:prstGeom>
          <a:noFill/>
          <a:ln>
            <a:noFill/>
          </a:ln>
        </p:spPr>
      </p:pic>
      <p:sp>
        <p:nvSpPr>
          <p:cNvPr id="104" name="Google Shape;104;p1"/>
          <p:cNvSpPr/>
          <p:nvPr/>
        </p:nvSpPr>
        <p:spPr>
          <a:xfrm>
            <a:off x="3" y="0"/>
            <a:ext cx="9339206" cy="6858000"/>
          </a:xfrm>
          <a:prstGeom prst="rect">
            <a:avLst/>
          </a:prstGeom>
          <a:gradFill>
            <a:gsLst>
              <a:gs pos="0">
                <a:srgbClr val="000000">
                  <a:alpha val="0"/>
                </a:srgbClr>
              </a:gs>
              <a:gs pos="33000">
                <a:srgbClr val="000000">
                  <a:alpha val="63921"/>
                </a:srgbClr>
              </a:gs>
              <a:gs pos="58000">
                <a:schemeClr val="dk1"/>
              </a:gs>
              <a:gs pos="100000">
                <a:schemeClr val="dk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5" name="Google Shape;105;p1"/>
          <p:cNvSpPr txBox="1">
            <a:spLocks noGrp="1"/>
          </p:cNvSpPr>
          <p:nvPr>
            <p:ph type="ctrTitle"/>
          </p:nvPr>
        </p:nvSpPr>
        <p:spPr>
          <a:xfrm>
            <a:off x="477981" y="1122363"/>
            <a:ext cx="4023360" cy="320413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800"/>
              <a:buFont typeface="Calibri"/>
              <a:buNone/>
            </a:pPr>
            <a:r>
              <a:rPr lang="ar-SA" sz="4800" b="1">
                <a:latin typeface="Calibri"/>
                <a:ea typeface="Calibri"/>
                <a:cs typeface="Calibri"/>
                <a:sym typeface="Calibri"/>
              </a:rPr>
              <a:t>السمنة </a:t>
            </a:r>
            <a:r>
              <a:rPr lang="ar-SA" sz="4800" b="1">
                <a:latin typeface="Arial"/>
                <a:ea typeface="Arial"/>
                <a:cs typeface="Arial"/>
                <a:sym typeface="Arial"/>
              </a:rPr>
              <a:t>و زيادة المفرطة في الوزن بوصفها مشكلة اجتماعية </a:t>
            </a:r>
            <a:endParaRPr sz="4800" b="1">
              <a:latin typeface="Arial"/>
              <a:ea typeface="Arial"/>
              <a:cs typeface="Arial"/>
              <a:sym typeface="Arial"/>
            </a:endParaRPr>
          </a:p>
        </p:txBody>
      </p:sp>
      <p:sp>
        <p:nvSpPr>
          <p:cNvPr id="106" name="Google Shape;106;p1"/>
          <p:cNvSpPr txBox="1">
            <a:spLocks noGrp="1"/>
          </p:cNvSpPr>
          <p:nvPr>
            <p:ph type="subTitle" idx="1"/>
          </p:nvPr>
        </p:nvSpPr>
        <p:spPr>
          <a:xfrm>
            <a:off x="477980" y="4872922"/>
            <a:ext cx="4023359" cy="1208141"/>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lt1"/>
              </a:buClr>
              <a:buSzPts val="2000"/>
              <a:buFont typeface="Arial"/>
              <a:buNone/>
            </a:pPr>
            <a:r>
              <a:rPr lang="ar-SA" sz="2000" b="1"/>
              <a:t>إعداد الطالبين:</a:t>
            </a:r>
            <a:endParaRPr/>
          </a:p>
          <a:p>
            <a:pPr marL="0" lvl="0" indent="0" algn="r" rtl="0">
              <a:lnSpc>
                <a:spcPct val="90000"/>
              </a:lnSpc>
              <a:spcBef>
                <a:spcPts val="1000"/>
              </a:spcBef>
              <a:spcAft>
                <a:spcPts val="0"/>
              </a:spcAft>
              <a:buClr>
                <a:schemeClr val="lt1"/>
              </a:buClr>
              <a:buSzPts val="2000"/>
              <a:buFont typeface="Arial"/>
              <a:buNone/>
            </a:pPr>
            <a:r>
              <a:rPr lang="ar-SA" sz="2000" b="1"/>
              <a:t>سنان شوارب وسامي عباسي</a:t>
            </a:r>
            <a:endParaRPr/>
          </a:p>
          <a:p>
            <a:pPr marL="0" lvl="0" indent="0" algn="r" rtl="0">
              <a:lnSpc>
                <a:spcPct val="90000"/>
              </a:lnSpc>
              <a:spcBef>
                <a:spcPts val="1000"/>
              </a:spcBef>
              <a:spcAft>
                <a:spcPts val="0"/>
              </a:spcAft>
              <a:buClr>
                <a:schemeClr val="lt1"/>
              </a:buClr>
              <a:buSzPts val="2000"/>
              <a:buFont typeface="Arial"/>
              <a:buNone/>
            </a:pPr>
            <a:r>
              <a:rPr lang="ar-SA" sz="2000" b="1"/>
              <a:t>الصف الثامن ح</a:t>
            </a:r>
            <a:endParaRPr sz="2000" b="1"/>
          </a:p>
        </p:txBody>
      </p:sp>
      <p:sp>
        <p:nvSpPr>
          <p:cNvPr id="107" name="Google Shape;107;p1"/>
          <p:cNvSpPr/>
          <p:nvPr/>
        </p:nvSpPr>
        <p:spPr>
          <a:xfrm rot="5400000">
            <a:off x="759921" y="346791"/>
            <a:ext cx="146304" cy="70408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8" name="Google Shape;108;p1"/>
          <p:cNvSpPr/>
          <p:nvPr/>
        </p:nvSpPr>
        <p:spPr>
          <a:xfrm>
            <a:off x="481029" y="4546920"/>
            <a:ext cx="3977640" cy="182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9" name="Google Shape;109;p1"/>
          <p:cNvSpPr/>
          <p:nvPr/>
        </p:nvSpPr>
        <p:spPr>
          <a:xfrm>
            <a:off x="5657849" y="2585465"/>
            <a:ext cx="5134559" cy="3960738"/>
          </a:xfrm>
          <a:prstGeom prst="mathMultiply">
            <a:avLst>
              <a:gd name="adj1" fmla="val 23520"/>
            </a:avLst>
          </a:prstGeom>
          <a:solidFill>
            <a:srgbClr val="FF0000"/>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05"/>
                                        </p:tgtEl>
                                        <p:attrNameLst>
                                          <p:attrName>style.visibility</p:attrName>
                                        </p:attrNameLst>
                                      </p:cBhvr>
                                      <p:to>
                                        <p:strVal val="visible"/>
                                      </p:to>
                                    </p:set>
                                    <p:animEffect transition="in" filter="fade">
                                      <p:cBhvr>
                                        <p:cTn id="7" dur="7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13"/>
        <p:cNvGrpSpPr/>
        <p:nvPr/>
      </p:nvGrpSpPr>
      <p:grpSpPr>
        <a:xfrm>
          <a:off x="0" y="0"/>
          <a:ext cx="0" cy="0"/>
          <a:chOff x="0" y="0"/>
          <a:chExt cx="0" cy="0"/>
        </a:xfrm>
      </p:grpSpPr>
      <p:sp>
        <p:nvSpPr>
          <p:cNvPr id="114" name="Google Shape;114;p2"/>
          <p:cNvSpPr/>
          <p:nvPr/>
        </p:nvSpPr>
        <p:spPr>
          <a:xfrm>
            <a:off x="0" y="0"/>
            <a:ext cx="12192000" cy="6858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15" name="Google Shape;115;p2" descr="Icon&#10;&#10;Description automatically generated with medium confidence"/>
          <p:cNvPicPr preferRelativeResize="0"/>
          <p:nvPr/>
        </p:nvPicPr>
        <p:blipFill rotWithShape="1">
          <a:blip r:embed="rId3">
            <a:alphaModFix amt="35000"/>
          </a:blip>
          <a:srcRect t="9996" b="10778"/>
          <a:stretch/>
        </p:blipFill>
        <p:spPr>
          <a:xfrm>
            <a:off x="20" y="10"/>
            <a:ext cx="12191980" cy="6857990"/>
          </a:xfrm>
          <a:prstGeom prst="rect">
            <a:avLst/>
          </a:prstGeom>
          <a:noFill/>
          <a:ln>
            <a:noFill/>
          </a:ln>
        </p:spPr>
      </p:pic>
      <p:sp>
        <p:nvSpPr>
          <p:cNvPr id="116" name="Google Shape;11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FFFFFF"/>
              </a:buClr>
              <a:buSzPts val="4400"/>
              <a:buFont typeface="Calibri"/>
              <a:buNone/>
            </a:pPr>
            <a:r>
              <a:rPr lang="ar-SA" b="1" i="0" u="none" strike="noStrike">
                <a:solidFill>
                  <a:srgbClr val="FFFFFF"/>
                </a:solidFill>
                <a:latin typeface="Calibri"/>
                <a:ea typeface="Calibri"/>
                <a:cs typeface="Calibri"/>
                <a:sym typeface="Calibri"/>
              </a:rPr>
              <a:t>مقدمة:</a:t>
            </a:r>
            <a:br>
              <a:rPr lang="ar-SA" b="0" i="0" u="none" strike="noStrike">
                <a:solidFill>
                  <a:srgbClr val="FFFFFF"/>
                </a:solidFill>
                <a:latin typeface="Calibri"/>
                <a:ea typeface="Calibri"/>
                <a:cs typeface="Calibri"/>
                <a:sym typeface="Calibri"/>
              </a:rPr>
            </a:br>
            <a:endParaRPr>
              <a:solidFill>
                <a:srgbClr val="FFFFFF"/>
              </a:solidFill>
            </a:endParaRPr>
          </a:p>
        </p:txBody>
      </p:sp>
      <p:sp>
        <p:nvSpPr>
          <p:cNvPr id="117" name="Google Shape;117;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0" lvl="0" indent="0" algn="l" rtl="1">
              <a:lnSpc>
                <a:spcPct val="90000"/>
              </a:lnSpc>
              <a:spcBef>
                <a:spcPts val="0"/>
              </a:spcBef>
              <a:spcAft>
                <a:spcPts val="0"/>
              </a:spcAft>
              <a:buClr>
                <a:schemeClr val="lt1"/>
              </a:buClr>
              <a:buSzPts val="2200"/>
              <a:buNone/>
            </a:pPr>
            <a:endParaRPr sz="2200" i="0" u="none" strike="noStrike">
              <a:solidFill>
                <a:srgbClr val="FFFFFF"/>
              </a:solidFill>
              <a:latin typeface="Calibri"/>
              <a:ea typeface="Calibri"/>
              <a:cs typeface="Calibri"/>
              <a:sym typeface="Calibri"/>
            </a:endParaRPr>
          </a:p>
          <a:p>
            <a:pPr marL="228600" lvl="0" indent="-241300" algn="r" rtl="1">
              <a:lnSpc>
                <a:spcPct val="90000"/>
              </a:lnSpc>
              <a:spcBef>
                <a:spcPts val="1000"/>
              </a:spcBef>
              <a:spcAft>
                <a:spcPts val="0"/>
              </a:spcAft>
              <a:buClr>
                <a:srgbClr val="FFFFFF"/>
              </a:buClr>
              <a:buSzPts val="2400"/>
              <a:buChar char="•"/>
            </a:pPr>
            <a:r>
              <a:rPr lang="ar-SA" sz="2400" i="0" u="none" strike="noStrike">
                <a:solidFill>
                  <a:srgbClr val="FFFFFF"/>
                </a:solidFill>
              </a:rPr>
              <a:t>كان يعتقد في السابق أن الزيادة في الوزن تعتبر مؤشر عن الصحة الجسدية، لكن لاحقا تبين أن السمنة (أو الزيادة في الوزن عن المستوى الطبيعي) هي من المسببات الرئيسي للعديد من الأمراض، حيث أنه بينت الدراسات الطبية العديدة أن السمنة هي وراء العديد من الأمراض مثل ارتفاع ضغط الدم، وارتفاع معدلات الكوليسترول وضعف عضلة القلب، والتي بدورها ستؤدي الى السكتات القلبية أو الدماغية اذا لم يأخذ المريض الحذر من تلك الأسباب، كما وأنه تعتبر السمنة من الأسباب الرئيسية لأمراض الغدد الصماء، ومشاكل المفاصل، حيث أن الوزن الزائد يزيد من العبء على المفاصل والأربطة والعظام.</a:t>
            </a:r>
            <a:endParaRPr sz="2400" i="0" u="none" strike="noStrike">
              <a:solidFill>
                <a:srgbClr val="FFFFFF"/>
              </a:solidFill>
            </a:endParaRPr>
          </a:p>
          <a:p>
            <a:pPr marL="0" lvl="0" indent="0" algn="l" rtl="0">
              <a:lnSpc>
                <a:spcPct val="90000"/>
              </a:lnSpc>
              <a:spcBef>
                <a:spcPts val="1000"/>
              </a:spcBef>
              <a:spcAft>
                <a:spcPts val="0"/>
              </a:spcAft>
              <a:buClr>
                <a:schemeClr val="lt1"/>
              </a:buClr>
              <a:buSzPts val="2200"/>
              <a:buNone/>
            </a:pPr>
            <a:endParaRPr sz="2400" i="0" u="none" strike="noStrike">
              <a:solidFill>
                <a:srgbClr val="FFFFFF"/>
              </a:solidFill>
              <a:latin typeface="Calibri"/>
              <a:ea typeface="Calibri"/>
              <a:cs typeface="Calibri"/>
              <a:sym typeface="Calibri"/>
            </a:endParaRPr>
          </a:p>
          <a:p>
            <a:pPr marL="228600" lvl="0" indent="-241300" algn="r" rtl="1">
              <a:lnSpc>
                <a:spcPct val="90000"/>
              </a:lnSpc>
              <a:spcBef>
                <a:spcPts val="1000"/>
              </a:spcBef>
              <a:spcAft>
                <a:spcPts val="0"/>
              </a:spcAft>
              <a:buClr>
                <a:srgbClr val="FFFFFF"/>
              </a:buClr>
              <a:buSzPts val="2400"/>
              <a:buChar char="•"/>
            </a:pPr>
            <a:r>
              <a:rPr lang="ar-SA" sz="2400" i="0" u="none" strike="noStrike">
                <a:solidFill>
                  <a:srgbClr val="FFFFFF"/>
                </a:solidFill>
                <a:latin typeface="Calibri"/>
                <a:ea typeface="Calibri"/>
                <a:cs typeface="Calibri"/>
                <a:sym typeface="Calibri"/>
              </a:rPr>
              <a:t>تقدم هذه الدراسة بعض المعلومات الرئيسية عن السمنة، من حيث تعريفها وأسبابها ومخاطرها على صحة الإنسان، كما وتضيف الدراسة معلومات عن السمنة بوصفها مشكلة اجتماعية من حيث معاناة الأشخاص السمينين في العديد من الأنشطة الحياتية، كما وتعرض الدراسة بعض طرق الوقاية من السمنة وطرق علاجها.</a:t>
            </a:r>
            <a:endParaRPr sz="2400" i="0" u="none" strike="noStrike">
              <a:solidFill>
                <a:srgbClr val="FFFFFF"/>
              </a:solidFill>
              <a:latin typeface="Calibri"/>
              <a:ea typeface="Calibri"/>
              <a:cs typeface="Calibri"/>
              <a:sym typeface="Calibri"/>
            </a:endParaRPr>
          </a:p>
          <a:p>
            <a:pPr marL="228600" lvl="0" indent="-88900" algn="l" rtl="0">
              <a:lnSpc>
                <a:spcPct val="90000"/>
              </a:lnSpc>
              <a:spcBef>
                <a:spcPts val="1000"/>
              </a:spcBef>
              <a:spcAft>
                <a:spcPts val="0"/>
              </a:spcAft>
              <a:buClr>
                <a:schemeClr val="lt1"/>
              </a:buClr>
              <a:buSzPts val="2200"/>
              <a:buNone/>
            </a:pPr>
            <a:endParaRPr sz="2400">
              <a:solidFill>
                <a:srgbClr val="FFFFFF"/>
              </a:solidFill>
            </a:endParaRPr>
          </a:p>
        </p:txBody>
      </p:sp>
      <p:sp>
        <p:nvSpPr>
          <p:cNvPr id="118" name="Google Shape;118;p2"/>
          <p:cNvSpPr txBox="1"/>
          <p:nvPr/>
        </p:nvSpPr>
        <p:spPr>
          <a:xfrm>
            <a:off x="9751909" y="6657945"/>
            <a:ext cx="2440091" cy="200055"/>
          </a:xfrm>
          <a:prstGeom prst="rect">
            <a:avLst/>
          </a:prstGeom>
          <a:solidFill>
            <a:srgbClr val="000000"/>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ar-SA" sz="700" b="0" i="0" u="sng" strike="noStrike" cap="none">
                <a:solidFill>
                  <a:srgbClr val="FFFF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This Photo</a:t>
            </a:r>
            <a:r>
              <a:rPr lang="ar-SA" sz="700" b="0" i="0" u="none" strike="noStrike" cap="none">
                <a:solidFill>
                  <a:srgbClr val="FFFFFF"/>
                </a:solidFill>
                <a:latin typeface="Calibri"/>
                <a:ea typeface="Calibri"/>
                <a:cs typeface="Calibri"/>
                <a:sym typeface="Calibri"/>
              </a:rPr>
              <a:t> by Unknown Author is licensed under </a:t>
            </a:r>
            <a:r>
              <a:rPr lang="ar-SA" sz="700" b="0" i="0" u="sng" strike="noStrike" cap="none">
                <a:solidFill>
                  <a:srgbClr val="FFFFFF"/>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CC BY-SA-NC</a:t>
            </a:r>
            <a:endParaRPr sz="700" b="0" i="0" u="none" strike="noStrike" cap="none">
              <a:solidFill>
                <a:srgbClr val="FFFFFF"/>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22"/>
        <p:cNvGrpSpPr/>
        <p:nvPr/>
      </p:nvGrpSpPr>
      <p:grpSpPr>
        <a:xfrm>
          <a:off x="0" y="0"/>
          <a:ext cx="0" cy="0"/>
          <a:chOff x="0" y="0"/>
          <a:chExt cx="0" cy="0"/>
        </a:xfrm>
      </p:grpSpPr>
      <p:sp>
        <p:nvSpPr>
          <p:cNvPr id="123" name="Google Shape;123;p3"/>
          <p:cNvSpPr/>
          <p:nvPr/>
        </p:nvSpPr>
        <p:spPr>
          <a:xfrm>
            <a:off x="0" y="0"/>
            <a:ext cx="12188952"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4" name="Google Shape;124;p3" descr="السمنة.. أسبابها،مخاطرها وطريقة علاجها - Espace conseils santé DZDOC"/>
          <p:cNvPicPr preferRelativeResize="0"/>
          <p:nvPr/>
        </p:nvPicPr>
        <p:blipFill rotWithShape="1">
          <a:blip r:embed="rId3">
            <a:alphaModFix amt="40000"/>
          </a:blip>
          <a:srcRect t="6250"/>
          <a:stretch/>
        </p:blipFill>
        <p:spPr>
          <a:xfrm>
            <a:off x="20" y="10"/>
            <a:ext cx="12191979" cy="6857990"/>
          </a:xfrm>
          <a:prstGeom prst="rect">
            <a:avLst/>
          </a:prstGeom>
          <a:noFill/>
          <a:ln>
            <a:noFill/>
          </a:ln>
        </p:spPr>
      </p:pic>
      <p:sp>
        <p:nvSpPr>
          <p:cNvPr id="125" name="Google Shape;125;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FFFFFF"/>
              </a:buClr>
              <a:buSzPts val="4200"/>
              <a:buFont typeface="Calibri"/>
              <a:buNone/>
            </a:pPr>
            <a:r>
              <a:rPr lang="ar-SA" b="1" i="0" u="none" strike="noStrike">
                <a:solidFill>
                  <a:srgbClr val="FFFFFF"/>
                </a:solidFill>
                <a:latin typeface="Calibri"/>
                <a:ea typeface="Calibri"/>
                <a:cs typeface="Calibri"/>
                <a:sym typeface="Calibri"/>
              </a:rPr>
              <a:t>تعريف السمنة:</a:t>
            </a:r>
            <a:br>
              <a:rPr lang="ar-SA" b="0" i="0" u="none" strike="noStrike">
                <a:solidFill>
                  <a:srgbClr val="FFFFFF"/>
                </a:solidFill>
                <a:latin typeface="Calibri"/>
                <a:ea typeface="Calibri"/>
                <a:cs typeface="Calibri"/>
                <a:sym typeface="Calibri"/>
              </a:rPr>
            </a:br>
            <a:endParaRPr>
              <a:solidFill>
                <a:srgbClr val="FFFFFF"/>
              </a:solidFill>
            </a:endParaRPr>
          </a:p>
        </p:txBody>
      </p:sp>
      <p:sp>
        <p:nvSpPr>
          <p:cNvPr id="126" name="Google Shape;126;p3"/>
          <p:cNvSpPr/>
          <p:nvPr/>
        </p:nvSpPr>
        <p:spPr>
          <a:xfrm>
            <a:off x="914399" y="1681544"/>
            <a:ext cx="9692640" cy="18288"/>
          </a:xfrm>
          <a:custGeom>
            <a:avLst/>
            <a:gdLst/>
            <a:ahLst/>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4901"/>
            </a:srgbClr>
          </a:solidFill>
          <a:ln w="44450" cap="rnd" cmpd="sng">
            <a:solidFill>
              <a:srgbClr val="FFFFFF">
                <a:alpha val="74901"/>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7" name="Google Shape;127;p3"/>
          <p:cNvSpPr txBox="1">
            <a:spLocks noGrp="1"/>
          </p:cNvSpPr>
          <p:nvPr>
            <p:ph type="body" idx="1"/>
          </p:nvPr>
        </p:nvSpPr>
        <p:spPr>
          <a:xfrm>
            <a:off x="838213" y="2067371"/>
            <a:ext cx="10515600" cy="4176900"/>
          </a:xfrm>
          <a:prstGeom prst="rect">
            <a:avLst/>
          </a:prstGeom>
          <a:noFill/>
          <a:ln>
            <a:noFill/>
          </a:ln>
        </p:spPr>
        <p:txBody>
          <a:bodyPr spcFirstLastPara="1" wrap="square" lIns="91425" tIns="45700" rIns="91425" bIns="45700" anchor="t" anchorCtr="0">
            <a:normAutofit lnSpcReduction="10000"/>
          </a:bodyPr>
          <a:lstStyle/>
          <a:p>
            <a:pPr marL="0" lvl="0" indent="0" algn="l" rtl="1">
              <a:lnSpc>
                <a:spcPct val="90000"/>
              </a:lnSpc>
              <a:spcBef>
                <a:spcPts val="0"/>
              </a:spcBef>
              <a:spcAft>
                <a:spcPts val="0"/>
              </a:spcAft>
              <a:buClr>
                <a:srgbClr val="FFFFFF"/>
              </a:buClr>
              <a:buSzPts val="2200"/>
              <a:buNone/>
            </a:pPr>
            <a:r>
              <a:rPr lang="ar-SA" sz="2200" b="0" i="0" u="none" strike="noStrike">
                <a:solidFill>
                  <a:srgbClr val="FFFFFF"/>
                </a:solidFill>
                <a:latin typeface="Calibri"/>
                <a:ea typeface="Calibri"/>
                <a:cs typeface="Calibri"/>
                <a:sym typeface="Calibri"/>
              </a:rPr>
              <a:t> </a:t>
            </a:r>
            <a:endParaRPr/>
          </a:p>
          <a:p>
            <a:pPr marL="0" lvl="0" indent="0" algn="r" rtl="1">
              <a:lnSpc>
                <a:spcPct val="90000"/>
              </a:lnSpc>
              <a:spcBef>
                <a:spcPts val="2200"/>
              </a:spcBef>
              <a:spcAft>
                <a:spcPts val="0"/>
              </a:spcAft>
              <a:buClr>
                <a:srgbClr val="FFFFFF"/>
              </a:buClr>
              <a:buSzPts val="2200"/>
              <a:buNone/>
            </a:pPr>
            <a:r>
              <a:rPr lang="ar-SA" sz="2400" b="0" i="0" u="none" strike="noStrike">
                <a:solidFill>
                  <a:srgbClr val="FFFFFF"/>
                </a:solidFill>
                <a:latin typeface="Calibri"/>
                <a:ea typeface="Calibri"/>
                <a:cs typeface="Calibri"/>
                <a:sym typeface="Calibri"/>
              </a:rPr>
              <a:t>إن التراكم غير الطبيعي أو الزائد للدهون والذي يشكل خطرا على الصحة يعتبر سمنة،</a:t>
            </a:r>
            <a:r>
              <a:rPr lang="ar-SA" sz="2400">
                <a:solidFill>
                  <a:srgbClr val="FFFFFF"/>
                </a:solidFill>
                <a:latin typeface="Calibri"/>
                <a:ea typeface="Calibri"/>
                <a:cs typeface="Calibri"/>
                <a:sym typeface="Calibri"/>
              </a:rPr>
              <a:t> </a:t>
            </a:r>
            <a:r>
              <a:rPr lang="ar-SA" sz="2400" b="0" i="0" u="none" strike="noStrike">
                <a:solidFill>
                  <a:srgbClr val="FFFFFF"/>
                </a:solidFill>
                <a:latin typeface="Calibri"/>
                <a:ea typeface="Calibri"/>
                <a:cs typeface="Calibri"/>
                <a:sym typeface="Calibri"/>
              </a:rPr>
              <a:t>كما وتعتبر أي زيادة في الوزن بنسبة ٢٥٪ الى ٣٠٪ من المستوى الطبيعي للوزن على أنها سمنة، كما وأن حالات السمنة ازدادت على مدار السنوات لتصبح على كأنها وباء، حيث يتوفى كل عام ما يقارب ال </a:t>
            </a:r>
            <a:r>
              <a:rPr lang="ar-SA" sz="2400">
                <a:solidFill>
                  <a:srgbClr val="FFFFFF"/>
                </a:solidFill>
                <a:latin typeface="Calibri"/>
                <a:ea typeface="Calibri"/>
                <a:cs typeface="Calibri"/>
                <a:sym typeface="Calibri"/>
              </a:rPr>
              <a:t>٤</a:t>
            </a:r>
            <a:r>
              <a:rPr lang="ar-SA" sz="2400" b="0" i="0" u="none" strike="noStrike">
                <a:solidFill>
                  <a:srgbClr val="FFFFFF"/>
                </a:solidFill>
                <a:latin typeface="Calibri"/>
                <a:ea typeface="Calibri"/>
                <a:cs typeface="Calibri"/>
                <a:sym typeface="Calibri"/>
              </a:rPr>
              <a:t> ملايين شخص سنويا بسبب السمنة. كما وأنه تكون معدلات الأشخاص المصابين بالسمنة مرتفعة بيت الأطفال والبالغين، فقد زادت نسبة الإصابة بالسمنة عالميا بين الأطفال والمراهقين الذين تتراوح أعمارهم من ٥ إلى ١٩ عام ما يقارب أربعة أضعاف حيث وصلت إلى من نسبته ١٨٪ من عدد الأطفال والمراهقين كما وأن زيادة الوزن والسمنة اللتان كانتا لا تمثلان مشكلة في السابق إلا في البلدان المرتفعة الدخل، أصبحتا الآن تشكل  عددا كبيرا في البلدان المنخفضة والمتوسطة الدخل، وأيضا في البيئات الحضر، وذلك نتيجة عدم ممارسة الرياضة والممارسات الغير صحية بالأكل وتناول الوجبات السريعة والغير صحية بكثرة.</a:t>
            </a:r>
            <a:endParaRPr sz="2400"/>
          </a:p>
          <a:p>
            <a:pPr marL="0" lvl="0" indent="0" algn="l" rtl="1">
              <a:lnSpc>
                <a:spcPct val="90000"/>
              </a:lnSpc>
              <a:spcBef>
                <a:spcPts val="2200"/>
              </a:spcBef>
              <a:spcAft>
                <a:spcPts val="0"/>
              </a:spcAft>
              <a:buClr>
                <a:srgbClr val="FFFFFF"/>
              </a:buClr>
              <a:buSzPts val="2200"/>
              <a:buNone/>
            </a:pPr>
            <a:br>
              <a:rPr lang="ar-SA" sz="2200">
                <a:solidFill>
                  <a:srgbClr val="FFFFFF"/>
                </a:solidFill>
              </a:rPr>
            </a:br>
            <a:endParaRPr sz="2200">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1"/>
        <p:cNvGrpSpPr/>
        <p:nvPr/>
      </p:nvGrpSpPr>
      <p:grpSpPr>
        <a:xfrm>
          <a:off x="0" y="0"/>
          <a:ext cx="0" cy="0"/>
          <a:chOff x="0" y="0"/>
          <a:chExt cx="0" cy="0"/>
        </a:xfrm>
      </p:grpSpPr>
      <p:sp>
        <p:nvSpPr>
          <p:cNvPr id="132" name="Google Shape;132;p4"/>
          <p:cNvSpPr/>
          <p:nvPr/>
        </p:nvSpPr>
        <p:spPr>
          <a:xfrm>
            <a:off x="-1113270" y="0"/>
            <a:ext cx="12809084" cy="716265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33" name="Google Shape;133;p4"/>
          <p:cNvSpPr txBox="1">
            <a:spLocks noGrp="1"/>
          </p:cNvSpPr>
          <p:nvPr>
            <p:ph type="title"/>
          </p:nvPr>
        </p:nvSpPr>
        <p:spPr>
          <a:xfrm>
            <a:off x="836675" y="166500"/>
            <a:ext cx="6002100" cy="971700"/>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chemeClr val="dk1"/>
              </a:buClr>
              <a:buSzPts val="3600"/>
              <a:buFont typeface="Calibri"/>
              <a:buNone/>
            </a:pPr>
            <a:r>
              <a:rPr lang="ar-SA" sz="4400" b="1" dirty="0">
                <a:latin typeface="Calibri"/>
                <a:ea typeface="Calibri"/>
                <a:cs typeface="Calibri"/>
                <a:sym typeface="Calibri"/>
              </a:rPr>
              <a:t>أسباب السمنة:</a:t>
            </a:r>
            <a:br>
              <a:rPr lang="ar-SA" sz="4400" dirty="0">
                <a:latin typeface="Calibri"/>
                <a:ea typeface="Calibri"/>
                <a:cs typeface="Calibri"/>
                <a:sym typeface="Calibri"/>
              </a:rPr>
            </a:br>
            <a:endParaRPr sz="4400" dirty="0"/>
          </a:p>
        </p:txBody>
      </p:sp>
      <p:pic>
        <p:nvPicPr>
          <p:cNvPr id="135" name="Google Shape;135;p4" descr="السمنة عند الأطفال طرق الوقاية والعلاج | أبتا أدفايس"/>
          <p:cNvPicPr preferRelativeResize="0"/>
          <p:nvPr/>
        </p:nvPicPr>
        <p:blipFill rotWithShape="1">
          <a:blip r:embed="rId3">
            <a:alphaModFix/>
          </a:blip>
          <a:srcRect l="4532" r="305"/>
          <a:stretch/>
        </p:blipFill>
        <p:spPr>
          <a:xfrm>
            <a:off x="7315200" y="0"/>
            <a:ext cx="4876800" cy="7162659"/>
          </a:xfrm>
          <a:prstGeom prst="rect">
            <a:avLst/>
          </a:prstGeom>
          <a:noFill/>
          <a:ln>
            <a:noFill/>
          </a:ln>
        </p:spPr>
      </p:pic>
      <p:graphicFrame>
        <p:nvGraphicFramePr>
          <p:cNvPr id="137" name="Google Shape;134;p4">
            <a:extLst>
              <a:ext uri="{FF2B5EF4-FFF2-40B4-BE49-F238E27FC236}">
                <a16:creationId xmlns:a16="http://schemas.microsoft.com/office/drawing/2014/main" id="{678DE7CC-CE3B-9F1C-4E5C-5516D65E5DC5}"/>
              </a:ext>
            </a:extLst>
          </p:cNvPr>
          <p:cNvGraphicFramePr/>
          <p:nvPr>
            <p:extLst>
              <p:ext uri="{D42A27DB-BD31-4B8C-83A1-F6EECF244321}">
                <p14:modId xmlns:p14="http://schemas.microsoft.com/office/powerpoint/2010/main" val="454109945"/>
              </p:ext>
            </p:extLst>
          </p:nvPr>
        </p:nvGraphicFramePr>
        <p:xfrm>
          <a:off x="899605" y="745050"/>
          <a:ext cx="6002100" cy="4789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9"/>
        <p:cNvGrpSpPr/>
        <p:nvPr/>
      </p:nvGrpSpPr>
      <p:grpSpPr>
        <a:xfrm>
          <a:off x="0" y="0"/>
          <a:ext cx="0" cy="0"/>
          <a:chOff x="0" y="0"/>
          <a:chExt cx="0" cy="0"/>
        </a:xfrm>
      </p:grpSpPr>
      <p:sp>
        <p:nvSpPr>
          <p:cNvPr id="140" name="Google Shape;140;g241fb80ab69_0_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r" rtl="1">
              <a:spcBef>
                <a:spcPts val="0"/>
              </a:spcBef>
              <a:spcAft>
                <a:spcPts val="0"/>
              </a:spcAft>
              <a:buNone/>
            </a:pPr>
            <a:r>
              <a:rPr lang="ar-SA"/>
              <a:t>بماذا يعاني الشخص السمين في المجتمع</a:t>
            </a:r>
            <a:endParaRPr/>
          </a:p>
        </p:txBody>
      </p:sp>
      <p:sp>
        <p:nvSpPr>
          <p:cNvPr id="141" name="Google Shape;141;g241fb80ab69_0_0"/>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r" rtl="1">
              <a:spcBef>
                <a:spcPts val="1000"/>
              </a:spcBef>
              <a:spcAft>
                <a:spcPts val="0"/>
              </a:spcAft>
              <a:buNone/>
            </a:pPr>
            <a:r>
              <a:rPr lang="ar-SA" sz="2400"/>
              <a:t>يعاني الشخص السمين تأثيرات نفسيه و اجتماعيه سلبيه و تسبب الاحباط لدى الأشخاص الذين يعانون السمنة المفرطة أو البدانه، على أنها تحيَز أو سلوك يميز ضد وزنهم بسبب وزنهم الزائد، مما يؤثر على حياة الشخص السمين بالكامل. </a:t>
            </a:r>
            <a:endParaRPr sz="2400"/>
          </a:p>
          <a:p>
            <a:pPr marL="0" lvl="0" indent="0" algn="r" rtl="1">
              <a:spcBef>
                <a:spcPts val="1000"/>
              </a:spcBef>
              <a:spcAft>
                <a:spcPts val="0"/>
              </a:spcAft>
              <a:buNone/>
            </a:pPr>
            <a:endParaRPr sz="2400"/>
          </a:p>
          <a:p>
            <a:pPr marL="0" lvl="0" indent="0" algn="r" rtl="1">
              <a:spcBef>
                <a:spcPts val="1000"/>
              </a:spcBef>
              <a:spcAft>
                <a:spcPts val="0"/>
              </a:spcAft>
              <a:buNone/>
            </a:pPr>
            <a:r>
              <a:rPr lang="ar-SA" sz="2400"/>
              <a:t>يعاني الأشخاص من زيادة الوزن والسمنة منذ الطفولة على وجود تنمر من قبل زملائهم بالمدرسة و خارجها، مما يشعر بالخجل من جسمه و أيضاً يعاني من عدم تقدير الذات و هذه من أهم المشاكل الإجتماعية التي يتعرض لها الأشخاص لأن يصبح كبير بالعمر ، وكل هذا بسبب السمنة.</a:t>
            </a:r>
            <a:r>
              <a:rPr lang="ar-SA"/>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5"/>
        <p:cNvGrpSpPr/>
        <p:nvPr/>
      </p:nvGrpSpPr>
      <p:grpSpPr>
        <a:xfrm>
          <a:off x="0" y="0"/>
          <a:ext cx="0" cy="0"/>
          <a:chOff x="0" y="0"/>
          <a:chExt cx="0" cy="0"/>
        </a:xfrm>
      </p:grpSpPr>
      <p:sp>
        <p:nvSpPr>
          <p:cNvPr id="146" name="Google Shape;146;g2442f676f65_0_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r" rtl="1">
              <a:spcBef>
                <a:spcPts val="0"/>
              </a:spcBef>
              <a:spcAft>
                <a:spcPts val="0"/>
              </a:spcAft>
              <a:buNone/>
            </a:pPr>
            <a:r>
              <a:rPr lang="ar-SA"/>
              <a:t>كيفية التخلص من السمنة</a:t>
            </a:r>
            <a:endParaRPr/>
          </a:p>
        </p:txBody>
      </p:sp>
      <p:sp>
        <p:nvSpPr>
          <p:cNvPr id="147" name="Google Shape;147;g2442f676f65_0_0"/>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r" rtl="1">
              <a:spcBef>
                <a:spcPts val="1000"/>
              </a:spcBef>
              <a:spcAft>
                <a:spcPts val="0"/>
              </a:spcAft>
              <a:buNone/>
            </a:pPr>
            <a:r>
              <a:rPr lang="ar-SA" sz="2400"/>
              <a:t>للتخلص من السمنه الى الوصول للوزن الصحي والحفاظ عليه ليحسن من الحالة الصحية و النفسيه يحتاج الى فريق اختصاصي للرعاية الصحية في النظام الغذائي للمساعدة في تعديلات العادات الغذائية والأنشطة اليوميه.</a:t>
            </a:r>
            <a:endParaRPr sz="2400"/>
          </a:p>
          <a:p>
            <a:pPr marL="0" lvl="0" indent="0" algn="r" rtl="1">
              <a:spcBef>
                <a:spcPts val="1000"/>
              </a:spcBef>
              <a:spcAft>
                <a:spcPts val="0"/>
              </a:spcAft>
              <a:buNone/>
            </a:pPr>
            <a:r>
              <a:rPr lang="ar-SA" sz="2400"/>
              <a:t>التغيرات في النظام الغذائي</a:t>
            </a:r>
            <a:endParaRPr sz="2400"/>
          </a:p>
          <a:p>
            <a:pPr marL="457200" lvl="0" indent="-317500" algn="r" rtl="1">
              <a:spcBef>
                <a:spcPts val="1000"/>
              </a:spcBef>
              <a:spcAft>
                <a:spcPts val="0"/>
              </a:spcAft>
              <a:buSzPts val="1400"/>
              <a:buChar char="•"/>
            </a:pPr>
            <a:r>
              <a:rPr lang="ar-SA" sz="2400"/>
              <a:t>خفض السعرات الحراريه التي يستهلكها الجسم في الأكل والشرب.</a:t>
            </a:r>
            <a:endParaRPr sz="2400"/>
          </a:p>
          <a:p>
            <a:pPr marL="457200" lvl="0" indent="-317500" algn="r" rtl="1">
              <a:spcBef>
                <a:spcPts val="0"/>
              </a:spcBef>
              <a:spcAft>
                <a:spcPts val="0"/>
              </a:spcAft>
              <a:buSzPts val="1400"/>
              <a:buChar char="•"/>
            </a:pPr>
            <a:r>
              <a:rPr lang="ar-SA" sz="2400"/>
              <a:t>أن يكون الطعام منوّع بوجود الخضار و الفواكة و اللحوم بشكل أكبر من الأطعمة التي تحتوي على سكريات و نشويات و كاربوهيدرات.</a:t>
            </a:r>
            <a:endParaRPr sz="2400"/>
          </a:p>
          <a:p>
            <a:pPr marL="457200" lvl="0" indent="-317500" algn="r" rtl="1">
              <a:spcBef>
                <a:spcPts val="0"/>
              </a:spcBef>
              <a:spcAft>
                <a:spcPts val="0"/>
              </a:spcAft>
              <a:buSzPts val="1400"/>
              <a:buChar char="•"/>
            </a:pPr>
            <a:r>
              <a:rPr lang="ar-SA" sz="2400"/>
              <a:t>عدم الإكثار من تناول الوجبات السريعه وتناول الوجبات الصحيّة المفيدة.</a:t>
            </a:r>
            <a:endParaRPr sz="2400"/>
          </a:p>
          <a:p>
            <a:pPr marL="457200" lvl="0" indent="-317500" algn="r" rtl="1">
              <a:spcBef>
                <a:spcPts val="0"/>
              </a:spcBef>
              <a:spcAft>
                <a:spcPts val="0"/>
              </a:spcAft>
              <a:buSzPts val="1400"/>
              <a:buChar char="•"/>
            </a:pPr>
            <a:r>
              <a:rPr lang="ar-SA" sz="2400"/>
              <a:t>الإكثار من الحركة بحيث لعب الرياضه يوميّاً.</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1"/>
        <p:cNvGrpSpPr/>
        <p:nvPr/>
      </p:nvGrpSpPr>
      <p:grpSpPr>
        <a:xfrm>
          <a:off x="0" y="0"/>
          <a:ext cx="0" cy="0"/>
          <a:chOff x="0" y="0"/>
          <a:chExt cx="0" cy="0"/>
        </a:xfrm>
      </p:grpSpPr>
      <p:sp>
        <p:nvSpPr>
          <p:cNvPr id="152" name="Google Shape;152;g2442f676f65_0_5"/>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r" rtl="1">
              <a:spcBef>
                <a:spcPts val="0"/>
              </a:spcBef>
              <a:spcAft>
                <a:spcPts val="0"/>
              </a:spcAft>
              <a:buNone/>
            </a:pPr>
            <a:r>
              <a:rPr lang="ar-SA"/>
              <a:t>طرق الوقاية من السمنة</a:t>
            </a:r>
            <a:endParaRPr/>
          </a:p>
        </p:txBody>
      </p:sp>
      <p:sp>
        <p:nvSpPr>
          <p:cNvPr id="153" name="Google Shape;153;g2442f676f65_0_5"/>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fontScale="25000" lnSpcReduction="20000"/>
          </a:bodyPr>
          <a:lstStyle/>
          <a:p>
            <a:pPr marL="457200" lvl="0" indent="-419100" algn="r" rtl="1">
              <a:spcBef>
                <a:spcPts val="1000"/>
              </a:spcBef>
              <a:spcAft>
                <a:spcPts val="0"/>
              </a:spcAft>
              <a:buSzPct val="100000"/>
              <a:buChar char="•"/>
            </a:pPr>
            <a:r>
              <a:rPr lang="ar-SA" sz="12000"/>
              <a:t>شرب الم</a:t>
            </a:r>
            <a:r>
              <a:rPr lang="ar-SA" sz="9600"/>
              <a:t>اء: شرب أربع أكواب من الماء يساهم في تقليل الخطر من الأصابة بزيادة الوزن.</a:t>
            </a:r>
            <a:endParaRPr sz="9600"/>
          </a:p>
          <a:p>
            <a:pPr marL="914400" lvl="0" indent="0" algn="r" rtl="1">
              <a:spcBef>
                <a:spcPts val="1000"/>
              </a:spcBef>
              <a:spcAft>
                <a:spcPts val="0"/>
              </a:spcAft>
              <a:buNone/>
            </a:pPr>
            <a:endParaRPr sz="9600"/>
          </a:p>
          <a:p>
            <a:pPr marL="457200" lvl="0" indent="-381000" algn="r" rtl="1">
              <a:spcBef>
                <a:spcPts val="1000"/>
              </a:spcBef>
              <a:spcAft>
                <a:spcPts val="0"/>
              </a:spcAft>
              <a:buSzPct val="100000"/>
              <a:buChar char="•"/>
            </a:pPr>
            <a:r>
              <a:rPr lang="ar-SA" sz="9600"/>
              <a:t>تناول وجبة العشاء قبل النوم  بثلاث ساعات على الأكثر: وقت العشاء قريب من النوم يزيد من احتمالية الإصابه بالسمنة.</a:t>
            </a:r>
            <a:endParaRPr sz="9600"/>
          </a:p>
          <a:p>
            <a:pPr marL="914400" lvl="0" indent="0" algn="r" rtl="1">
              <a:spcBef>
                <a:spcPts val="1000"/>
              </a:spcBef>
              <a:spcAft>
                <a:spcPts val="0"/>
              </a:spcAft>
              <a:buNone/>
            </a:pPr>
            <a:endParaRPr sz="9600"/>
          </a:p>
          <a:p>
            <a:pPr marL="457200" lvl="0" indent="-381000" algn="r" rtl="1">
              <a:spcBef>
                <a:spcPts val="1000"/>
              </a:spcBef>
              <a:spcAft>
                <a:spcPts val="0"/>
              </a:spcAft>
              <a:buSzPct val="100000"/>
              <a:buChar char="•"/>
            </a:pPr>
            <a:r>
              <a:rPr lang="ar-SA" sz="9600"/>
              <a:t>ممارسة النشاط البدني: الرياضة هامة جداً ليس فقط للوقايه من السمنة بل لها فوائد متعددة أخرى</a:t>
            </a:r>
            <a:endParaRPr sz="9600"/>
          </a:p>
          <a:p>
            <a:pPr marL="0" lvl="0" indent="0" algn="r" rtl="1">
              <a:spcBef>
                <a:spcPts val="1000"/>
              </a:spcBef>
              <a:spcAft>
                <a:spcPts val="0"/>
              </a:spcAft>
              <a:buNone/>
            </a:pPr>
            <a:r>
              <a:rPr lang="ar-SA" sz="9600"/>
              <a:t> للجسم وتقليل الإصابة ببعض الأمراض المميتة مثل أمراض القلب والسكري.</a:t>
            </a:r>
            <a:endParaRPr sz="9600"/>
          </a:p>
          <a:p>
            <a:pPr marL="914400" lvl="0" indent="0" algn="r" rtl="1">
              <a:spcBef>
                <a:spcPts val="1000"/>
              </a:spcBef>
              <a:spcAft>
                <a:spcPts val="0"/>
              </a:spcAft>
              <a:buNone/>
            </a:pPr>
            <a:endParaRPr sz="9600"/>
          </a:p>
          <a:p>
            <a:pPr marL="457200" lvl="0" indent="-419100" algn="r" rtl="1">
              <a:spcBef>
                <a:spcPts val="1000"/>
              </a:spcBef>
              <a:spcAft>
                <a:spcPts val="0"/>
              </a:spcAft>
              <a:buSzPct val="125000"/>
              <a:buChar char="•"/>
            </a:pPr>
            <a:r>
              <a:rPr lang="ar-SA" sz="9600"/>
              <a:t>النوم لعدد ساعات كافية يساهم في الوقاية من السمنة في تنظيم معدل عمل الغدد الصم العصبية و هامة في استقلاب الغلوكوز</a:t>
            </a:r>
            <a:r>
              <a:rPr lang="ar-SA" sz="12000"/>
              <a:t>.</a:t>
            </a:r>
            <a:endParaRPr sz="12000"/>
          </a:p>
          <a:p>
            <a:pPr marL="0" lvl="0" indent="0" algn="r" rtl="1">
              <a:spcBef>
                <a:spcPts val="1000"/>
              </a:spcBef>
              <a:spcAft>
                <a:spcPts val="0"/>
              </a:spcAft>
              <a:buNone/>
            </a:pPr>
            <a:endParaRPr/>
          </a:p>
          <a:p>
            <a:pPr marL="0" lvl="0" indent="0" algn="r" rtl="1">
              <a:spcBef>
                <a:spcPts val="1000"/>
              </a:spcBef>
              <a:spcAft>
                <a:spcPts val="0"/>
              </a:spcAft>
              <a:buNone/>
            </a:pPr>
            <a:endParaRPr/>
          </a:p>
          <a:p>
            <a:pPr marL="0" lvl="0" indent="0" algn="r" rtl="1">
              <a:spcBef>
                <a:spcPts val="1000"/>
              </a:spcBef>
              <a:spcAft>
                <a:spcPts val="0"/>
              </a:spcAft>
              <a:buNone/>
            </a:pPr>
            <a:endParaRPr/>
          </a:p>
          <a:p>
            <a:pPr marL="0" lvl="0" indent="0" algn="r" rtl="1">
              <a:spcBef>
                <a:spcPts val="1000"/>
              </a:spcBef>
              <a:spcAft>
                <a:spcPts val="0"/>
              </a:spcAft>
              <a:buNone/>
            </a:pPr>
            <a:endParaRPr/>
          </a:p>
          <a:p>
            <a:pPr marL="0" lvl="0" indent="0" algn="r" rtl="1">
              <a:spcBef>
                <a:spcPts val="1000"/>
              </a:spcBef>
              <a:spcAft>
                <a:spcPts val="0"/>
              </a:spcAft>
              <a:buNone/>
            </a:pPr>
            <a:endParaRPr/>
          </a:p>
          <a:p>
            <a:pPr marL="0" lvl="0" indent="0" algn="r" rtl="1">
              <a:spcBef>
                <a:spcPts val="1000"/>
              </a:spcBef>
              <a:spcAft>
                <a:spcPts val="0"/>
              </a:spcAft>
              <a:buNone/>
            </a:pPr>
            <a:endParaRPr/>
          </a:p>
          <a:p>
            <a:pPr marL="0" lvl="0" indent="0" algn="r" rtl="1">
              <a:spcBef>
                <a:spcPts val="1000"/>
              </a:spcBef>
              <a:spcAft>
                <a:spcPts val="0"/>
              </a:spcAft>
              <a:buNone/>
            </a:pPr>
            <a:endParaRPr/>
          </a:p>
          <a:p>
            <a:pPr marL="0" lvl="0" indent="0" algn="r" rtl="1">
              <a:spcBef>
                <a:spcPts val="1000"/>
              </a:spcBef>
              <a:spcAft>
                <a:spcPts val="0"/>
              </a:spcAft>
              <a:buNone/>
            </a:pPr>
            <a:endParaRPr/>
          </a:p>
          <a:p>
            <a:pPr marL="0" lvl="0" indent="0" algn="r" rtl="1">
              <a:spcBef>
                <a:spcPts val="1000"/>
              </a:spcBef>
              <a:spcAft>
                <a:spcPts val="0"/>
              </a:spcAft>
              <a:buNone/>
            </a:pPr>
            <a:endParaRPr/>
          </a:p>
          <a:p>
            <a:pPr marL="0" lvl="0" indent="0" algn="r" rtl="1">
              <a:spcBef>
                <a:spcPts val="1000"/>
              </a:spcBef>
              <a:spcAft>
                <a:spcPts val="0"/>
              </a:spcAft>
              <a:buNone/>
            </a:pPr>
            <a:endParaRPr/>
          </a:p>
          <a:p>
            <a:pPr marL="0" lvl="0" indent="0" algn="r" rtl="1">
              <a:spcBef>
                <a:spcPts val="1000"/>
              </a:spcBef>
              <a:spcAft>
                <a:spcPts val="0"/>
              </a:spcAft>
              <a:buNone/>
            </a:pPr>
            <a:endParaRPr/>
          </a:p>
          <a:p>
            <a:pPr marL="0" lvl="0" indent="0" algn="r" rtl="1">
              <a:spcBef>
                <a:spcPts val="1000"/>
              </a:spcBef>
              <a:spcAft>
                <a:spcPts val="0"/>
              </a:spcAft>
              <a:buNone/>
            </a:pPr>
            <a:endParaRPr/>
          </a:p>
          <a:p>
            <a:pPr marL="0" lvl="0" indent="0" algn="r" rtl="1">
              <a:spcBef>
                <a:spcPts val="1000"/>
              </a:spcBef>
              <a:spcAft>
                <a:spcPts val="0"/>
              </a:spcAft>
              <a:buNone/>
            </a:pPr>
            <a:endParaRPr/>
          </a:p>
          <a:p>
            <a:pPr marL="0" lvl="0" indent="0" algn="r" rtl="1">
              <a:spcBef>
                <a:spcPts val="1000"/>
              </a:spcBef>
              <a:spcAft>
                <a:spcPts val="0"/>
              </a:spcAft>
              <a:buNone/>
            </a:pPr>
            <a:endParaRPr/>
          </a:p>
          <a:p>
            <a:pPr marL="0" lvl="0" indent="0" algn="r" rtl="1">
              <a:spcBef>
                <a:spcPts val="1000"/>
              </a:spcBef>
              <a:spcAft>
                <a:spcPts val="0"/>
              </a:spcAft>
              <a:buNone/>
            </a:pPr>
            <a:endParaRPr/>
          </a:p>
          <a:p>
            <a:pPr marL="0" lvl="0" indent="0" algn="r" rtl="1">
              <a:spcBef>
                <a:spcPts val="1000"/>
              </a:spcBef>
              <a:spcAft>
                <a:spcPts val="0"/>
              </a:spcAft>
              <a:buNone/>
            </a:pPr>
            <a:endParaRPr/>
          </a:p>
          <a:p>
            <a:pPr marL="0" lvl="0" indent="0" algn="r" rtl="1">
              <a:spcBef>
                <a:spcPts val="1000"/>
              </a:spcBef>
              <a:spcAft>
                <a:spcPts val="0"/>
              </a:spcAft>
              <a:buNone/>
            </a:pPr>
            <a:endParaRPr/>
          </a:p>
          <a:p>
            <a:pPr marL="0" lvl="0" indent="0" algn="r" rtl="1">
              <a:spcBef>
                <a:spcPts val="1000"/>
              </a:spcBef>
              <a:spcAft>
                <a:spcPts val="0"/>
              </a:spcAft>
              <a:buNone/>
            </a:pPr>
            <a:endParaRPr/>
          </a:p>
          <a:p>
            <a:pPr marL="0" lvl="0" indent="0" algn="r" rtl="1">
              <a:spcBef>
                <a:spcPts val="1000"/>
              </a:spcBef>
              <a:spcAft>
                <a:spcPts val="0"/>
              </a:spcAft>
              <a:buNone/>
            </a:pPr>
            <a:endParaRPr/>
          </a:p>
          <a:p>
            <a:pPr marL="0" lvl="0" indent="0" algn="r" rtl="1">
              <a:spcBef>
                <a:spcPts val="1000"/>
              </a:spcBef>
              <a:spcAft>
                <a:spcPts val="0"/>
              </a:spcAft>
              <a:buNone/>
            </a:pPr>
            <a:endParaRPr/>
          </a:p>
          <a:p>
            <a:pPr marL="0" lvl="0" indent="0" algn="r" rtl="1">
              <a:spcBef>
                <a:spcPts val="1000"/>
              </a:spcBef>
              <a:spcAft>
                <a:spcPts val="0"/>
              </a:spcAft>
              <a:buNone/>
            </a:pPr>
            <a:endParaRPr/>
          </a:p>
          <a:p>
            <a:pPr marL="0" lvl="0" indent="0" algn="r" rtl="1">
              <a:spcBef>
                <a:spcPts val="1000"/>
              </a:spcBef>
              <a:spcAft>
                <a:spcPts val="0"/>
              </a:spcAft>
              <a:buNone/>
            </a:pPr>
            <a:endParaRPr/>
          </a:p>
          <a:p>
            <a:pPr marL="0" lvl="0" indent="0" algn="r" rtl="1">
              <a:spcBef>
                <a:spcPts val="1000"/>
              </a:spcBef>
              <a:spcAft>
                <a:spcPts val="0"/>
              </a:spcAft>
              <a:buNone/>
            </a:pPr>
            <a:endParaRPr/>
          </a:p>
          <a:p>
            <a:pPr marL="0" lvl="0" indent="0" algn="r" rtl="1">
              <a:spcBef>
                <a:spcPts val="1000"/>
              </a:spcBef>
              <a:spcAft>
                <a:spcPts val="0"/>
              </a:spcAft>
              <a:buNone/>
            </a:pPr>
            <a:endParaRPr/>
          </a:p>
          <a:p>
            <a:pPr marL="0" lvl="0" indent="0" algn="r" rtl="1">
              <a:spcBef>
                <a:spcPts val="1000"/>
              </a:spcBef>
              <a:spcAft>
                <a:spcPts val="0"/>
              </a:spcAft>
              <a:buNone/>
            </a:pPr>
            <a:endParaRPr/>
          </a:p>
          <a:p>
            <a:pPr marL="0" lvl="0" indent="0" algn="r" rtl="1">
              <a:spcBef>
                <a:spcPts val="1000"/>
              </a:spcBef>
              <a:spcAft>
                <a:spcPts val="0"/>
              </a:spcAft>
              <a:buNone/>
            </a:pPr>
            <a:endParaRPr/>
          </a:p>
          <a:p>
            <a:pPr marL="0" lvl="0" indent="0" algn="r" rtl="1">
              <a:spcBef>
                <a:spcPts val="1000"/>
              </a:spcBef>
              <a:spcAft>
                <a:spcPts val="0"/>
              </a:spcAft>
              <a:buNone/>
            </a:pPr>
            <a:endParaRPr/>
          </a:p>
          <a:p>
            <a:pPr marL="0" lvl="0" indent="0" algn="r" rtl="1">
              <a:spcBef>
                <a:spcPts val="1000"/>
              </a:spcBef>
              <a:spcAft>
                <a:spcPts val="0"/>
              </a:spcAft>
              <a:buNone/>
            </a:pPr>
            <a:endParaRPr/>
          </a:p>
          <a:p>
            <a:pPr marL="0" lvl="0" indent="0" algn="r" rtl="1">
              <a:spcBef>
                <a:spcPts val="1000"/>
              </a:spcBef>
              <a:spcAft>
                <a:spcPts val="0"/>
              </a:spcAft>
              <a:buNone/>
            </a:pPr>
            <a:endParaRPr/>
          </a:p>
          <a:p>
            <a:pPr marL="0" lvl="0" indent="0" algn="r" rtl="1">
              <a:spcBef>
                <a:spcPts val="1000"/>
              </a:spcBef>
              <a:spcAft>
                <a:spcPts val="0"/>
              </a:spcAft>
              <a:buNone/>
            </a:pPr>
            <a:endParaRPr/>
          </a:p>
          <a:p>
            <a:pPr marL="0" lvl="0" indent="0" algn="r" rtl="1">
              <a:spcBef>
                <a:spcPts val="1000"/>
              </a:spcBef>
              <a:spcAft>
                <a:spcPts val="0"/>
              </a:spcAft>
              <a:buNone/>
            </a:pPr>
            <a:endParaRPr/>
          </a:p>
          <a:p>
            <a:pPr marL="0" lvl="0" indent="0" algn="r" rtl="1">
              <a:spcBef>
                <a:spcPts val="1000"/>
              </a:spcBef>
              <a:spcAft>
                <a:spcPts val="0"/>
              </a:spcAft>
              <a:buNone/>
            </a:pPr>
            <a:endParaRPr/>
          </a:p>
          <a:p>
            <a:pPr marL="0" lvl="0" indent="0" algn="r" rtl="1">
              <a:spcBef>
                <a:spcPts val="1000"/>
              </a:spcBef>
              <a:spcAft>
                <a:spcPts val="0"/>
              </a:spcAft>
              <a:buNone/>
            </a:pPr>
            <a:endParaRPr/>
          </a:p>
          <a:p>
            <a:pPr marL="0" lvl="0" indent="0" algn="r" rtl="1">
              <a:spcBef>
                <a:spcPts val="1000"/>
              </a:spcBef>
              <a:spcAft>
                <a:spcPts val="0"/>
              </a:spcAft>
              <a:buNone/>
            </a:pPr>
            <a:endParaRPr/>
          </a:p>
          <a:p>
            <a:pPr marL="0" lvl="0" indent="0" algn="r" rtl="1">
              <a:spcBef>
                <a:spcPts val="1000"/>
              </a:spcBef>
              <a:spcAft>
                <a:spcPts val="0"/>
              </a:spcAft>
              <a:buNone/>
            </a:pPr>
            <a:endParaRPr sz="4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2442f676f65_0_1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None/>
            </a:pPr>
            <a:r>
              <a:rPr lang="ar-SA" dirty="0"/>
              <a:t>مراجع:</a:t>
            </a:r>
            <a:endParaRPr dirty="0"/>
          </a:p>
        </p:txBody>
      </p:sp>
      <p:sp>
        <p:nvSpPr>
          <p:cNvPr id="159" name="Google Shape;159;g2442f676f65_0_10"/>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ar-SA" u="sng" dirty="0">
                <a:solidFill>
                  <a:schemeClr val="hlink"/>
                </a:solidFill>
                <a:hlinkClick r:id="rId3"/>
              </a:rPr>
              <a:t>www.webbeb.com</a:t>
            </a:r>
            <a:endParaRPr dirty="0"/>
          </a:p>
          <a:p>
            <a:pPr marL="0" lvl="0" indent="0" algn="l" rtl="0">
              <a:spcBef>
                <a:spcPts val="1000"/>
              </a:spcBef>
              <a:spcAft>
                <a:spcPts val="0"/>
              </a:spcAft>
              <a:buNone/>
            </a:pPr>
            <a:r>
              <a:rPr lang="ar-SA" u="sng" dirty="0">
                <a:solidFill>
                  <a:schemeClr val="hlink"/>
                </a:solidFill>
                <a:hlinkClick r:id="rId4"/>
              </a:rPr>
              <a:t>www.bbc.com</a:t>
            </a:r>
            <a:endParaRPr dirty="0"/>
          </a:p>
          <a:p>
            <a:pPr marL="0" lvl="0" indent="0" algn="l" rtl="0">
              <a:spcBef>
                <a:spcPts val="1000"/>
              </a:spcBef>
              <a:spcAft>
                <a:spcPts val="0"/>
              </a:spcAft>
              <a:buNone/>
            </a:pPr>
            <a:r>
              <a:rPr lang="ar-SA" u="sng" dirty="0">
                <a:solidFill>
                  <a:schemeClr val="hlink"/>
                </a:solidFill>
                <a:hlinkClick r:id="rId5"/>
              </a:rPr>
              <a:t>www.wikipedia.com</a:t>
            </a:r>
            <a:endParaRPr dirty="0"/>
          </a:p>
          <a:p>
            <a:pPr marL="0" lvl="0" indent="0" algn="l" rtl="0">
              <a:spcBef>
                <a:spcPts val="1000"/>
              </a:spcBef>
              <a:spcAft>
                <a:spcPts val="0"/>
              </a:spcAft>
              <a:buNone/>
            </a:pPr>
            <a:r>
              <a:rPr lang="ar-SA" u="sng" dirty="0">
                <a:solidFill>
                  <a:schemeClr val="hlink"/>
                </a:solidFill>
                <a:hlinkClick r:id="rId6"/>
              </a:rPr>
              <a:t>www.mayoclinic.com</a:t>
            </a:r>
            <a:endParaRPr dirty="0"/>
          </a:p>
          <a:p>
            <a:pPr marL="0" lvl="0" indent="0" algn="l" rtl="0">
              <a:spcBef>
                <a:spcPts val="1000"/>
              </a:spcBef>
              <a:spcAft>
                <a:spcPts val="0"/>
              </a:spcAft>
              <a:buNone/>
            </a:pPr>
            <a:r>
              <a:rPr lang="ar-SA" u="sng" dirty="0">
                <a:solidFill>
                  <a:schemeClr val="hlink"/>
                </a:solidFill>
                <a:hlinkClick r:id="rId7"/>
              </a:rPr>
              <a:t>www.msdmanuals.com</a:t>
            </a: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4222D-0094-D25D-4AC4-B52866B790FC}"/>
              </a:ext>
            </a:extLst>
          </p:cNvPr>
          <p:cNvSpPr>
            <a:spLocks noGrp="1"/>
          </p:cNvSpPr>
          <p:nvPr>
            <p:ph type="ctrTitle"/>
          </p:nvPr>
        </p:nvSpPr>
        <p:spPr/>
        <p:txBody>
          <a:bodyPr/>
          <a:lstStyle/>
          <a:p>
            <a:pPr marR="0" algn="ctr" rtl="1">
              <a:lnSpc>
                <a:spcPct val="90000"/>
              </a:lnSpc>
              <a:spcBef>
                <a:spcPts val="0"/>
              </a:spcBef>
              <a:spcAft>
                <a:spcPts val="0"/>
              </a:spcAft>
              <a:buClr>
                <a:schemeClr val="dk1"/>
              </a:buClr>
              <a:buSzPts val="6000"/>
              <a:buFont typeface="Calibri"/>
              <a:buNone/>
            </a:pPr>
            <a:endParaRPr lang="en-JO" dirty="0"/>
          </a:p>
        </p:txBody>
      </p:sp>
      <p:sp>
        <p:nvSpPr>
          <p:cNvPr id="3" name="Subtitle 2">
            <a:extLst>
              <a:ext uri="{FF2B5EF4-FFF2-40B4-BE49-F238E27FC236}">
                <a16:creationId xmlns:a16="http://schemas.microsoft.com/office/drawing/2014/main" id="{263D92B0-9C30-07D1-62D4-5AD03ADE342D}"/>
              </a:ext>
            </a:extLst>
          </p:cNvPr>
          <p:cNvSpPr>
            <a:spLocks noGrp="1"/>
          </p:cNvSpPr>
          <p:nvPr>
            <p:ph type="subTitle" idx="1"/>
          </p:nvPr>
        </p:nvSpPr>
        <p:spPr/>
        <p:txBody>
          <a:bodyPr/>
          <a:lstStyle/>
          <a:p>
            <a:pPr marL="457200" marR="0" indent="-406400" algn="ctr" rtl="1">
              <a:lnSpc>
                <a:spcPct val="90000"/>
              </a:lnSpc>
              <a:spcBef>
                <a:spcPts val="1000"/>
              </a:spcBef>
              <a:spcAft>
                <a:spcPts val="0"/>
              </a:spcAft>
              <a:buClr>
                <a:schemeClr val="dk1"/>
              </a:buClr>
              <a:buSzPts val="2400"/>
              <a:buFont typeface="Arial"/>
              <a:buNone/>
            </a:pPr>
            <a:endParaRPr lang="en-JO"/>
          </a:p>
        </p:txBody>
      </p:sp>
      <p:pic>
        <p:nvPicPr>
          <p:cNvPr id="1026" name="Picture 2" descr="شكرا لحسن استماعكم - المنام">
            <a:extLst>
              <a:ext uri="{FF2B5EF4-FFF2-40B4-BE49-F238E27FC236}">
                <a16:creationId xmlns:a16="http://schemas.microsoft.com/office/drawing/2014/main" id="{74ED3175-14AE-98F5-443B-CA175A434F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
            <a:ext cx="12058650" cy="6752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132333"/>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826</Words>
  <Application>Microsoft Macintosh PowerPoint</Application>
  <PresentationFormat>Widescreen</PresentationFormat>
  <Paragraphs>78</Paragraphs>
  <Slides>9</Slides>
  <Notes>8</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9</vt:i4>
      </vt:variant>
    </vt:vector>
  </HeadingPairs>
  <TitlesOfParts>
    <vt:vector size="13" baseType="lpstr">
      <vt:lpstr>Arial</vt:lpstr>
      <vt:lpstr>Calibri</vt:lpstr>
      <vt:lpstr>Office Theme</vt:lpstr>
      <vt:lpstr>Office Theme</vt:lpstr>
      <vt:lpstr>السمنة و زيادة المفرطة في الوزن بوصفها مشكلة اجتماعية </vt:lpstr>
      <vt:lpstr>مقدمة: </vt:lpstr>
      <vt:lpstr>تعريف السمنة: </vt:lpstr>
      <vt:lpstr>أسباب السمنة: </vt:lpstr>
      <vt:lpstr>بماذا يعاني الشخص السمين في المجتمع</vt:lpstr>
      <vt:lpstr>كيفية التخلص من السمنة</vt:lpstr>
      <vt:lpstr>طرق الوقاية من السمنة</vt:lpstr>
      <vt:lpstr>مراجع:</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السمنة و زيادة المفرطة في الوزن بوصفها مشكلة اجتماعية </dc:title>
  <dc:creator>Eisa Shawareb</dc:creator>
  <cp:lastModifiedBy>Eisa Shawareb</cp:lastModifiedBy>
  <cp:revision>1</cp:revision>
  <cp:lastPrinted>2023-05-14T18:53:04Z</cp:lastPrinted>
  <dcterms:created xsi:type="dcterms:W3CDTF">2023-05-08T18:04:41Z</dcterms:created>
  <dcterms:modified xsi:type="dcterms:W3CDTF">2023-05-14T18:53:23Z</dcterms:modified>
</cp:coreProperties>
</file>