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2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33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8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462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3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8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7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7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6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2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20/high-fat-diets-can-affect-often-snac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ar/673ab7/image/2090184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panarmenian.net/eng/news/251566/Genetic_mutation_causes_hereditary_Parkinsons_disease_researchers" TargetMode="External"/><Relationship Id="rId7" Type="http://schemas.openxmlformats.org/officeDocument/2006/relationships/hyperlink" Target="https://www.fuentesaludable.com/salud-cotidiana-1/porque-es-conveniente-tener-una-buena-digestio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commons.wikimedia.org/wiki/File:Lungs_diagram_simple.svg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tamrhendy.com/%D8%A7%D9%84%D8%A3%D8%B9%D8%B1%D8%A7%D8%B6-%D8%A7%D9%84%D8%B1%D8%A6%D9%8A%D8%B3%D9%8A%D8%A9-%D9%84%D8%A3%D9%85%D8%B1%D8%A7%D8%B6-%D8%A7%D9%84%D9%82%D9%84%D8%A8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teb.com/articles" TargetMode="External"/><Relationship Id="rId2" Type="http://schemas.openxmlformats.org/officeDocument/2006/relationships/hyperlink" Target="https://www.moh.gov.sa/awarenessplateform/ChronicDisease/Pages/Obe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kynewsarabia.com/technology/1282360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27" y="1527170"/>
            <a:ext cx="10778836" cy="758830"/>
          </a:xfrm>
        </p:spPr>
        <p:txBody>
          <a:bodyPr/>
          <a:lstStyle/>
          <a:p>
            <a:pPr algn="ctr"/>
            <a:r>
              <a:rPr lang="ar-JO" sz="4500" dirty="0" smtClean="0">
                <a:solidFill>
                  <a:schemeClr val="bg2">
                    <a:lumMod val="25000"/>
                  </a:schemeClr>
                </a:solidFill>
              </a:rPr>
              <a:t>السمنة</a:t>
            </a:r>
            <a:endParaRPr lang="en-US" sz="4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EE36F0-94D1-5B6A-8183-113922E47432}"/>
              </a:ext>
            </a:extLst>
          </p:cNvPr>
          <p:cNvSpPr txBox="1"/>
          <p:nvPr/>
        </p:nvSpPr>
        <p:spPr>
          <a:xfrm>
            <a:off x="675250" y="5147732"/>
            <a:ext cx="194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dirty="0"/>
              <a:t>    </a:t>
            </a:r>
            <a:r>
              <a:rPr lang="ar-JO" sz="2000" b="1" dirty="0">
                <a:solidFill>
                  <a:schemeClr val="bg2">
                    <a:lumMod val="25000"/>
                  </a:schemeClr>
                </a:solidFill>
              </a:rPr>
              <a:t>يــزن نـيــنو    </a:t>
            </a:r>
          </a:p>
          <a:p>
            <a:r>
              <a:rPr lang="ar-JO" sz="2000" b="1" dirty="0">
                <a:solidFill>
                  <a:schemeClr val="bg2">
                    <a:lumMod val="25000"/>
                  </a:schemeClr>
                </a:solidFill>
              </a:rPr>
              <a:t>عاصم خوري سند الخليل</a:t>
            </a:r>
          </a:p>
          <a:p>
            <a:r>
              <a:rPr lang="ar-JO" sz="2000" b="1" dirty="0">
                <a:solidFill>
                  <a:schemeClr val="bg2">
                    <a:lumMod val="25000"/>
                  </a:schemeClr>
                </a:solidFill>
              </a:rPr>
              <a:t>غازي حسين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7B3BAC9-19F6-2331-C203-9ED689B22705}"/>
              </a:ext>
            </a:extLst>
          </p:cNvPr>
          <p:cNvSpPr txBox="1">
            <a:spLocks/>
          </p:cNvSpPr>
          <p:nvPr/>
        </p:nvSpPr>
        <p:spPr>
          <a:xfrm>
            <a:off x="1647679" y="688274"/>
            <a:ext cx="7766936" cy="510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JO" sz="2500" dirty="0">
                <a:solidFill>
                  <a:schemeClr val="tx1"/>
                </a:solidFill>
              </a:rPr>
              <a:t/>
            </a:r>
            <a:br>
              <a:rPr lang="ar-JO" sz="2500" dirty="0">
                <a:solidFill>
                  <a:schemeClr val="tx1"/>
                </a:solidFill>
              </a:rPr>
            </a:br>
            <a:r>
              <a:rPr lang="ar-JO" sz="2500" dirty="0">
                <a:solidFill>
                  <a:schemeClr val="bg2">
                    <a:lumMod val="25000"/>
                  </a:schemeClr>
                </a:solidFill>
              </a:rPr>
              <a:t>مشروع الشهر الثالث – مادة العلوم</a:t>
            </a:r>
            <a:endParaRPr lang="en-US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A67E93-428F-F50C-F661-FCAB13014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795257" y="2767138"/>
            <a:ext cx="6601485" cy="28466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42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25" y="15425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ar-JO" dirty="0"/>
              <a:t/>
            </a:r>
            <a:br>
              <a:rPr lang="ar-JO" dirty="0"/>
            </a:br>
            <a:r>
              <a:rPr lang="ar-JO" dirty="0"/>
              <a:t>السمنة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116" y="1744953"/>
            <a:ext cx="8596668" cy="213174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200" dirty="0"/>
              <a:t>تعريف السمنة على أنها تراكم مفرط أو غير طبيعي للدهون والذي يلحق الضرر بصحة الفرد. ويعدّ السبب الرئيسي لزيادة الوزن والسمنة: اختلال توازن الطاقة بين السعرات الحرارية التي تدخل الجسم والسعرات الحرارية التي يحرقها.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09" y="3770082"/>
            <a:ext cx="4973782" cy="25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اسباب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dirty="0"/>
              <a:t>تتعدد أسباب السمنة المفرطة، وأهمها الإفراط في تناول الطعام، وزيادة السعرات الحرارية، وإليك فيما يأتي تفصيل أكبر حول هذه الأسباب:</a:t>
            </a:r>
          </a:p>
          <a:p>
            <a:pPr marL="0" indent="0" algn="r">
              <a:buNone/>
            </a:pPr>
            <a:r>
              <a:rPr lang="ar-JO" dirty="0"/>
              <a:t>1. الإفراط في تناول الطعام.</a:t>
            </a:r>
          </a:p>
          <a:p>
            <a:pPr marL="0" indent="0" algn="r">
              <a:buNone/>
            </a:pPr>
            <a:r>
              <a:rPr lang="ar-JO" dirty="0"/>
              <a:t>2. قلة النشاط البدني.</a:t>
            </a:r>
          </a:p>
          <a:p>
            <a:pPr marL="0" indent="0" algn="r">
              <a:buNone/>
            </a:pPr>
            <a:r>
              <a:rPr lang="ar-JO" dirty="0"/>
              <a:t>3. قلة النوم</a:t>
            </a:r>
          </a:p>
          <a:p>
            <a:pPr marL="0" indent="0" algn="r">
              <a:buNone/>
            </a:pPr>
            <a:r>
              <a:rPr lang="ar-JO" dirty="0"/>
              <a:t>4. الإصابة ببعض الأمراض</a:t>
            </a:r>
          </a:p>
          <a:p>
            <a:pPr marL="0" indent="0" algn="r">
              <a:buNone/>
            </a:pPr>
            <a:r>
              <a:rPr lang="ar-JO" dirty="0"/>
              <a:t>5. تناول بعض الأدوية </a:t>
            </a:r>
          </a:p>
          <a:p>
            <a:pPr marL="0" indent="0" algn="r">
              <a:buNone/>
            </a:pPr>
            <a:r>
              <a:rPr lang="ar-JO" dirty="0"/>
              <a:t>6. العوامل الوراثية </a:t>
            </a:r>
          </a:p>
          <a:p>
            <a:pPr marL="0" indent="0" algn="r">
              <a:buNone/>
            </a:pPr>
            <a:r>
              <a:rPr lang="ar-JO" dirty="0"/>
              <a:t>7. العوامل النفسية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3" y="3002161"/>
            <a:ext cx="3433762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2994"/>
            <a:ext cx="8596668" cy="599115"/>
          </a:xfrm>
        </p:spPr>
        <p:txBody>
          <a:bodyPr>
            <a:normAutofit fontScale="90000"/>
          </a:bodyPr>
          <a:lstStyle/>
          <a:p>
            <a:pPr algn="ctr"/>
            <a:r>
              <a:rPr lang="ar-JO" dirty="0"/>
              <a:t>علاج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442" y="1180265"/>
            <a:ext cx="8596668" cy="40975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200" dirty="0"/>
              <a:t>يمكن علاج السمنة بطرق مختلفة، ومنها:</a:t>
            </a:r>
          </a:p>
          <a:p>
            <a:pPr marL="0" indent="0" algn="r">
              <a:buNone/>
            </a:pPr>
            <a:endParaRPr lang="ar-JO" sz="2200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JO" sz="2200" dirty="0"/>
              <a:t>ممارسة الرياضة.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JO" sz="2200" dirty="0"/>
              <a:t>اتباع حميات غذائية.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JO" sz="2200" dirty="0"/>
              <a:t>استخدام بعض الأدوية والأعشاب التي تساعد في خسارة الوزن.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JO" sz="2200" dirty="0"/>
              <a:t>العمليات الجراحية، مثل: عمليات ربط المعدة أو قصها.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4350333"/>
            <a:ext cx="3890955" cy="2353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07D6A5-79E9-F543-8D95-F76E50739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640307" y="4350334"/>
            <a:ext cx="4401123" cy="2353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688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265" y="167813"/>
            <a:ext cx="8596668" cy="1320800"/>
          </a:xfrm>
        </p:spPr>
        <p:txBody>
          <a:bodyPr/>
          <a:lstStyle/>
          <a:p>
            <a:pPr algn="ctr"/>
            <a:r>
              <a:rPr lang="ar-JO" dirty="0"/>
              <a:t>تأثير السمنة على اجهزة الجسم المختلفة</a:t>
            </a:r>
            <a:r>
              <a:rPr lang="ar-JO" b="1" dirty="0"/>
              <a:t/>
            </a:r>
            <a:br>
              <a:rPr lang="ar-JO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080655"/>
            <a:ext cx="9266969" cy="5430981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JO" sz="2200" dirty="0">
                <a:solidFill>
                  <a:schemeClr val="bg2">
                    <a:lumMod val="25000"/>
                  </a:schemeClr>
                </a:solidFill>
              </a:rPr>
              <a:t>1. الجهاز العصبي : زيادة الوزن أو السمنة تزيد بشكل كبير من خطر الإصابة بالسكتة الدماغية، حيث يتوقف الدم عن التدفق إلى دماغك. كما يمكن أن يكون للسمنة تأثير عميق على صحتك العقلية.</a:t>
            </a:r>
          </a:p>
          <a:p>
            <a:pPr marL="0" indent="0" algn="just">
              <a:buNone/>
            </a:pPr>
            <a:endParaRPr lang="ar-JO" sz="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rtl="1">
              <a:buNone/>
            </a:pPr>
            <a:r>
              <a:rPr lang="ar-JO" sz="2200" dirty="0">
                <a:solidFill>
                  <a:schemeClr val="bg2">
                    <a:lumMod val="25000"/>
                  </a:schemeClr>
                </a:solidFill>
              </a:rPr>
              <a:t>2. الجهاز التنفسي: الدهون المخزنة حول الرقبة يمكن أن تجعل مجرى الهواء صغيرا جدا، مما يجعل التنفس صعبا ليلا، وهذا ما يسمى بتوقف التنفس أثناء النوم.</a:t>
            </a:r>
            <a:r>
              <a:rPr lang="ar-SA" sz="2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 يسبّب فائض الأنسجة الدهنية على البطن لدى الأشخاص الذين يعانون زيادة الوزن</a:t>
            </a:r>
            <a:r>
              <a:rPr lang="ar-JO" sz="2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ar-SA" sz="22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ضغطًا غير طبيعي من شأنه التأثير على التنفس الطبيعي. </a:t>
            </a:r>
            <a:endParaRPr lang="ar-JO" sz="2200" kern="100" dirty="0">
              <a:solidFill>
                <a:schemeClr val="bg2">
                  <a:lumMod val="25000"/>
                </a:schemeClr>
              </a:solidFill>
              <a:effectLst/>
              <a:latin typeface="HelveticaNeueReg"/>
              <a:ea typeface="Calibri" panose="020F0502020204030204" pitchFamily="34" charset="0"/>
            </a:endParaRPr>
          </a:p>
          <a:p>
            <a:pPr marL="0" indent="0" algn="just" rtl="1">
              <a:buNone/>
            </a:pPr>
            <a:r>
              <a:rPr lang="ar-JO" sz="2200" kern="100" dirty="0">
                <a:solidFill>
                  <a:schemeClr val="bg2">
                    <a:lumMod val="25000"/>
                  </a:schemeClr>
                </a:solidFill>
                <a:latin typeface="HelveticaNeueReg"/>
              </a:rPr>
              <a:t>وزيادة مخاطر الربو والجلطات الرئوية.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ar-JO" sz="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rtl="1">
              <a:buNone/>
            </a:pPr>
            <a:r>
              <a:rPr lang="ar-JO" sz="2200" dirty="0">
                <a:solidFill>
                  <a:schemeClr val="bg2">
                    <a:lumMod val="25000"/>
                  </a:schemeClr>
                </a:solidFill>
              </a:rPr>
              <a:t>3. الجهاز الهضمي : ترتبطت السمنة بزيادة مخاطر الإصابة بمرض الارتجاع المعدي المريئي، الذي يحدث عندما يتسرب حمض المعدة إلى المريء.</a:t>
            </a:r>
          </a:p>
          <a:p>
            <a:pPr marL="0" indent="0" algn="just">
              <a:buNone/>
            </a:pPr>
            <a:endParaRPr lang="ar-JO" sz="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 rtl="1">
              <a:buNone/>
            </a:pPr>
            <a:r>
              <a:rPr lang="ar-JO" sz="2200" dirty="0">
                <a:solidFill>
                  <a:schemeClr val="bg2">
                    <a:lumMod val="25000"/>
                  </a:schemeClr>
                </a:solidFill>
              </a:rPr>
              <a:t>4. جهاز الدوران: </a:t>
            </a:r>
            <a:r>
              <a:rPr lang="ar-JO" sz="2200" dirty="0">
                <a:solidFill>
                  <a:schemeClr val="bg2">
                    <a:lumMod val="25000"/>
                  </a:schemeClr>
                </a:solidFill>
                <a:latin typeface="HelveticaNeueReg"/>
              </a:rPr>
              <a:t>ارتفاع الكوليسترول بالدم وارتفاع ضغط الدم وخطر تصلب الشرايين وتجلط الدم.</a:t>
            </a:r>
          </a:p>
          <a:p>
            <a:pPr marL="0" indent="0" algn="just">
              <a:buNone/>
            </a:pPr>
            <a:endParaRPr lang="ar-JO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B6C32D-ED2E-B9A9-89FB-4AA22A75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664123" y="112393"/>
            <a:ext cx="1512397" cy="1520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F99966-9761-2D6D-445E-561CA4A32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614568" y="1767106"/>
            <a:ext cx="1455352" cy="1520800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0E001B-D3AC-33C8-63C1-1261F4392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820622" y="3429000"/>
            <a:ext cx="1649670" cy="1773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293E1F-E1EF-5E65-0569-BC06A9253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0193881" y="5343479"/>
            <a:ext cx="1903749" cy="14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3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090" y="3864177"/>
            <a:ext cx="8596668" cy="650965"/>
          </a:xfrm>
        </p:spPr>
        <p:txBody>
          <a:bodyPr/>
          <a:lstStyle/>
          <a:p>
            <a:pPr algn="ctr"/>
            <a:r>
              <a:rPr lang="en-US" dirty="0"/>
              <a:t>BMI</a:t>
            </a:r>
            <a:r>
              <a:rPr lang="ar-JO" dirty="0"/>
              <a:t>أمثلة على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71342"/>
              </p:ext>
            </p:extLst>
          </p:nvPr>
        </p:nvGraphicFramePr>
        <p:xfrm>
          <a:off x="1846090" y="4539673"/>
          <a:ext cx="8596312" cy="22199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961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الشخص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الكتلة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الطول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سند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 kg/m2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يزن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44</a:t>
                      </a:r>
                      <a:r>
                        <a:rPr lang="en-US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17.9 kg/m2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عاصم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59</a:t>
                      </a:r>
                      <a:r>
                        <a:rPr lang="en-US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20.9 kg/m2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سيف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3</a:t>
                      </a:r>
                      <a:r>
                        <a:rPr lang="en-US" dirty="0"/>
                        <a:t>5kg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24.3 kg/m2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غازي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40</a:t>
                      </a:r>
                      <a:r>
                        <a:rPr lang="en-US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 kg/m2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" y="1852859"/>
            <a:ext cx="2336800" cy="2336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A7A1F17-F351-ED16-3DF3-601E9F4199F0}"/>
              </a:ext>
            </a:extLst>
          </p:cNvPr>
          <p:cNvSpPr txBox="1">
            <a:spLocks/>
          </p:cNvSpPr>
          <p:nvPr/>
        </p:nvSpPr>
        <p:spPr>
          <a:xfrm>
            <a:off x="1600277" y="415835"/>
            <a:ext cx="8596668" cy="650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BMI</a:t>
            </a:r>
            <a:r>
              <a:rPr lang="ar-JO" dirty="0"/>
              <a:t>مؤشر كتلة الجسم 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ABE957F3-1EF1-D7A5-40A7-B4E180E19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48473"/>
              </p:ext>
            </p:extLst>
          </p:nvPr>
        </p:nvGraphicFramePr>
        <p:xfrm>
          <a:off x="3155410" y="1372317"/>
          <a:ext cx="5486402" cy="19989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xmlns="" val="1213599576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xmlns="" val="284678569"/>
                    </a:ext>
                  </a:extLst>
                </a:gridCol>
              </a:tblGrid>
              <a:tr h="326934"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solidFill>
                            <a:schemeClr val="tx1"/>
                          </a:solidFill>
                        </a:rPr>
                        <a:t>مؤشر كتلة الجسم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>
                          <a:solidFill>
                            <a:schemeClr val="tx1"/>
                          </a:solidFill>
                        </a:rPr>
                        <a:t>حالة الجسم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807073"/>
                  </a:ext>
                </a:extLst>
              </a:tr>
              <a:tr h="326934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18.5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وزن منخفض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0056150"/>
                  </a:ext>
                </a:extLst>
              </a:tr>
              <a:tr h="326934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18.5 -24.9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مزن طبيعي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4419157"/>
                  </a:ext>
                </a:extLst>
              </a:tr>
              <a:tr h="326934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25-29.9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وزن زائد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1515148"/>
                  </a:ext>
                </a:extLst>
              </a:tr>
              <a:tr h="535916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30 فما فوق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سمنة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752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8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المصادر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https://www.moh.gov.sa/awarenessplateform/ChronicDisease/Pages/Obesity</a:t>
            </a:r>
            <a:endParaRPr lang="en-US" dirty="0"/>
          </a:p>
          <a:p>
            <a:r>
              <a:rPr lang="en-US" dirty="0">
                <a:hlinkClick r:id="rId3"/>
              </a:rPr>
              <a:t>https://www.webteb.com/articles</a:t>
            </a:r>
            <a:endParaRPr lang="ar-JO" dirty="0"/>
          </a:p>
          <a:p>
            <a:r>
              <a:rPr lang="en-US" dirty="0">
                <a:hlinkClick r:id="rId4"/>
              </a:rPr>
              <a:t>https://www.skynewsarabia.com/technology/1282360-</a:t>
            </a:r>
            <a:endParaRPr lang="ar-JO" dirty="0"/>
          </a:p>
          <a:p>
            <a:r>
              <a:rPr lang="en-US" dirty="0">
                <a:solidFill>
                  <a:schemeClr val="accent1"/>
                </a:solidFill>
              </a:rPr>
              <a:t>Google images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09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234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HelveticaNeueReg</vt:lpstr>
      <vt:lpstr>Tahoma</vt:lpstr>
      <vt:lpstr>Trebuchet MS</vt:lpstr>
      <vt:lpstr>Wingdings</vt:lpstr>
      <vt:lpstr>Wingdings 3</vt:lpstr>
      <vt:lpstr>Facet</vt:lpstr>
      <vt:lpstr>السمنة</vt:lpstr>
      <vt:lpstr> السمنة </vt:lpstr>
      <vt:lpstr>اسباب السمنة</vt:lpstr>
      <vt:lpstr>علاج السمنة</vt:lpstr>
      <vt:lpstr>تأثير السمنة على اجهزة الجسم المختلفة </vt:lpstr>
      <vt:lpstr>BMIأمثلة على </vt:lpstr>
      <vt:lpstr>المصادر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windows</dc:creator>
  <cp:lastModifiedBy>windows</cp:lastModifiedBy>
  <cp:revision>23</cp:revision>
  <dcterms:created xsi:type="dcterms:W3CDTF">2023-05-14T08:26:19Z</dcterms:created>
  <dcterms:modified xsi:type="dcterms:W3CDTF">2023-05-14T18:10:04Z</dcterms:modified>
</cp:coreProperties>
</file>