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9" d="100"/>
          <a:sy n="79" d="100"/>
        </p:scale>
        <p:origin x="7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A7BA46A-1245-4699-B81A-79552362D39C}"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18624376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BA46A-1245-4699-B81A-79552362D39C}"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236545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BA46A-1245-4699-B81A-79552362D39C}"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11095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BA46A-1245-4699-B81A-79552362D39C}"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158065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EA7BA46A-1245-4699-B81A-79552362D39C}"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4398281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A7BA46A-1245-4699-B81A-79552362D39C}" type="datetimeFigureOut">
              <a:rPr lang="en-US" smtClean="0"/>
              <a:t>5/11/2023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192976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EA7BA46A-1245-4699-B81A-79552362D39C}"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919C8-9B2D-48B4-B6DE-044435DCEC4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7184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BA46A-1245-4699-B81A-79552362D39C}"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71125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BA46A-1245-4699-B81A-79552362D39C}"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368992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EA7BA46A-1245-4699-B81A-79552362D39C}" type="datetimeFigureOut">
              <a:rPr lang="en-US" smtClean="0"/>
              <a:t>5/11/2023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298609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A7BA46A-1245-4699-B81A-79552362D39C}" type="datetimeFigureOut">
              <a:rPr lang="en-US" smtClean="0"/>
              <a:t>5/11/2023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B0919C8-9B2D-48B4-B6DE-044435DCEC45}" type="slidenum">
              <a:rPr lang="en-US" smtClean="0"/>
              <a:t>‹#›</a:t>
            </a:fld>
            <a:endParaRPr lang="en-US"/>
          </a:p>
        </p:txBody>
      </p:sp>
    </p:spTree>
    <p:extLst>
      <p:ext uri="{BB962C8B-B14F-4D97-AF65-F5344CB8AC3E}">
        <p14:creationId xmlns:p14="http://schemas.microsoft.com/office/powerpoint/2010/main" val="252465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A7BA46A-1245-4699-B81A-79552362D39C}" type="datetimeFigureOut">
              <a:rPr lang="en-US" smtClean="0"/>
              <a:t>5/11/2023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B0919C8-9B2D-48B4-B6DE-044435DCEC45}" type="slidenum">
              <a:rPr lang="en-US" smtClean="0"/>
              <a:t>‹#›</a:t>
            </a:fld>
            <a:endParaRPr lang="en-US"/>
          </a:p>
        </p:txBody>
      </p:sp>
    </p:spTree>
    <p:extLst>
      <p:ext uri="{BB962C8B-B14F-4D97-AF65-F5344CB8AC3E}">
        <p14:creationId xmlns:p14="http://schemas.microsoft.com/office/powerpoint/2010/main" val="8626221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D07C-4058-447A-A5E6-6226E155B8A9}"/>
              </a:ext>
            </a:extLst>
          </p:cNvPr>
          <p:cNvSpPr>
            <a:spLocks noGrp="1"/>
          </p:cNvSpPr>
          <p:nvPr>
            <p:ph type="ctrTitle"/>
          </p:nvPr>
        </p:nvSpPr>
        <p:spPr/>
        <p:txBody>
          <a:bodyPr/>
          <a:lstStyle/>
          <a:p>
            <a:pPr algn="r"/>
            <a:r>
              <a:rPr lang="en-US" dirty="0"/>
              <a:t>Endothermic And Endothermic</a:t>
            </a:r>
          </a:p>
        </p:txBody>
      </p:sp>
      <p:sp>
        <p:nvSpPr>
          <p:cNvPr id="3" name="Subtitle 2">
            <a:extLst>
              <a:ext uri="{FF2B5EF4-FFF2-40B4-BE49-F238E27FC236}">
                <a16:creationId xmlns:a16="http://schemas.microsoft.com/office/drawing/2014/main" id="{6863406C-CF37-43FA-945D-59245A33AF9F}"/>
              </a:ext>
            </a:extLst>
          </p:cNvPr>
          <p:cNvSpPr>
            <a:spLocks noGrp="1"/>
          </p:cNvSpPr>
          <p:nvPr>
            <p:ph type="subTitle" idx="1"/>
          </p:nvPr>
        </p:nvSpPr>
        <p:spPr/>
        <p:txBody>
          <a:bodyPr/>
          <a:lstStyle/>
          <a:p>
            <a:pPr algn="just"/>
            <a:r>
              <a:rPr lang="en-US" dirty="0"/>
              <a:t>By: Bandar Al-Omari, </a:t>
            </a:r>
            <a:r>
              <a:rPr lang="en-US" dirty="0" err="1"/>
              <a:t>Eyad</a:t>
            </a:r>
            <a:r>
              <a:rPr lang="en-US" dirty="0"/>
              <a:t> Jumaian, Faris </a:t>
            </a:r>
            <a:r>
              <a:rPr lang="en-US" dirty="0" err="1"/>
              <a:t>Dabit</a:t>
            </a:r>
            <a:r>
              <a:rPr lang="en-US" dirty="0"/>
              <a:t> , Sanad </a:t>
            </a:r>
            <a:r>
              <a:rPr lang="en-US" dirty="0" err="1"/>
              <a:t>Qusous</a:t>
            </a:r>
            <a:endParaRPr lang="en-US" dirty="0"/>
          </a:p>
        </p:txBody>
      </p:sp>
    </p:spTree>
    <p:extLst>
      <p:ext uri="{BB962C8B-B14F-4D97-AF65-F5344CB8AC3E}">
        <p14:creationId xmlns:p14="http://schemas.microsoft.com/office/powerpoint/2010/main" val="397339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A426-AAA7-44A0-80D8-FDD2A1A83382}"/>
              </a:ext>
            </a:extLst>
          </p:cNvPr>
          <p:cNvSpPr>
            <a:spLocks noGrp="1"/>
          </p:cNvSpPr>
          <p:nvPr>
            <p:ph type="title"/>
          </p:nvPr>
        </p:nvSpPr>
        <p:spPr>
          <a:xfrm>
            <a:off x="1790700" y="811977"/>
            <a:ext cx="8610600" cy="1293028"/>
          </a:xfrm>
        </p:spPr>
        <p:txBody>
          <a:bodyPr>
            <a:normAutofit/>
          </a:bodyPr>
          <a:lstStyle/>
          <a:p>
            <a:pPr algn="ctr"/>
            <a:r>
              <a:rPr lang="en-US" dirty="0"/>
              <a:t>The difference between endothermic and exothermic reactions</a:t>
            </a:r>
          </a:p>
        </p:txBody>
      </p:sp>
      <p:sp>
        <p:nvSpPr>
          <p:cNvPr id="3" name="Content Placeholder 2">
            <a:extLst>
              <a:ext uri="{FF2B5EF4-FFF2-40B4-BE49-F238E27FC236}">
                <a16:creationId xmlns:a16="http://schemas.microsoft.com/office/drawing/2014/main" id="{ACA59048-AB26-4DC4-82C9-80C1B4310713}"/>
              </a:ext>
            </a:extLst>
          </p:cNvPr>
          <p:cNvSpPr>
            <a:spLocks noGrp="1"/>
          </p:cNvSpPr>
          <p:nvPr>
            <p:ph sz="half" idx="1"/>
          </p:nvPr>
        </p:nvSpPr>
        <p:spPr>
          <a:xfrm>
            <a:off x="1257596" y="2200723"/>
            <a:ext cx="4271771" cy="3101982"/>
          </a:xfrm>
        </p:spPr>
        <p:txBody>
          <a:bodyPr/>
          <a:lstStyle/>
          <a:p>
            <a:pPr algn="ctr"/>
            <a:r>
              <a:rPr lang="en-US" dirty="0"/>
              <a:t>Endothermic</a:t>
            </a:r>
          </a:p>
          <a:p>
            <a:pPr algn="ctr"/>
            <a:r>
              <a:rPr lang="en-US" dirty="0"/>
              <a:t>Endothermic take in heat</a:t>
            </a:r>
          </a:p>
          <a:p>
            <a:pPr algn="ctr"/>
            <a:r>
              <a:rPr lang="en-US" dirty="0"/>
              <a:t>There is a temperature increase </a:t>
            </a:r>
          </a:p>
          <a:p>
            <a:pPr algn="ctr"/>
            <a:endParaRPr lang="en-US" dirty="0"/>
          </a:p>
        </p:txBody>
      </p:sp>
      <p:sp>
        <p:nvSpPr>
          <p:cNvPr id="4" name="Content Placeholder 3">
            <a:extLst>
              <a:ext uri="{FF2B5EF4-FFF2-40B4-BE49-F238E27FC236}">
                <a16:creationId xmlns:a16="http://schemas.microsoft.com/office/drawing/2014/main" id="{67DD434F-DE8F-46BB-83D5-667238CB90F4}"/>
              </a:ext>
            </a:extLst>
          </p:cNvPr>
          <p:cNvSpPr>
            <a:spLocks noGrp="1"/>
          </p:cNvSpPr>
          <p:nvPr>
            <p:ph sz="half" idx="2"/>
          </p:nvPr>
        </p:nvSpPr>
        <p:spPr>
          <a:xfrm>
            <a:off x="6096000" y="2105005"/>
            <a:ext cx="5334000" cy="4024125"/>
          </a:xfrm>
        </p:spPr>
        <p:txBody>
          <a:bodyPr/>
          <a:lstStyle/>
          <a:p>
            <a:pPr algn="ctr"/>
            <a:r>
              <a:rPr lang="en-US" dirty="0"/>
              <a:t>Exothermic</a:t>
            </a:r>
          </a:p>
          <a:p>
            <a:pPr algn="ctr"/>
            <a:r>
              <a:rPr lang="en-US" dirty="0"/>
              <a:t>Exothermic release heat to the surroundings</a:t>
            </a:r>
          </a:p>
          <a:p>
            <a:pPr algn="ctr"/>
            <a:r>
              <a:rPr lang="en-US" dirty="0"/>
              <a:t>There is a temperature decrease</a:t>
            </a:r>
          </a:p>
        </p:txBody>
      </p:sp>
      <p:pic>
        <p:nvPicPr>
          <p:cNvPr id="5" name="Picture 4">
            <a:extLst>
              <a:ext uri="{FF2B5EF4-FFF2-40B4-BE49-F238E27FC236}">
                <a16:creationId xmlns:a16="http://schemas.microsoft.com/office/drawing/2014/main" id="{6EA869DA-F302-4E48-A2E7-093EC5391527}"/>
              </a:ext>
            </a:extLst>
          </p:cNvPr>
          <p:cNvPicPr>
            <a:picLocks noChangeAspect="1"/>
          </p:cNvPicPr>
          <p:nvPr/>
        </p:nvPicPr>
        <p:blipFill rotWithShape="1">
          <a:blip r:embed="rId2"/>
          <a:srcRect l="5684" t="24155" r="54381" b="7633"/>
          <a:stretch/>
        </p:blipFill>
        <p:spPr>
          <a:xfrm>
            <a:off x="1938243" y="3429000"/>
            <a:ext cx="2736983" cy="3116629"/>
          </a:xfrm>
          <a:prstGeom prst="rect">
            <a:avLst/>
          </a:prstGeom>
        </p:spPr>
      </p:pic>
      <p:pic>
        <p:nvPicPr>
          <p:cNvPr id="6" name="Picture 5">
            <a:extLst>
              <a:ext uri="{FF2B5EF4-FFF2-40B4-BE49-F238E27FC236}">
                <a16:creationId xmlns:a16="http://schemas.microsoft.com/office/drawing/2014/main" id="{9C2F9938-E7F8-404D-AA1A-A1EFFB9B83FD}"/>
              </a:ext>
            </a:extLst>
          </p:cNvPr>
          <p:cNvPicPr>
            <a:picLocks noChangeAspect="1"/>
          </p:cNvPicPr>
          <p:nvPr/>
        </p:nvPicPr>
        <p:blipFill rotWithShape="1">
          <a:blip r:embed="rId2"/>
          <a:srcRect l="51931" t="19130" r="3495" b="1656"/>
          <a:stretch/>
        </p:blipFill>
        <p:spPr>
          <a:xfrm>
            <a:off x="7703952" y="3429000"/>
            <a:ext cx="2697348" cy="3195723"/>
          </a:xfrm>
          <a:prstGeom prst="rect">
            <a:avLst/>
          </a:prstGeom>
        </p:spPr>
      </p:pic>
    </p:spTree>
    <p:extLst>
      <p:ext uri="{BB962C8B-B14F-4D97-AF65-F5344CB8AC3E}">
        <p14:creationId xmlns:p14="http://schemas.microsoft.com/office/powerpoint/2010/main" val="38530092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2" presetClass="entr" presetSubtype="4"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E3ABF1-201E-47AC-94C0-EB282110AE76}"/>
              </a:ext>
            </a:extLst>
          </p:cNvPr>
          <p:cNvSpPr>
            <a:spLocks noGrp="1"/>
          </p:cNvSpPr>
          <p:nvPr>
            <p:ph type="body" idx="1"/>
          </p:nvPr>
        </p:nvSpPr>
        <p:spPr>
          <a:xfrm>
            <a:off x="801557" y="1219200"/>
            <a:ext cx="5294442" cy="923677"/>
          </a:xfrm>
        </p:spPr>
        <p:txBody>
          <a:bodyPr>
            <a:normAutofit/>
          </a:bodyPr>
          <a:lstStyle/>
          <a:p>
            <a:r>
              <a:rPr lang="en-US" sz="2800" dirty="0"/>
              <a:t>Ammonium chloride</a:t>
            </a:r>
          </a:p>
        </p:txBody>
      </p:sp>
      <p:sp>
        <p:nvSpPr>
          <p:cNvPr id="4" name="Content Placeholder 3">
            <a:extLst>
              <a:ext uri="{FF2B5EF4-FFF2-40B4-BE49-F238E27FC236}">
                <a16:creationId xmlns:a16="http://schemas.microsoft.com/office/drawing/2014/main" id="{DE7D5698-C6DA-411C-B107-53B9D4F77281}"/>
              </a:ext>
            </a:extLst>
          </p:cNvPr>
          <p:cNvSpPr>
            <a:spLocks noGrp="1"/>
          </p:cNvSpPr>
          <p:nvPr>
            <p:ph sz="quarter" idx="4"/>
          </p:nvPr>
        </p:nvSpPr>
        <p:spPr>
          <a:xfrm>
            <a:off x="6338316" y="2357605"/>
            <a:ext cx="4660988" cy="3378376"/>
          </a:xfrm>
        </p:spPr>
        <p:txBody>
          <a:bodyPr>
            <a:noAutofit/>
          </a:bodyPr>
          <a:lstStyle/>
          <a:p>
            <a:r>
              <a:rPr lang="en-US" sz="2400" dirty="0"/>
              <a:t>                   Potassium nitrate is a        		medication used 		to cauterize small wounds, remove granulation tissue, warts, and verrucae, and treat tooth sensitivity. Potassium nitrate is an inorganic salt with a chemical formula of KNO3.</a:t>
            </a:r>
          </a:p>
        </p:txBody>
      </p:sp>
      <p:sp>
        <p:nvSpPr>
          <p:cNvPr id="5" name="Text Placeholder 4">
            <a:extLst>
              <a:ext uri="{FF2B5EF4-FFF2-40B4-BE49-F238E27FC236}">
                <a16:creationId xmlns:a16="http://schemas.microsoft.com/office/drawing/2014/main" id="{036C242C-0D5D-42AF-BA06-77549099BB7C}"/>
              </a:ext>
            </a:extLst>
          </p:cNvPr>
          <p:cNvSpPr>
            <a:spLocks noGrp="1"/>
          </p:cNvSpPr>
          <p:nvPr>
            <p:ph type="body" sz="quarter" idx="13"/>
          </p:nvPr>
        </p:nvSpPr>
        <p:spPr>
          <a:xfrm>
            <a:off x="6338316" y="1221996"/>
            <a:ext cx="4660988" cy="923677"/>
          </a:xfrm>
        </p:spPr>
        <p:txBody>
          <a:bodyPr>
            <a:normAutofit/>
          </a:bodyPr>
          <a:lstStyle/>
          <a:p>
            <a:r>
              <a:rPr lang="en-US" sz="2800" dirty="0"/>
              <a:t>Potassium nitrate</a:t>
            </a:r>
          </a:p>
        </p:txBody>
      </p:sp>
      <p:pic>
        <p:nvPicPr>
          <p:cNvPr id="1026" name="Picture 2" descr="Ammonium Chloride — Horselands">
            <a:extLst>
              <a:ext uri="{FF2B5EF4-FFF2-40B4-BE49-F238E27FC236}">
                <a16:creationId xmlns:a16="http://schemas.microsoft.com/office/drawing/2014/main" id="{207DA5BC-7FB2-4FC3-A06D-E01336AC5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192696" y="2361650"/>
            <a:ext cx="1822374" cy="18223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F38385-D866-48CB-8AA4-9EEA61A8FE58}"/>
              </a:ext>
            </a:extLst>
          </p:cNvPr>
          <p:cNvSpPr txBox="1"/>
          <p:nvPr/>
        </p:nvSpPr>
        <p:spPr>
          <a:xfrm>
            <a:off x="1192695" y="2361650"/>
            <a:ext cx="4757531" cy="2308324"/>
          </a:xfrm>
          <a:prstGeom prst="rect">
            <a:avLst/>
          </a:prstGeom>
          <a:noFill/>
        </p:spPr>
        <p:txBody>
          <a:bodyPr wrap="square" rtlCol="0">
            <a:spAutoFit/>
          </a:bodyPr>
          <a:lstStyle/>
          <a:p>
            <a:r>
              <a:rPr lang="en-US" sz="2400" dirty="0"/>
              <a:t>                      Ammonium chloride                          				is an inorganic 						compound with the 					formula NH</a:t>
            </a:r>
            <a:r>
              <a:rPr lang="en-US" sz="2400" baseline="-25000" dirty="0"/>
              <a:t>4</a:t>
            </a:r>
            <a:r>
              <a:rPr lang="en-US" sz="2400" dirty="0"/>
              <a:t>Cl and a 					white crystalline salt that is highly soluble in water.</a:t>
            </a:r>
          </a:p>
        </p:txBody>
      </p:sp>
      <p:pic>
        <p:nvPicPr>
          <p:cNvPr id="6" name="Picture 5"/>
          <p:cNvPicPr>
            <a:picLocks noChangeAspect="1"/>
          </p:cNvPicPr>
          <p:nvPr/>
        </p:nvPicPr>
        <p:blipFill>
          <a:blip r:embed="rId3"/>
          <a:stretch>
            <a:fillRect/>
          </a:stretch>
        </p:blipFill>
        <p:spPr>
          <a:xfrm>
            <a:off x="6204092" y="2173617"/>
            <a:ext cx="2012310" cy="1342195"/>
          </a:xfrm>
          <a:prstGeom prst="rect">
            <a:avLst/>
          </a:prstGeom>
        </p:spPr>
      </p:pic>
    </p:spTree>
    <p:extLst>
      <p:ext uri="{BB962C8B-B14F-4D97-AF65-F5344CB8AC3E}">
        <p14:creationId xmlns:p14="http://schemas.microsoft.com/office/powerpoint/2010/main" val="624172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86240" y="1228857"/>
            <a:ext cx="4270248" cy="704087"/>
          </a:xfrm>
        </p:spPr>
        <p:txBody>
          <a:bodyPr>
            <a:normAutofit/>
          </a:bodyPr>
          <a:lstStyle/>
          <a:p>
            <a:r>
              <a:rPr lang="en-US" sz="2800" dirty="0"/>
              <a:t>Copper sulfate</a:t>
            </a:r>
          </a:p>
        </p:txBody>
      </p:sp>
      <p:pic>
        <p:nvPicPr>
          <p:cNvPr id="8" name="Content Placeholder 7"/>
          <p:cNvPicPr>
            <a:picLocks noGrp="1" noChangeAspect="1"/>
          </p:cNvPicPr>
          <p:nvPr>
            <p:ph sz="half" idx="2"/>
          </p:nvPr>
        </p:nvPicPr>
        <p:blipFill>
          <a:blip r:embed="rId2"/>
          <a:stretch>
            <a:fillRect/>
          </a:stretch>
        </p:blipFill>
        <p:spPr>
          <a:xfrm>
            <a:off x="855605" y="2035793"/>
            <a:ext cx="2065390" cy="1549043"/>
          </a:xfrm>
          <a:prstGeom prst="rect">
            <a:avLst/>
          </a:prstGeom>
        </p:spPr>
      </p:pic>
      <p:sp>
        <p:nvSpPr>
          <p:cNvPr id="4" name="Content Placeholder 3"/>
          <p:cNvSpPr>
            <a:spLocks noGrp="1"/>
          </p:cNvSpPr>
          <p:nvPr>
            <p:ph sz="quarter" idx="4"/>
          </p:nvPr>
        </p:nvSpPr>
        <p:spPr>
          <a:xfrm>
            <a:off x="6150879" y="2026094"/>
            <a:ext cx="4496751" cy="3667252"/>
          </a:xfrm>
        </p:spPr>
        <p:txBody>
          <a:bodyPr>
            <a:normAutofit/>
          </a:bodyPr>
          <a:lstStyle/>
          <a:p>
            <a:pPr marL="0" indent="0">
              <a:buNone/>
            </a:pPr>
            <a:r>
              <a:rPr lang="en-US" sz="2400" dirty="0"/>
              <a:t>		    Ammonium 		    Nitrate is an 		    odorless, colorless, white to gray crystalline (sand-like) flake, bead or granule. It is used to make explosives, matches, fertilizers, and antibiotics. Substance List because it is cited by DOT and NFPA.</a:t>
            </a:r>
          </a:p>
        </p:txBody>
      </p:sp>
      <p:sp>
        <p:nvSpPr>
          <p:cNvPr id="5" name="Text Placeholder 4"/>
          <p:cNvSpPr>
            <a:spLocks noGrp="1"/>
          </p:cNvSpPr>
          <p:nvPr>
            <p:ph type="body" sz="quarter" idx="13"/>
          </p:nvPr>
        </p:nvSpPr>
        <p:spPr>
          <a:xfrm>
            <a:off x="6150879" y="1228856"/>
            <a:ext cx="4270248" cy="704087"/>
          </a:xfrm>
        </p:spPr>
        <p:txBody>
          <a:bodyPr>
            <a:normAutofit/>
          </a:bodyPr>
          <a:lstStyle/>
          <a:p>
            <a:r>
              <a:rPr lang="en-US" sz="2800" dirty="0"/>
              <a:t>Ammonium nitrate</a:t>
            </a:r>
          </a:p>
        </p:txBody>
      </p:sp>
      <p:pic>
        <p:nvPicPr>
          <p:cNvPr id="3" name="Picture 2"/>
          <p:cNvPicPr>
            <a:picLocks noChangeAspect="1"/>
          </p:cNvPicPr>
          <p:nvPr/>
        </p:nvPicPr>
        <p:blipFill>
          <a:blip r:embed="rId3"/>
          <a:stretch>
            <a:fillRect/>
          </a:stretch>
        </p:blipFill>
        <p:spPr>
          <a:xfrm>
            <a:off x="6102185" y="2064970"/>
            <a:ext cx="2183818" cy="1075804"/>
          </a:xfrm>
          <a:prstGeom prst="rect">
            <a:avLst/>
          </a:prstGeom>
        </p:spPr>
      </p:pic>
      <p:sp>
        <p:nvSpPr>
          <p:cNvPr id="6" name="TextBox 5"/>
          <p:cNvSpPr txBox="1"/>
          <p:nvPr/>
        </p:nvSpPr>
        <p:spPr>
          <a:xfrm>
            <a:off x="855605" y="2026094"/>
            <a:ext cx="4864639" cy="4154984"/>
          </a:xfrm>
          <a:prstGeom prst="rect">
            <a:avLst/>
          </a:prstGeom>
          <a:noFill/>
        </p:spPr>
        <p:txBody>
          <a:bodyPr wrap="square" rtlCol="0">
            <a:spAutoFit/>
          </a:bodyPr>
          <a:lstStyle/>
          <a:p>
            <a:r>
              <a:rPr lang="en-US" sz="2400" dirty="0"/>
              <a:t>				   Copper sulfate is  					   used as a drying 					   agent in the 							   anhydrous form, as 					   an additive for fertilizers and foods, and several industrial applications such as textiles, leather, wood, batteries, ink, petroleum, paint, and metal, among others. It is used also as an animal nutritional supplement.</a:t>
            </a:r>
          </a:p>
        </p:txBody>
      </p:sp>
    </p:spTree>
    <p:extLst>
      <p:ext uri="{BB962C8B-B14F-4D97-AF65-F5344CB8AC3E}">
        <p14:creationId xmlns:p14="http://schemas.microsoft.com/office/powerpoint/2010/main" val="40845197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3F2487-CA41-8D6E-B292-F1380B4562BC}"/>
              </a:ext>
            </a:extLst>
          </p:cNvPr>
          <p:cNvGraphicFramePr>
            <a:graphicFrameLocks noGrp="1"/>
          </p:cNvGraphicFramePr>
          <p:nvPr>
            <p:extLst>
              <p:ext uri="{D42A27DB-BD31-4B8C-83A1-F6EECF244321}">
                <p14:modId xmlns:p14="http://schemas.microsoft.com/office/powerpoint/2010/main" val="3709359816"/>
              </p:ext>
            </p:extLst>
          </p:nvPr>
        </p:nvGraphicFramePr>
        <p:xfrm>
          <a:off x="381000" y="1371155"/>
          <a:ext cx="11430000" cy="3434723"/>
        </p:xfrm>
        <a:graphic>
          <a:graphicData uri="http://schemas.openxmlformats.org/drawingml/2006/table">
            <a:tbl>
              <a:tblPr firstRow="1" bandRow="1">
                <a:tableStyleId>{793D81CF-94F2-401A-BA57-92F5A7B2D0C5}</a:tableStyleId>
              </a:tblPr>
              <a:tblGrid>
                <a:gridCol w="2286000">
                  <a:extLst>
                    <a:ext uri="{9D8B030D-6E8A-4147-A177-3AD203B41FA5}">
                      <a16:colId xmlns:a16="http://schemas.microsoft.com/office/drawing/2014/main" val="3340690386"/>
                    </a:ext>
                  </a:extLst>
                </a:gridCol>
                <a:gridCol w="2286000">
                  <a:extLst>
                    <a:ext uri="{9D8B030D-6E8A-4147-A177-3AD203B41FA5}">
                      <a16:colId xmlns:a16="http://schemas.microsoft.com/office/drawing/2014/main" val="2985940725"/>
                    </a:ext>
                  </a:extLst>
                </a:gridCol>
                <a:gridCol w="2286000">
                  <a:extLst>
                    <a:ext uri="{9D8B030D-6E8A-4147-A177-3AD203B41FA5}">
                      <a16:colId xmlns:a16="http://schemas.microsoft.com/office/drawing/2014/main" val="2676828763"/>
                    </a:ext>
                  </a:extLst>
                </a:gridCol>
                <a:gridCol w="2286000">
                  <a:extLst>
                    <a:ext uri="{9D8B030D-6E8A-4147-A177-3AD203B41FA5}">
                      <a16:colId xmlns:a16="http://schemas.microsoft.com/office/drawing/2014/main" val="2552092090"/>
                    </a:ext>
                  </a:extLst>
                </a:gridCol>
                <a:gridCol w="2286000">
                  <a:extLst>
                    <a:ext uri="{9D8B030D-6E8A-4147-A177-3AD203B41FA5}">
                      <a16:colId xmlns:a16="http://schemas.microsoft.com/office/drawing/2014/main" val="3104827110"/>
                    </a:ext>
                  </a:extLst>
                </a:gridCol>
              </a:tblGrid>
              <a:tr h="641875">
                <a:tc>
                  <a:txBody>
                    <a:bodyPr/>
                    <a:lstStyle/>
                    <a:p>
                      <a:pPr algn="ctr"/>
                      <a:r>
                        <a:rPr lang="en-GB" sz="2000" dirty="0"/>
                        <a:t>substance</a:t>
                      </a:r>
                      <a:endParaRPr lang="en-US" sz="2000" dirty="0"/>
                    </a:p>
                  </a:txBody>
                  <a:tcPr/>
                </a:tc>
                <a:tc>
                  <a:txBody>
                    <a:bodyPr/>
                    <a:lstStyle/>
                    <a:p>
                      <a:pPr algn="ctr"/>
                      <a:r>
                        <a:rPr lang="en-GB" sz="2000" dirty="0"/>
                        <a:t>Initial </a:t>
                      </a:r>
                      <a:r>
                        <a:rPr lang="en-US" sz="2000" dirty="0"/>
                        <a:t>temperature</a:t>
                      </a:r>
                      <a:endParaRPr lang="en-GB" sz="2000" dirty="0"/>
                    </a:p>
                  </a:txBody>
                  <a:tcPr/>
                </a:tc>
                <a:tc>
                  <a:txBody>
                    <a:bodyPr/>
                    <a:lstStyle/>
                    <a:p>
                      <a:pPr algn="ctr"/>
                      <a:r>
                        <a:rPr lang="en-GB" sz="2000" dirty="0"/>
                        <a:t>Change in temperature</a:t>
                      </a:r>
                    </a:p>
                  </a:txBody>
                  <a:tcPr/>
                </a:tc>
                <a:tc>
                  <a:txBody>
                    <a:bodyPr/>
                    <a:lstStyle/>
                    <a:p>
                      <a:pPr algn="ctr"/>
                      <a:r>
                        <a:rPr lang="en-GB" sz="2000" dirty="0"/>
                        <a:t> Final temperature</a:t>
                      </a:r>
                      <a:endParaRPr lang="en-US" sz="2000" dirty="0"/>
                    </a:p>
                  </a:txBody>
                  <a:tcPr/>
                </a:tc>
                <a:tc>
                  <a:txBody>
                    <a:bodyPr/>
                    <a:lstStyle/>
                    <a:p>
                      <a:pPr algn="ctr"/>
                      <a:r>
                        <a:rPr lang="en-GB" sz="2000" dirty="0"/>
                        <a:t> Endothermic or Exothermic</a:t>
                      </a:r>
                      <a:endParaRPr lang="en-US" sz="2000" dirty="0"/>
                    </a:p>
                  </a:txBody>
                  <a:tcPr/>
                </a:tc>
                <a:extLst>
                  <a:ext uri="{0D108BD9-81ED-4DB2-BD59-A6C34878D82A}">
                    <a16:rowId xmlns:a16="http://schemas.microsoft.com/office/drawing/2014/main" val="992480175"/>
                  </a:ext>
                </a:extLst>
              </a:tr>
              <a:tr h="680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Ammonium chloride</a:t>
                      </a:r>
                    </a:p>
                    <a:p>
                      <a:pPr algn="ctr"/>
                      <a:endParaRPr lang="en-US" dirty="0"/>
                    </a:p>
                  </a:txBody>
                  <a:tcPr/>
                </a:tc>
                <a:tc>
                  <a:txBody>
                    <a:bodyPr/>
                    <a:lstStyle/>
                    <a:p>
                      <a:pPr algn="ctr"/>
                      <a:r>
                        <a:rPr lang="en-GB" dirty="0"/>
                        <a:t>22</a:t>
                      </a:r>
                      <a:r>
                        <a:rPr lang="en-US" sz="1800" b="0" i="0" kern="1200" dirty="0">
                          <a:solidFill>
                            <a:schemeClr val="dk1"/>
                          </a:solidFill>
                          <a:effectLst/>
                          <a:latin typeface="+mn-lt"/>
                          <a:ea typeface="+mn-ea"/>
                          <a:cs typeface="+mn-cs"/>
                        </a:rPr>
                        <a:t>°C</a:t>
                      </a:r>
                      <a:endParaRPr lang="en-GB" dirty="0"/>
                    </a:p>
                  </a:txBody>
                  <a:tcPr/>
                </a:tc>
                <a:tc>
                  <a:txBody>
                    <a:bodyPr/>
                    <a:lstStyle/>
                    <a:p>
                      <a:pPr algn="ctr"/>
                      <a:r>
                        <a:rPr lang="en-GB" dirty="0"/>
                        <a:t>-3</a:t>
                      </a:r>
                    </a:p>
                  </a:txBody>
                  <a:tcPr/>
                </a:tc>
                <a:tc>
                  <a:txBody>
                    <a:bodyPr/>
                    <a:lstStyle/>
                    <a:p>
                      <a:pPr algn="ctr"/>
                      <a:r>
                        <a:rPr lang="en-GB" dirty="0"/>
                        <a:t>19</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GB" dirty="0"/>
                        <a:t>Endothermic</a:t>
                      </a:r>
                      <a:endParaRPr lang="en-US" dirty="0"/>
                    </a:p>
                  </a:txBody>
                  <a:tcPr/>
                </a:tc>
                <a:extLst>
                  <a:ext uri="{0D108BD9-81ED-4DB2-BD59-A6C34878D82A}">
                    <a16:rowId xmlns:a16="http://schemas.microsoft.com/office/drawing/2014/main" val="3822329077"/>
                  </a:ext>
                </a:extLst>
              </a:tr>
              <a:tr h="6907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Potassium nitrate</a:t>
                      </a:r>
                    </a:p>
                    <a:p>
                      <a:pPr algn="ctr"/>
                      <a:endParaRPr lang="en-US" dirty="0"/>
                    </a:p>
                  </a:txBody>
                  <a:tcPr/>
                </a:tc>
                <a:tc>
                  <a:txBody>
                    <a:bodyPr/>
                    <a:lstStyle/>
                    <a:p>
                      <a:pPr algn="ctr"/>
                      <a:r>
                        <a:rPr lang="en-GB" sz="1800" b="0" i="0" kern="1200" dirty="0">
                          <a:solidFill>
                            <a:schemeClr val="dk1"/>
                          </a:solidFill>
                          <a:effectLst/>
                          <a:latin typeface="+mn-lt"/>
                          <a:ea typeface="+mn-ea"/>
                          <a:cs typeface="+mn-cs"/>
                        </a:rPr>
                        <a:t>23</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GB" dirty="0"/>
                        <a:t>-9</a:t>
                      </a:r>
                      <a:endParaRPr lang="en-US" dirty="0"/>
                    </a:p>
                  </a:txBody>
                  <a:tcPr/>
                </a:tc>
                <a:tc>
                  <a:txBody>
                    <a:bodyPr/>
                    <a:lstStyle/>
                    <a:p>
                      <a:pPr algn="ctr"/>
                      <a:r>
                        <a:rPr lang="en-GB" sz="1800" b="0" i="0" kern="1200" dirty="0">
                          <a:solidFill>
                            <a:schemeClr val="dk1"/>
                          </a:solidFill>
                          <a:effectLst/>
                          <a:latin typeface="+mn-lt"/>
                          <a:ea typeface="+mn-ea"/>
                          <a:cs typeface="+mn-cs"/>
                        </a:rPr>
                        <a:t>14</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GB" dirty="0"/>
                        <a:t>Endothermic</a:t>
                      </a:r>
                      <a:endParaRPr lang="en-US" dirty="0"/>
                    </a:p>
                  </a:txBody>
                  <a:tcPr/>
                </a:tc>
                <a:extLst>
                  <a:ext uri="{0D108BD9-81ED-4DB2-BD59-A6C34878D82A}">
                    <a16:rowId xmlns:a16="http://schemas.microsoft.com/office/drawing/2014/main" val="4197425957"/>
                  </a:ext>
                </a:extLst>
              </a:tr>
              <a:tr h="680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Copper sulfate</a:t>
                      </a:r>
                    </a:p>
                    <a:p>
                      <a:pPr algn="ctr"/>
                      <a:endParaRPr lang="en-US" dirty="0"/>
                    </a:p>
                  </a:txBody>
                  <a:tcPr/>
                </a:tc>
                <a:tc>
                  <a:txBody>
                    <a:bodyPr/>
                    <a:lstStyle/>
                    <a:p>
                      <a:pPr algn="ctr"/>
                      <a:r>
                        <a:rPr lang="en-GB" dirty="0"/>
                        <a:t>16</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GB" dirty="0"/>
                        <a:t>+7</a:t>
                      </a:r>
                      <a:endParaRPr lang="en-US" dirty="0"/>
                    </a:p>
                  </a:txBody>
                  <a:tcPr/>
                </a:tc>
                <a:tc>
                  <a:txBody>
                    <a:bodyPr/>
                    <a:lstStyle/>
                    <a:p>
                      <a:pPr algn="ctr"/>
                      <a:r>
                        <a:rPr lang="en-GB" dirty="0"/>
                        <a:t>23</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GB" dirty="0"/>
                        <a:t>Exothermic</a:t>
                      </a:r>
                      <a:endParaRPr lang="en-US" dirty="0"/>
                    </a:p>
                  </a:txBody>
                  <a:tcPr/>
                </a:tc>
                <a:extLst>
                  <a:ext uri="{0D108BD9-81ED-4DB2-BD59-A6C34878D82A}">
                    <a16:rowId xmlns:a16="http://schemas.microsoft.com/office/drawing/2014/main" val="231792412"/>
                  </a:ext>
                </a:extLst>
              </a:tr>
              <a:tr h="680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Ammonium nitrate</a:t>
                      </a:r>
                    </a:p>
                    <a:p>
                      <a:pPr algn="ctr"/>
                      <a:endParaRPr lang="en-US" dirty="0"/>
                    </a:p>
                  </a:txBody>
                  <a:tcPr/>
                </a:tc>
                <a:tc>
                  <a:txBody>
                    <a:bodyPr/>
                    <a:lstStyle/>
                    <a:p>
                      <a:pPr algn="ctr"/>
                      <a:r>
                        <a:rPr lang="en-GB" dirty="0"/>
                        <a:t>26</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GB" dirty="0"/>
                        <a:t>-6</a:t>
                      </a:r>
                      <a:endParaRPr lang="en-US" dirty="0"/>
                    </a:p>
                  </a:txBody>
                  <a:tcPr/>
                </a:tc>
                <a:tc>
                  <a:txBody>
                    <a:bodyPr/>
                    <a:lstStyle/>
                    <a:p>
                      <a:pPr algn="ctr"/>
                      <a:r>
                        <a:rPr lang="en-GB" dirty="0"/>
                        <a:t>20</a:t>
                      </a:r>
                      <a:r>
                        <a:rPr lang="en-US" sz="1800" b="0" i="0" kern="1200" dirty="0">
                          <a:solidFill>
                            <a:schemeClr val="dk1"/>
                          </a:solidFill>
                          <a:effectLst/>
                          <a:latin typeface="+mn-lt"/>
                          <a:ea typeface="+mn-ea"/>
                          <a:cs typeface="+mn-cs"/>
                        </a:rPr>
                        <a:t>°C</a:t>
                      </a:r>
                      <a:endParaRPr lang="en-US" dirty="0"/>
                    </a:p>
                  </a:txBody>
                  <a:tcPr/>
                </a:tc>
                <a:tc>
                  <a:txBody>
                    <a:bodyPr/>
                    <a:lstStyle/>
                    <a:p>
                      <a:pPr algn="ctr"/>
                      <a:r>
                        <a:rPr lang="en-GB" dirty="0"/>
                        <a:t>Endothermic</a:t>
                      </a:r>
                      <a:endParaRPr lang="en-US" dirty="0"/>
                    </a:p>
                  </a:txBody>
                  <a:tcPr/>
                </a:tc>
                <a:extLst>
                  <a:ext uri="{0D108BD9-81ED-4DB2-BD59-A6C34878D82A}">
                    <a16:rowId xmlns:a16="http://schemas.microsoft.com/office/drawing/2014/main" val="1647686850"/>
                  </a:ext>
                </a:extLst>
              </a:tr>
            </a:tbl>
          </a:graphicData>
        </a:graphic>
      </p:graphicFrame>
    </p:spTree>
    <p:extLst>
      <p:ext uri="{BB962C8B-B14F-4D97-AF65-F5344CB8AC3E}">
        <p14:creationId xmlns:p14="http://schemas.microsoft.com/office/powerpoint/2010/main" val="2671907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177</TotalTime>
  <Words>339</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Gill Sans MT</vt:lpstr>
      <vt:lpstr>Parcel</vt:lpstr>
      <vt:lpstr>Endothermic And Endothermic</vt:lpstr>
      <vt:lpstr>The difference between endothermic and exothermic reactions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Endothermic And Endothermic</dc:title>
  <dc:creator>J.AlSawalha</dc:creator>
  <cp:lastModifiedBy>sanad qussous</cp:lastModifiedBy>
  <cp:revision>12</cp:revision>
  <dcterms:created xsi:type="dcterms:W3CDTF">2023-05-08T06:13:53Z</dcterms:created>
  <dcterms:modified xsi:type="dcterms:W3CDTF">2023-05-11T15:09:29Z</dcterms:modified>
</cp:coreProperties>
</file>