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9" r:id="rId2"/>
    <p:sldId id="266" r:id="rId3"/>
    <p:sldId id="260" r:id="rId4"/>
    <p:sldId id="261" r:id="rId5"/>
    <p:sldId id="262" r:id="rId6"/>
    <p:sldId id="267" r:id="rId7"/>
    <p:sldId id="265" r:id="rId8"/>
    <p:sldId id="258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adi" initials="f" lastIdx="1" clrIdx="0">
    <p:extLst>
      <p:ext uri="{19B8F6BF-5375-455C-9EA6-DF929625EA0E}">
        <p15:presenceInfo xmlns:p15="http://schemas.microsoft.com/office/powerpoint/2012/main" userId="fad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28FCA3A7-0D52-4133-BC0E-BBE41B6783FE}" type="datetimeFigureOut">
              <a:rPr lang="en-US" smtClean="0"/>
              <a:t>5/14/2023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E66174B2-9F7C-423B-A40E-560FDC0EA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547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CA3A7-0D52-4133-BC0E-BBE41B6783FE}" type="datetimeFigureOut">
              <a:rPr lang="en-US" smtClean="0"/>
              <a:t>5/14/2023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174B2-9F7C-423B-A40E-560FDC0EA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227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CA3A7-0D52-4133-BC0E-BBE41B6783FE}" type="datetimeFigureOut">
              <a:rPr lang="en-US" smtClean="0"/>
              <a:t>5/14/2023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174B2-9F7C-423B-A40E-560FDC0EA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5088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CA3A7-0D52-4133-BC0E-BBE41B6783FE}" type="datetimeFigureOut">
              <a:rPr lang="en-US" smtClean="0"/>
              <a:t>5/14/2023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174B2-9F7C-423B-A40E-560FDC0EA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1997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CA3A7-0D52-4133-BC0E-BBE41B6783FE}" type="datetimeFigureOut">
              <a:rPr lang="en-US" smtClean="0"/>
              <a:t>5/14/2023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174B2-9F7C-423B-A40E-560FDC0EA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6987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CA3A7-0D52-4133-BC0E-BBE41B6783FE}" type="datetimeFigureOut">
              <a:rPr lang="en-US" smtClean="0"/>
              <a:t>5/14/2023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174B2-9F7C-423B-A40E-560FDC0EA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6291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CA3A7-0D52-4133-BC0E-BBE41B6783FE}" type="datetimeFigureOut">
              <a:rPr lang="en-US" smtClean="0"/>
              <a:t>5/14/2023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174B2-9F7C-423B-A40E-560FDC0EA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2687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28FCA3A7-0D52-4133-BC0E-BBE41B6783FE}" type="datetimeFigureOut">
              <a:rPr lang="en-US" smtClean="0"/>
              <a:t>5/14/2023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174B2-9F7C-423B-A40E-560FDC0EA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314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28FCA3A7-0D52-4133-BC0E-BBE41B6783FE}" type="datetimeFigureOut">
              <a:rPr lang="en-US" smtClean="0"/>
              <a:t>5/14/2023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174B2-9F7C-423B-A40E-560FDC0EA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52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CA3A7-0D52-4133-BC0E-BBE41B6783FE}" type="datetimeFigureOut">
              <a:rPr lang="en-US" smtClean="0"/>
              <a:t>5/14/2023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174B2-9F7C-423B-A40E-560FDC0EA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097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CA3A7-0D52-4133-BC0E-BBE41B6783FE}" type="datetimeFigureOut">
              <a:rPr lang="en-US" smtClean="0"/>
              <a:t>5/14/2023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174B2-9F7C-423B-A40E-560FDC0EA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072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CA3A7-0D52-4133-BC0E-BBE41B6783FE}" type="datetimeFigureOut">
              <a:rPr lang="en-US" smtClean="0"/>
              <a:t>5/14/2023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174B2-9F7C-423B-A40E-560FDC0EA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939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CA3A7-0D52-4133-BC0E-BBE41B6783FE}" type="datetimeFigureOut">
              <a:rPr lang="en-US" smtClean="0"/>
              <a:t>5/14/2023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174B2-9F7C-423B-A40E-560FDC0EA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715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CA3A7-0D52-4133-BC0E-BBE41B6783FE}" type="datetimeFigureOut">
              <a:rPr lang="en-US" smtClean="0"/>
              <a:t>5/14/2023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174B2-9F7C-423B-A40E-560FDC0EA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711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CA3A7-0D52-4133-BC0E-BBE41B6783FE}" type="datetimeFigureOut">
              <a:rPr lang="en-US" smtClean="0"/>
              <a:t>5/14/2023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174B2-9F7C-423B-A40E-560FDC0EA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65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CA3A7-0D52-4133-BC0E-BBE41B6783FE}" type="datetimeFigureOut">
              <a:rPr lang="en-US" smtClean="0"/>
              <a:t>5/14/2023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174B2-9F7C-423B-A40E-560FDC0EA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335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CA3A7-0D52-4133-BC0E-BBE41B6783FE}" type="datetimeFigureOut">
              <a:rPr lang="en-US" smtClean="0"/>
              <a:t>5/14/2023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174B2-9F7C-423B-A40E-560FDC0EA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781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8FCA3A7-0D52-4133-BC0E-BBE41B6783FE}" type="datetimeFigureOut">
              <a:rPr lang="en-US" smtClean="0"/>
              <a:t>5/14/2023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E66174B2-9F7C-423B-A40E-560FDC0EA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929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0kzjrNHQ47Q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yoclinic.org/ar/diseases-conditions/obesity/symptoms-causes/syc-20375742" TargetMode="External"/><Relationship Id="rId7" Type="http://schemas.openxmlformats.org/officeDocument/2006/relationships/hyperlink" Target="https://news.un.org/ar/tags/alsmnt" TargetMode="External"/><Relationship Id="rId2" Type="http://schemas.openxmlformats.org/officeDocument/2006/relationships/hyperlink" Target="https://www.moh.gov.sa/awarenessplateform/ChronicDisease/Pages/Obesity.asp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elconsolto.com/cases-reports/cases-reports-news/details/2018/12/15/1479927" TargetMode="External"/><Relationship Id="rId5" Type="http://schemas.openxmlformats.org/officeDocument/2006/relationships/hyperlink" Target="https://www.un-web.com/tools/bmi/" TargetMode="External"/><Relationship Id="rId4" Type="http://schemas.openxmlformats.org/officeDocument/2006/relationships/hyperlink" Target="https://www.elconsolto.com/psychiatric/psychiatric-news/details/2023/3/3/2378347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6875" y="1725769"/>
            <a:ext cx="8791575" cy="1784194"/>
          </a:xfrm>
        </p:spPr>
        <p:txBody>
          <a:bodyPr>
            <a:normAutofit/>
          </a:bodyPr>
          <a:lstStyle/>
          <a:p>
            <a:pPr algn="r" rtl="1"/>
            <a:r>
              <a:rPr lang="ar-JO" sz="9600" dirty="0" smtClean="0"/>
              <a:t>السمنة </a:t>
            </a:r>
            <a:endParaRPr lang="en-US" sz="9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 rtl="1"/>
            <a:r>
              <a:rPr lang="ar-JO" dirty="0" smtClean="0"/>
              <a:t>عمل الطالبات : تالا الفرح / نتالي البوري / مريانا الحوراني .</a:t>
            </a:r>
          </a:p>
          <a:p>
            <a:pPr algn="r" rtl="1"/>
            <a:r>
              <a:rPr lang="en-US" dirty="0" smtClean="0"/>
              <a:t>8b </a:t>
            </a:r>
            <a:endParaRPr lang="ar-JO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186" y="1271919"/>
            <a:ext cx="3953948" cy="2968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767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JO" dirty="0" smtClean="0"/>
              <a:t>مقدمة عن موضوع السمنة : -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ar-JO" sz="2400" dirty="0" smtClean="0"/>
              <a:t>تعد </a:t>
            </a:r>
            <a:r>
              <a:rPr lang="ar-JO" sz="2400" dirty="0"/>
              <a:t>السمنة واحدة من أهم المشكلات الصحية التي تترك آثار سلبية على صحة </a:t>
            </a:r>
            <a:r>
              <a:rPr lang="ar-JO" sz="2400" dirty="0" smtClean="0"/>
              <a:t>الفرد، </a:t>
            </a:r>
            <a:r>
              <a:rPr lang="ar-JO" sz="2400" dirty="0"/>
              <a:t>ويجدر بالذكر أن السمنة تؤثر بشكل سلبي على شكل الفرد والته النفسية التي تسوء يوما بعد يوم بسبب تعرض الفرد إلى التنمر من المجتنع، </a:t>
            </a:r>
            <a:r>
              <a:rPr lang="ar-JO" sz="2400" dirty="0" smtClean="0"/>
              <a:t>وتكون </a:t>
            </a:r>
            <a:r>
              <a:rPr lang="ar-JO" sz="2400" dirty="0"/>
              <a:t>هذه الأمور بداية لدخول الفرد في حالة اكتئاب حاد، كما أنها تسبب في عدم القدرة على المهام اليومية بشكلها </a:t>
            </a:r>
            <a:r>
              <a:rPr lang="ar-JO" sz="2400" dirty="0" smtClean="0"/>
              <a:t>الطبيعي 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1974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JO" dirty="0" smtClean="0"/>
              <a:t>ما هو تعريف السمنة ؟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21983" y="2603500"/>
            <a:ext cx="9079607" cy="3416300"/>
          </a:xfrm>
        </p:spPr>
        <p:txBody>
          <a:bodyPr>
            <a:normAutofit/>
          </a:bodyPr>
          <a:lstStyle/>
          <a:p>
            <a:pPr algn="r" rtl="1"/>
            <a:r>
              <a:rPr lang="ar-JO" sz="2400" dirty="0"/>
              <a:t>السمنة هي تراكم الكمية الزائدة من الدهون في مناطق الجسم المختلفة ، </a:t>
            </a:r>
            <a:r>
              <a:rPr lang="ar-JO" sz="2400" dirty="0" smtClean="0"/>
              <a:t>وتكمن خطورتها </a:t>
            </a:r>
            <a:r>
              <a:rPr lang="ar-JO" sz="2400" dirty="0"/>
              <a:t>في انها  تزيد من خطر الاصابة بالعديد من المشاكل الصحية </a:t>
            </a:r>
            <a:r>
              <a:rPr lang="ar-JO" sz="2400" dirty="0" smtClean="0"/>
              <a:t>مثل مشاكل </a:t>
            </a:r>
            <a:r>
              <a:rPr lang="ar-JO" sz="2400" dirty="0"/>
              <a:t>التنفس و مشاكل في المفاصل و غيرها </a:t>
            </a:r>
            <a:r>
              <a:rPr lang="ar-JO" sz="2400" dirty="0" smtClean="0"/>
              <a:t>.</a:t>
            </a:r>
            <a:endParaRPr lang="ar-JO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286" y="3861108"/>
            <a:ext cx="4659882" cy="2713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696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JO" dirty="0"/>
              <a:t>أ</a:t>
            </a:r>
            <a:r>
              <a:rPr lang="ar-JO" dirty="0" smtClean="0"/>
              <a:t>هم </a:t>
            </a:r>
            <a:r>
              <a:rPr lang="ar-JO" dirty="0"/>
              <a:t>أسباب الإصابة </a:t>
            </a:r>
            <a:r>
              <a:rPr lang="ar-JO" dirty="0" smtClean="0"/>
              <a:t>بالبدانة / بالسمنة :</a:t>
            </a:r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917065"/>
            <a:ext cx="10564821" cy="3940935"/>
          </a:xfrm>
        </p:spPr>
        <p:txBody>
          <a:bodyPr>
            <a:noAutofit/>
          </a:bodyPr>
          <a:lstStyle/>
          <a:p>
            <a:pPr algn="justLow" rtl="1">
              <a:buFont typeface="Wingdings" panose="05000000000000000000" pitchFamily="2" charset="2"/>
              <a:buChar char="q"/>
            </a:pPr>
            <a:r>
              <a:rPr lang="ar-JO" sz="2000" dirty="0" smtClean="0">
                <a:solidFill>
                  <a:schemeClr val="tx1"/>
                </a:solidFill>
              </a:rPr>
              <a:t>الوراثة .</a:t>
            </a:r>
          </a:p>
          <a:p>
            <a:pPr algn="justLow" rtl="1">
              <a:buFont typeface="Wingdings" panose="05000000000000000000" pitchFamily="2" charset="2"/>
              <a:buChar char="q"/>
            </a:pPr>
            <a:r>
              <a:rPr lang="ar-JO" sz="2000" dirty="0" smtClean="0">
                <a:solidFill>
                  <a:schemeClr val="tx1"/>
                </a:solidFill>
              </a:rPr>
              <a:t>التقدم بالعمر.</a:t>
            </a:r>
          </a:p>
          <a:p>
            <a:pPr algn="justLow" rtl="1">
              <a:buFont typeface="Wingdings" panose="05000000000000000000" pitchFamily="2" charset="2"/>
              <a:buChar char="q"/>
            </a:pPr>
            <a:r>
              <a:rPr lang="ar-JO" sz="2000" dirty="0" smtClean="0">
                <a:solidFill>
                  <a:schemeClr val="tx1"/>
                </a:solidFill>
              </a:rPr>
              <a:t>قلة </a:t>
            </a:r>
            <a:r>
              <a:rPr lang="ar-JO" sz="2000" dirty="0">
                <a:solidFill>
                  <a:schemeClr val="tx1"/>
                </a:solidFill>
              </a:rPr>
              <a:t>ممارسة الرياضة.</a:t>
            </a:r>
          </a:p>
          <a:p>
            <a:pPr algn="justLow" rtl="1">
              <a:buFont typeface="Wingdings" panose="05000000000000000000" pitchFamily="2" charset="2"/>
              <a:buChar char="q"/>
            </a:pPr>
            <a:r>
              <a:rPr lang="ar-JO" sz="2000" dirty="0">
                <a:solidFill>
                  <a:schemeClr val="tx1"/>
                </a:solidFill>
              </a:rPr>
              <a:t>طبيعة النمط الغذائي للفرد .</a:t>
            </a:r>
            <a:endParaRPr lang="ar-JO" sz="2000" dirty="0" smtClean="0">
              <a:solidFill>
                <a:schemeClr val="tx1"/>
              </a:solidFill>
            </a:endParaRPr>
          </a:p>
          <a:p>
            <a:pPr algn="justLow" rtl="1">
              <a:buFont typeface="Wingdings" panose="05000000000000000000" pitchFamily="2" charset="2"/>
              <a:buChar char="q"/>
            </a:pPr>
            <a:r>
              <a:rPr lang="ar-JO" sz="2000" dirty="0" smtClean="0">
                <a:solidFill>
                  <a:schemeClr val="tx1"/>
                </a:solidFill>
              </a:rPr>
              <a:t>تغيرات في الهرمونات التي تزيد من الشهية.</a:t>
            </a:r>
          </a:p>
          <a:p>
            <a:pPr algn="justLow" rtl="1">
              <a:buFont typeface="Wingdings" panose="05000000000000000000" pitchFamily="2" charset="2"/>
              <a:buChar char="q"/>
            </a:pPr>
            <a:r>
              <a:rPr lang="ar-JO" sz="2000" dirty="0" smtClean="0">
                <a:solidFill>
                  <a:schemeClr val="tx1"/>
                </a:solidFill>
              </a:rPr>
              <a:t>اختلال </a:t>
            </a:r>
            <a:r>
              <a:rPr lang="ar-JO" sz="2000" dirty="0">
                <a:solidFill>
                  <a:schemeClr val="tx1"/>
                </a:solidFill>
              </a:rPr>
              <a:t>نظام النوم: عدم الحصول على قسط كافٍ من النوم أو </a:t>
            </a:r>
            <a:r>
              <a:rPr lang="ar-JO" sz="2000" dirty="0" smtClean="0">
                <a:solidFill>
                  <a:schemeClr val="tx1"/>
                </a:solidFill>
              </a:rPr>
              <a:t>العكس.</a:t>
            </a:r>
            <a:endParaRPr lang="ar-JO" sz="2000" dirty="0">
              <a:solidFill>
                <a:schemeClr val="tx1"/>
              </a:solidFill>
            </a:endParaRPr>
          </a:p>
          <a:p>
            <a:pPr algn="justLow" rtl="1">
              <a:buFont typeface="Wingdings" panose="05000000000000000000" pitchFamily="2" charset="2"/>
              <a:buChar char="q"/>
            </a:pPr>
            <a:r>
              <a:rPr lang="ar-JO" sz="2000" dirty="0" smtClean="0">
                <a:solidFill>
                  <a:schemeClr val="tx1"/>
                </a:solidFill>
              </a:rPr>
              <a:t>بعض الأدوية، مثل: مضادات الاكتئاب، بعض أدوية السكري، بعض أدوية الصرع قد تؤدي إلى زيادة الوزن.</a:t>
            </a:r>
            <a:endParaRPr lang="ar-JO" sz="20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888" y="2637771"/>
            <a:ext cx="3999576" cy="2249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617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JO" dirty="0" smtClean="0"/>
              <a:t>تأثير السمنة على الجسم  من ناحية نفسية و طبية :-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1619" y="2356835"/>
            <a:ext cx="10899671" cy="4359498"/>
          </a:xfrm>
        </p:spPr>
        <p:txBody>
          <a:bodyPr>
            <a:noAutofit/>
          </a:bodyPr>
          <a:lstStyle/>
          <a:p>
            <a:pPr marL="0" indent="0" algn="justLow" rtl="1">
              <a:buNone/>
            </a:pPr>
            <a:r>
              <a:rPr lang="ar-JO" sz="2000" dirty="0" smtClean="0">
                <a:solidFill>
                  <a:srgbClr val="FF0000"/>
                </a:solidFill>
              </a:rPr>
              <a:t>ناحية طبية :-</a:t>
            </a:r>
          </a:p>
          <a:p>
            <a:pPr algn="justLow" rtl="1"/>
            <a:r>
              <a:rPr lang="ar-JO" sz="2000" dirty="0" smtClean="0"/>
              <a:t>مرض </a:t>
            </a:r>
            <a:r>
              <a:rPr lang="ar-JO" sz="2000" dirty="0"/>
              <a:t>القلب والسكتات الدماغية. </a:t>
            </a:r>
            <a:r>
              <a:rPr lang="ar-JO" sz="2000" dirty="0" smtClean="0"/>
              <a:t>تصبح أكثر </a:t>
            </a:r>
            <a:r>
              <a:rPr lang="ar-JO" sz="2000" dirty="0"/>
              <a:t>عرضة للإصابة بارتفاع ضغط الدم، ومستويات الكوليسترول غير </a:t>
            </a:r>
            <a:r>
              <a:rPr lang="ar-JO" sz="2000" dirty="0" smtClean="0"/>
              <a:t>الطبيعية .</a:t>
            </a:r>
          </a:p>
          <a:p>
            <a:pPr algn="justLow" rtl="1"/>
            <a:r>
              <a:rPr lang="ar-JO" sz="2000" dirty="0"/>
              <a:t>أنواع معينة من السرطان. </a:t>
            </a:r>
            <a:r>
              <a:rPr lang="ar-JO" sz="2000" dirty="0" smtClean="0"/>
              <a:t>خطر </a:t>
            </a:r>
            <a:r>
              <a:rPr lang="ar-JO" sz="2000" dirty="0"/>
              <a:t>الإصابة بالسرطان </a:t>
            </a:r>
            <a:r>
              <a:rPr lang="ar-JO" sz="2000" dirty="0" smtClean="0"/>
              <a:t>في القُولون والمريء والمرارة </a:t>
            </a:r>
            <a:r>
              <a:rPr lang="ar-JO" sz="2000" dirty="0"/>
              <a:t>والبنكرياس </a:t>
            </a:r>
            <a:r>
              <a:rPr lang="ar-JO" sz="2000" dirty="0" smtClean="0"/>
              <a:t>.</a:t>
            </a:r>
          </a:p>
          <a:p>
            <a:pPr algn="justLow" rtl="1"/>
            <a:r>
              <a:rPr lang="ar-JO" sz="2000" dirty="0"/>
              <a:t>مشكلات الهضم. تزيد </a:t>
            </a:r>
            <a:r>
              <a:rPr lang="ar-JO" sz="2000" dirty="0" smtClean="0"/>
              <a:t>احتمالية </a:t>
            </a:r>
            <a:r>
              <a:rPr lang="ar-JO" sz="2000" dirty="0"/>
              <a:t>الإصابة بحرقة المعدة </a:t>
            </a:r>
            <a:r>
              <a:rPr lang="ar-JO" sz="2000" dirty="0" smtClean="0"/>
              <a:t>ومشكلات </a:t>
            </a:r>
            <a:r>
              <a:rPr lang="ar-JO" sz="2000" dirty="0"/>
              <a:t>الكبد</a:t>
            </a:r>
            <a:r>
              <a:rPr lang="ar-JO" sz="2000" dirty="0" smtClean="0"/>
              <a:t>.</a:t>
            </a:r>
          </a:p>
          <a:p>
            <a:pPr algn="justLow" rtl="1"/>
            <a:r>
              <a:rPr lang="ar-JO" sz="2000" dirty="0"/>
              <a:t>الالتهاب المفصلي العظمي. تَزيد السمنة من الضغط الواقع على المفاصل الحاملة </a:t>
            </a:r>
            <a:r>
              <a:rPr lang="ar-JO" sz="2000" dirty="0" smtClean="0"/>
              <a:t>للوزن .</a:t>
            </a:r>
          </a:p>
          <a:p>
            <a:pPr marL="0" indent="0" algn="justLow" rtl="1">
              <a:buNone/>
            </a:pPr>
            <a:r>
              <a:rPr lang="ar-JO" sz="2000" dirty="0" smtClean="0">
                <a:solidFill>
                  <a:srgbClr val="FF0000"/>
                </a:solidFill>
              </a:rPr>
              <a:t>ناحية نفسية :-</a:t>
            </a:r>
          </a:p>
          <a:p>
            <a:pPr marL="0" indent="0" algn="justLow" rtl="1">
              <a:buNone/>
            </a:pPr>
            <a:r>
              <a:rPr lang="ar-JO" sz="2000" dirty="0"/>
              <a:t>قد تسبب عصبية مفرطة وأعراض اكتئاب، </a:t>
            </a:r>
            <a:r>
              <a:rPr lang="ar-JO" sz="2000" dirty="0" smtClean="0"/>
              <a:t>والمضاعفة </a:t>
            </a:r>
            <a:r>
              <a:rPr lang="ar-JO" sz="2000" dirty="0"/>
              <a:t>في </a:t>
            </a:r>
            <a:r>
              <a:rPr lang="ar-JO" sz="2000" dirty="0" smtClean="0"/>
              <a:t>تناول </a:t>
            </a:r>
            <a:r>
              <a:rPr lang="ar-JO" sz="2000" dirty="0"/>
              <a:t>الطعام، وهذا ما يعرف بفرط الشهية العصبي، وقد يصل الأمر إلى مراودة الأفكار الانتحارية، وكذلك </a:t>
            </a:r>
            <a:r>
              <a:rPr lang="ar-JO" sz="2000" dirty="0" smtClean="0"/>
              <a:t>السعي وراء </a:t>
            </a:r>
            <a:r>
              <a:rPr lang="ar-JO" sz="2000" dirty="0"/>
              <a:t>أطباء </a:t>
            </a:r>
            <a:r>
              <a:rPr lang="ar-JO" sz="2000" dirty="0" smtClean="0"/>
              <a:t>التجميل.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972" y="3559260"/>
            <a:ext cx="2378701" cy="1439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787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0kzjrNHQ47Q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870826" y="2645194"/>
            <a:ext cx="6324689" cy="355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41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54262" y="2914028"/>
            <a:ext cx="5290494" cy="3131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8023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JO" dirty="0" smtClean="0"/>
              <a:t>المصادر : -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www.moh.gov.sa/awarenessplateform/ChronicDisease/Pages/Obesity.aspx</a:t>
            </a:r>
            <a:endParaRPr lang="ar-JO" dirty="0" smtClean="0"/>
          </a:p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www.mayoclinic.org/ar/diseases-conditions/obesity/symptoms-causes/syc-20375742</a:t>
            </a:r>
            <a:endParaRPr lang="ar-JO" dirty="0" smtClean="0"/>
          </a:p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www.elconsolto.com/psychiatric/psychiatric-news/details/2023/3/3/2378347</a:t>
            </a:r>
            <a:endParaRPr lang="ar-JO" dirty="0"/>
          </a:p>
          <a:p>
            <a:r>
              <a:rPr lang="en-US" dirty="0">
                <a:hlinkClick r:id="rId5"/>
              </a:rPr>
              <a:t>https://www.un-web.com/tools/bmi</a:t>
            </a:r>
            <a:r>
              <a:rPr lang="en-US" dirty="0" smtClean="0">
                <a:hlinkClick r:id="rId5"/>
              </a:rPr>
              <a:t>/</a:t>
            </a:r>
            <a:endParaRPr lang="ar-JO" dirty="0" smtClean="0"/>
          </a:p>
          <a:p>
            <a:r>
              <a:rPr lang="en-US" dirty="0">
                <a:hlinkClick r:id="rId6"/>
              </a:rPr>
              <a:t>https://</a:t>
            </a:r>
            <a:r>
              <a:rPr lang="en-US" dirty="0" smtClean="0">
                <a:hlinkClick r:id="rId6"/>
              </a:rPr>
              <a:t>www.elconsolto.com/cases-reports/cases-reports-news/details/2018/12/15/1479927</a:t>
            </a:r>
            <a:endParaRPr lang="ar-JO" dirty="0" smtClean="0"/>
          </a:p>
          <a:p>
            <a:r>
              <a:rPr lang="en-US" dirty="0">
                <a:hlinkClick r:id="rId7"/>
              </a:rPr>
              <a:t>https://</a:t>
            </a:r>
            <a:r>
              <a:rPr lang="en-US" dirty="0" smtClean="0">
                <a:hlinkClick r:id="rId7"/>
              </a:rPr>
              <a:t>news.un.org/ar/tags/alsmnt</a:t>
            </a:r>
            <a:endParaRPr lang="ar-JO" dirty="0" smtClean="0"/>
          </a:p>
          <a:p>
            <a:endParaRPr lang="ar-JO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0527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222</TotalTime>
  <Words>292</Words>
  <Application>Microsoft Office PowerPoint</Application>
  <PresentationFormat>Widescreen</PresentationFormat>
  <Paragraphs>30</Paragraphs>
  <Slides>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Century Gothic</vt:lpstr>
      <vt:lpstr>Times New Roman</vt:lpstr>
      <vt:lpstr>Wingdings</vt:lpstr>
      <vt:lpstr>Wingdings 3</vt:lpstr>
      <vt:lpstr>Ion Boardroom</vt:lpstr>
      <vt:lpstr>السمنة </vt:lpstr>
      <vt:lpstr>مقدمة عن موضوع السمنة : -</vt:lpstr>
      <vt:lpstr>ما هو تعريف السمنة ؟</vt:lpstr>
      <vt:lpstr>أهم أسباب الإصابة بالبدانة / بالسمنة :-</vt:lpstr>
      <vt:lpstr>تأثير السمنة على الجسم  من ناحية نفسية و طبية :-</vt:lpstr>
      <vt:lpstr>PowerPoint Presentation</vt:lpstr>
      <vt:lpstr>PowerPoint Presentation</vt:lpstr>
      <vt:lpstr>المصادر : -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fadi</dc:creator>
  <cp:lastModifiedBy>fadi</cp:lastModifiedBy>
  <cp:revision>40</cp:revision>
  <dcterms:created xsi:type="dcterms:W3CDTF">2023-05-06T11:37:51Z</dcterms:created>
  <dcterms:modified xsi:type="dcterms:W3CDTF">2023-05-14T17:16:52Z</dcterms:modified>
</cp:coreProperties>
</file>