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64" r:id="rId5"/>
    <p:sldId id="259" r:id="rId6"/>
    <p:sldId id="265" r:id="rId7"/>
    <p:sldId id="260" r:id="rId8"/>
    <p:sldId id="261" r:id="rId9"/>
    <p:sldId id="263" r:id="rId10"/>
    <p:sldId id="26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93263A-11DB-4C40-BCF6-AF3EE2193D9E}" v="184" dt="2023-05-04T06:41:37.0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83" autoAdjust="0"/>
    <p:restoredTop sz="65047" autoAdjust="0"/>
  </p:normalViewPr>
  <p:slideViewPr>
    <p:cSldViewPr snapToGrid="0">
      <p:cViewPr varScale="1">
        <p:scale>
          <a:sx n="47" d="100"/>
          <a:sy n="47" d="100"/>
        </p:scale>
        <p:origin x="145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168AF7-0F29-4866-8540-B4073B8DE937}" type="datetimeFigureOut">
              <a:rPr lang="en-US" smtClean="0"/>
              <a:t>5/12/2023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02C3E4-89FB-4DDF-A168-6C203854C82A}" type="slidenum">
              <a:rPr lang="en-US" smtClean="0"/>
              <a:t>‹#›</a:t>
            </a:fld>
            <a:endParaRPr lang="en-US"/>
          </a:p>
        </p:txBody>
      </p:sp>
    </p:spTree>
    <p:extLst>
      <p:ext uri="{BB962C8B-B14F-4D97-AF65-F5344CB8AC3E}">
        <p14:creationId xmlns:p14="http://schemas.microsoft.com/office/powerpoint/2010/main" val="2751338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2400" b="1" i="0" u="sng" dirty="0">
                <a:solidFill>
                  <a:schemeClr val="accent2">
                    <a:lumMod val="75000"/>
                  </a:schemeClr>
                </a:solidFill>
                <a:effectLst/>
                <a:latin typeface="Public Sans Web"/>
              </a:rPr>
              <a:t>What is an earthquake? </a:t>
            </a:r>
            <a:endParaRPr lang="en-US" sz="2000" b="1" i="0" u="sng" dirty="0">
              <a:solidFill>
                <a:schemeClr val="accent2">
                  <a:lumMod val="75000"/>
                </a:schemeClr>
              </a:solidFill>
              <a:effectLst/>
              <a:latin typeface="Merriweather Web"/>
            </a:endParaRPr>
          </a:p>
          <a:p>
            <a:pPr algn="l">
              <a:lnSpc>
                <a:spcPct val="100000"/>
              </a:lnSpc>
              <a:spcBef>
                <a:spcPts val="0"/>
              </a:spcBef>
            </a:pPr>
            <a:endParaRPr lang="en-US" sz="1600" b="0" i="0" dirty="0">
              <a:solidFill>
                <a:srgbClr val="171717"/>
              </a:solidFill>
              <a:effectLst/>
              <a:latin typeface="Merriweather Web"/>
            </a:endParaRPr>
          </a:p>
          <a:p>
            <a:pPr algn="l">
              <a:lnSpc>
                <a:spcPct val="100000"/>
              </a:lnSpc>
              <a:spcBef>
                <a:spcPts val="0"/>
              </a:spcBef>
            </a:pPr>
            <a:r>
              <a:rPr lang="en-US" sz="1600" b="0" i="0" dirty="0">
                <a:solidFill>
                  <a:srgbClr val="171717"/>
                </a:solidFill>
                <a:effectLst/>
                <a:latin typeface="Merriweather Web"/>
              </a:rPr>
              <a:t>An </a:t>
            </a:r>
            <a:r>
              <a:rPr lang="en-US" sz="1600" b="1" i="0" dirty="0">
                <a:solidFill>
                  <a:srgbClr val="171717"/>
                </a:solidFill>
                <a:effectLst/>
                <a:latin typeface="Merriweather Web"/>
              </a:rPr>
              <a:t>earthquake</a:t>
            </a:r>
            <a:r>
              <a:rPr lang="en-US" sz="1600" b="0" i="0" dirty="0">
                <a:solidFill>
                  <a:srgbClr val="171717"/>
                </a:solidFill>
                <a:effectLst/>
                <a:latin typeface="Merriweather Web"/>
              </a:rPr>
              <a:t> is what happens when two blocks of the earth suddenly slip past one another. The surface where they slip is called the </a:t>
            </a:r>
            <a:r>
              <a:rPr lang="en-US" sz="1600" b="1" i="0" dirty="0">
                <a:solidFill>
                  <a:srgbClr val="171717"/>
                </a:solidFill>
                <a:effectLst/>
                <a:latin typeface="Merriweather Web"/>
              </a:rPr>
              <a:t>fault</a:t>
            </a:r>
            <a:r>
              <a:rPr lang="en-US" sz="1600" b="0" i="0" dirty="0">
                <a:solidFill>
                  <a:srgbClr val="171717"/>
                </a:solidFill>
                <a:effectLst/>
                <a:latin typeface="Merriweather Web"/>
              </a:rPr>
              <a:t> or</a:t>
            </a:r>
            <a:r>
              <a:rPr lang="en-US" sz="1600" b="0" i="1" dirty="0">
                <a:solidFill>
                  <a:srgbClr val="171717"/>
                </a:solidFill>
                <a:effectLst/>
                <a:latin typeface="Merriweather Web"/>
              </a:rPr>
              <a:t> </a:t>
            </a:r>
            <a:r>
              <a:rPr lang="en-US" sz="1600" b="1" i="0" dirty="0">
                <a:solidFill>
                  <a:srgbClr val="171717"/>
                </a:solidFill>
                <a:effectLst/>
                <a:latin typeface="Merriweather Web"/>
              </a:rPr>
              <a:t>fault plane</a:t>
            </a:r>
            <a:r>
              <a:rPr lang="en-US" sz="1600" b="0" i="0" dirty="0">
                <a:solidFill>
                  <a:srgbClr val="171717"/>
                </a:solidFill>
                <a:effectLst/>
                <a:latin typeface="Merriweather Web"/>
              </a:rPr>
              <a:t>. </a:t>
            </a:r>
          </a:p>
          <a:p>
            <a:pPr algn="l">
              <a:lnSpc>
                <a:spcPct val="100000"/>
              </a:lnSpc>
              <a:spcBef>
                <a:spcPts val="0"/>
              </a:spcBef>
            </a:pPr>
            <a:endParaRPr lang="en-US" sz="1600" b="0" i="0" dirty="0">
              <a:solidFill>
                <a:srgbClr val="171717"/>
              </a:solidFill>
              <a:effectLst/>
              <a:latin typeface="Merriweather Web"/>
            </a:endParaRPr>
          </a:p>
          <a:p>
            <a:pPr algn="l">
              <a:lnSpc>
                <a:spcPct val="100000"/>
              </a:lnSpc>
              <a:spcBef>
                <a:spcPts val="0"/>
              </a:spcBef>
            </a:pPr>
            <a:r>
              <a:rPr lang="en-US" sz="1600" b="0" i="0" dirty="0">
                <a:solidFill>
                  <a:srgbClr val="171717"/>
                </a:solidFill>
                <a:effectLst/>
                <a:latin typeface="Merriweather Web"/>
              </a:rPr>
              <a:t>The location below the earth’s surface where the earthquake starts is called the</a:t>
            </a:r>
          </a:p>
          <a:p>
            <a:pPr algn="l">
              <a:lnSpc>
                <a:spcPct val="100000"/>
              </a:lnSpc>
              <a:spcBef>
                <a:spcPts val="0"/>
              </a:spcBef>
            </a:pPr>
            <a:r>
              <a:rPr lang="en-US" sz="1600" b="0" i="0" dirty="0">
                <a:solidFill>
                  <a:srgbClr val="171717"/>
                </a:solidFill>
                <a:effectLst/>
                <a:latin typeface="Merriweather Web"/>
              </a:rPr>
              <a:t> </a:t>
            </a:r>
            <a:r>
              <a:rPr lang="en-US" sz="1600" b="1" i="0" dirty="0">
                <a:solidFill>
                  <a:srgbClr val="171717"/>
                </a:solidFill>
                <a:effectLst/>
                <a:latin typeface="Merriweather Web"/>
              </a:rPr>
              <a:t>hypocenter</a:t>
            </a:r>
            <a:r>
              <a:rPr lang="en-US" sz="1600" b="0" i="0" dirty="0">
                <a:solidFill>
                  <a:srgbClr val="171717"/>
                </a:solidFill>
                <a:effectLst/>
                <a:latin typeface="Merriweather Web"/>
              </a:rPr>
              <a:t>, and the location directly above it on the surface of the earth is called </a:t>
            </a:r>
          </a:p>
          <a:p>
            <a:pPr algn="l">
              <a:lnSpc>
                <a:spcPct val="100000"/>
              </a:lnSpc>
              <a:spcBef>
                <a:spcPts val="0"/>
              </a:spcBef>
            </a:pPr>
            <a:r>
              <a:rPr lang="en-US" sz="1600" b="0" i="0" dirty="0">
                <a:solidFill>
                  <a:srgbClr val="171717"/>
                </a:solidFill>
                <a:effectLst/>
                <a:latin typeface="Merriweather Web"/>
              </a:rPr>
              <a:t>the </a:t>
            </a:r>
            <a:r>
              <a:rPr lang="en-US" sz="1600" b="1" i="0" dirty="0">
                <a:solidFill>
                  <a:srgbClr val="171717"/>
                </a:solidFill>
                <a:effectLst/>
                <a:latin typeface="Merriweather Web"/>
              </a:rPr>
              <a:t>epicenter</a:t>
            </a:r>
            <a:r>
              <a:rPr lang="en-US" sz="1600" b="0" i="0" dirty="0">
                <a:solidFill>
                  <a:srgbClr val="171717"/>
                </a:solidFill>
                <a:effectLst/>
                <a:latin typeface="Merriweather Web"/>
              </a:rPr>
              <a:t>. Sometimes an earthquake has </a:t>
            </a:r>
            <a:r>
              <a:rPr lang="en-US" sz="1600" b="1" i="0" dirty="0">
                <a:solidFill>
                  <a:srgbClr val="171717"/>
                </a:solidFill>
                <a:effectLst/>
                <a:latin typeface="Merriweather Web"/>
              </a:rPr>
              <a:t>foreshocks</a:t>
            </a:r>
            <a:r>
              <a:rPr lang="en-US" sz="1600" b="0" i="0" dirty="0">
                <a:solidFill>
                  <a:srgbClr val="171717"/>
                </a:solidFill>
                <a:effectLst/>
                <a:latin typeface="Merriweather Web"/>
              </a:rPr>
              <a:t>. </a:t>
            </a:r>
          </a:p>
          <a:p>
            <a:pPr algn="l">
              <a:lnSpc>
                <a:spcPct val="100000"/>
              </a:lnSpc>
              <a:spcBef>
                <a:spcPts val="0"/>
              </a:spcBef>
            </a:pPr>
            <a:endParaRPr lang="en-US" sz="1600" b="0" i="0" dirty="0">
              <a:solidFill>
                <a:srgbClr val="171717"/>
              </a:solidFill>
              <a:effectLst/>
              <a:latin typeface="Merriweather Web"/>
            </a:endParaRPr>
          </a:p>
          <a:p>
            <a:pPr algn="l">
              <a:lnSpc>
                <a:spcPct val="100000"/>
              </a:lnSpc>
              <a:spcBef>
                <a:spcPts val="0"/>
              </a:spcBef>
            </a:pPr>
            <a:r>
              <a:rPr lang="en-US" sz="1600" b="0" i="0" dirty="0">
                <a:solidFill>
                  <a:srgbClr val="171717"/>
                </a:solidFill>
                <a:effectLst/>
                <a:latin typeface="Merriweather Web"/>
              </a:rPr>
              <a:t>These are smaller earthquakes that happen in the same place as the larger </a:t>
            </a:r>
          </a:p>
          <a:p>
            <a:pPr algn="l">
              <a:lnSpc>
                <a:spcPct val="100000"/>
              </a:lnSpc>
              <a:spcBef>
                <a:spcPts val="0"/>
              </a:spcBef>
            </a:pPr>
            <a:r>
              <a:rPr lang="en-US" sz="1600" b="0" i="0" dirty="0">
                <a:solidFill>
                  <a:srgbClr val="171717"/>
                </a:solidFill>
                <a:effectLst/>
                <a:latin typeface="Merriweather Web"/>
              </a:rPr>
              <a:t>earthquake that follows. Scientists can’t tell that an earthquake is a foreshock until the </a:t>
            </a:r>
          </a:p>
          <a:p>
            <a:pPr algn="l">
              <a:lnSpc>
                <a:spcPct val="100000"/>
              </a:lnSpc>
              <a:spcBef>
                <a:spcPts val="0"/>
              </a:spcBef>
            </a:pPr>
            <a:r>
              <a:rPr lang="en-US" sz="1600" b="0" i="0" dirty="0">
                <a:solidFill>
                  <a:srgbClr val="171717"/>
                </a:solidFill>
                <a:effectLst/>
                <a:latin typeface="Merriweather Web"/>
              </a:rPr>
              <a:t>larger earthquake happens. The largest, main earthquake is called the </a:t>
            </a:r>
            <a:r>
              <a:rPr lang="en-US" sz="1600" b="1" i="0" dirty="0">
                <a:solidFill>
                  <a:srgbClr val="171717"/>
                </a:solidFill>
                <a:effectLst/>
                <a:latin typeface="Merriweather Web"/>
              </a:rPr>
              <a:t>mainshock</a:t>
            </a:r>
            <a:r>
              <a:rPr lang="en-US" sz="1600" b="0" i="0" dirty="0">
                <a:solidFill>
                  <a:srgbClr val="171717"/>
                </a:solidFill>
                <a:effectLst/>
                <a:latin typeface="Merriweather Web"/>
              </a:rPr>
              <a:t>. </a:t>
            </a:r>
          </a:p>
          <a:p>
            <a:pPr algn="l">
              <a:lnSpc>
                <a:spcPct val="100000"/>
              </a:lnSpc>
              <a:spcBef>
                <a:spcPts val="0"/>
              </a:spcBef>
            </a:pPr>
            <a:endParaRPr lang="en-US" sz="1600" dirty="0">
              <a:solidFill>
                <a:srgbClr val="171717"/>
              </a:solidFill>
              <a:latin typeface="Merriweather Web"/>
            </a:endParaRPr>
          </a:p>
          <a:p>
            <a:pPr algn="l">
              <a:lnSpc>
                <a:spcPct val="100000"/>
              </a:lnSpc>
              <a:spcBef>
                <a:spcPts val="0"/>
              </a:spcBef>
            </a:pPr>
            <a:r>
              <a:rPr lang="en-US" sz="1600" b="0" i="0" dirty="0">
                <a:solidFill>
                  <a:srgbClr val="171717"/>
                </a:solidFill>
                <a:effectLst/>
                <a:latin typeface="Merriweather Web"/>
              </a:rPr>
              <a:t>Mainshocks always have </a:t>
            </a:r>
            <a:r>
              <a:rPr lang="en-US" sz="1600" b="1" i="0" dirty="0">
                <a:solidFill>
                  <a:srgbClr val="171717"/>
                </a:solidFill>
                <a:effectLst/>
                <a:latin typeface="Merriweather Web"/>
              </a:rPr>
              <a:t>aftershocks</a:t>
            </a:r>
            <a:r>
              <a:rPr lang="en-US" sz="1600" b="0" i="0" dirty="0">
                <a:solidFill>
                  <a:srgbClr val="171717"/>
                </a:solidFill>
                <a:effectLst/>
                <a:latin typeface="Merriweather Web"/>
              </a:rPr>
              <a:t> that follow. These are smaller earthquakes that occur afterwards in the same place as the mainshock. Depending on the size of the mainshock, aftershocks can continue for weeks, months, and even years after the mainshock!</a:t>
            </a:r>
          </a:p>
          <a:p>
            <a:pPr algn="l">
              <a:lnSpc>
                <a:spcPct val="100000"/>
              </a:lnSpc>
              <a:spcBef>
                <a:spcPts val="0"/>
              </a:spcBef>
            </a:pPr>
            <a:endParaRPr lang="en-US" dirty="0">
              <a:solidFill>
                <a:srgbClr val="171717"/>
              </a:solidFill>
              <a:latin typeface="Alharoni"/>
            </a:endParaRPr>
          </a:p>
          <a:p>
            <a:endParaRPr lang="en-US" dirty="0"/>
          </a:p>
        </p:txBody>
      </p:sp>
      <p:sp>
        <p:nvSpPr>
          <p:cNvPr id="4" name="Slide Number Placeholder 3"/>
          <p:cNvSpPr>
            <a:spLocks noGrp="1"/>
          </p:cNvSpPr>
          <p:nvPr>
            <p:ph type="sldNum" sz="quarter" idx="5"/>
          </p:nvPr>
        </p:nvSpPr>
        <p:spPr/>
        <p:txBody>
          <a:bodyPr/>
          <a:lstStyle/>
          <a:p>
            <a:fld id="{3802C3E4-89FB-4DDF-A168-6C203854C82A}" type="slidenum">
              <a:rPr lang="en-US" smtClean="0"/>
              <a:t>2</a:t>
            </a:fld>
            <a:endParaRPr lang="en-US"/>
          </a:p>
        </p:txBody>
      </p:sp>
    </p:spTree>
    <p:extLst>
      <p:ext uri="{BB962C8B-B14F-4D97-AF65-F5344CB8AC3E}">
        <p14:creationId xmlns:p14="http://schemas.microsoft.com/office/powerpoint/2010/main" val="3962241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u="sng" dirty="0">
                <a:solidFill>
                  <a:schemeClr val="accent2">
                    <a:lumMod val="75000"/>
                  </a:schemeClr>
                </a:solidFill>
                <a:latin typeface="Public Sans Web"/>
              </a:rPr>
              <a:t>What causes earthquakes and where do they happen?</a:t>
            </a:r>
          </a:p>
          <a:p>
            <a:pPr algn="l"/>
            <a:endParaRPr lang="en-US" sz="1800" b="1" u="sng" dirty="0">
              <a:solidFill>
                <a:schemeClr val="accent2">
                  <a:lumMod val="75000"/>
                </a:schemeClr>
              </a:solidFill>
              <a:latin typeface="Public Sans Web"/>
            </a:endParaRPr>
          </a:p>
          <a:p>
            <a:pPr algn="l">
              <a:lnSpc>
                <a:spcPct val="100000"/>
              </a:lnSpc>
              <a:spcBef>
                <a:spcPts val="0"/>
              </a:spcBef>
            </a:pPr>
            <a:r>
              <a:rPr lang="en-US" sz="1200" b="1" dirty="0">
                <a:solidFill>
                  <a:srgbClr val="171717"/>
                </a:solidFill>
                <a:latin typeface="Merriweather Web"/>
              </a:rPr>
              <a:t>The earth has four major layers: the inner core, outer core, mantle and crust. The crust and the top of the mantle make up a thin skin on the surface of our planet.</a:t>
            </a:r>
          </a:p>
          <a:p>
            <a:pPr algn="l">
              <a:lnSpc>
                <a:spcPct val="100000"/>
              </a:lnSpc>
              <a:spcBef>
                <a:spcPts val="0"/>
              </a:spcBef>
            </a:pPr>
            <a:endParaRPr lang="en-US" sz="1200" b="1" dirty="0">
              <a:solidFill>
                <a:srgbClr val="171717"/>
              </a:solidFill>
              <a:latin typeface="Merriweather Web"/>
            </a:endParaRPr>
          </a:p>
          <a:p>
            <a:pPr algn="l">
              <a:lnSpc>
                <a:spcPct val="100000"/>
              </a:lnSpc>
              <a:spcBef>
                <a:spcPts val="0"/>
              </a:spcBef>
            </a:pPr>
            <a:r>
              <a:rPr lang="en-US" sz="1200" dirty="0">
                <a:solidFill>
                  <a:srgbClr val="171717"/>
                </a:solidFill>
                <a:latin typeface="Merriweather Web"/>
              </a:rPr>
              <a:t>But this skin is not all in one piece – it is made up of many pieces like a puzzle covering </a:t>
            </a:r>
          </a:p>
          <a:p>
            <a:pPr algn="l">
              <a:lnSpc>
                <a:spcPct val="100000"/>
              </a:lnSpc>
              <a:spcBef>
                <a:spcPts val="0"/>
              </a:spcBef>
            </a:pPr>
            <a:r>
              <a:rPr lang="en-US" sz="1200" dirty="0">
                <a:solidFill>
                  <a:srgbClr val="171717"/>
                </a:solidFill>
                <a:latin typeface="Merriweather Web"/>
              </a:rPr>
              <a:t>the surface of the earth. Not only that, but these puzzle pieces keep slowly </a:t>
            </a:r>
          </a:p>
          <a:p>
            <a:pPr algn="l">
              <a:lnSpc>
                <a:spcPct val="100000"/>
              </a:lnSpc>
              <a:spcBef>
                <a:spcPts val="0"/>
              </a:spcBef>
            </a:pPr>
            <a:r>
              <a:rPr lang="en-US" sz="1200" dirty="0">
                <a:solidFill>
                  <a:srgbClr val="171717"/>
                </a:solidFill>
                <a:latin typeface="Merriweather Web"/>
              </a:rPr>
              <a:t>moving around, sliding past one another and bumping into each other. </a:t>
            </a:r>
          </a:p>
          <a:p>
            <a:pPr algn="l">
              <a:lnSpc>
                <a:spcPct val="100000"/>
              </a:lnSpc>
              <a:spcBef>
                <a:spcPts val="0"/>
              </a:spcBef>
            </a:pPr>
            <a:endParaRPr lang="en-US" sz="1200" dirty="0">
              <a:solidFill>
                <a:srgbClr val="171717"/>
              </a:solidFill>
              <a:latin typeface="Merriweather Web"/>
            </a:endParaRPr>
          </a:p>
          <a:p>
            <a:pPr algn="l">
              <a:lnSpc>
                <a:spcPct val="100000"/>
              </a:lnSpc>
              <a:spcBef>
                <a:spcPts val="0"/>
              </a:spcBef>
            </a:pPr>
            <a:r>
              <a:rPr lang="en-US" sz="1200" dirty="0">
                <a:solidFill>
                  <a:srgbClr val="171717"/>
                </a:solidFill>
                <a:latin typeface="Merriweather Web"/>
              </a:rPr>
              <a:t>We call these puzzle pieces tectonic plates, and the edges of the plates are called the</a:t>
            </a:r>
          </a:p>
          <a:p>
            <a:pPr algn="l">
              <a:lnSpc>
                <a:spcPct val="100000"/>
              </a:lnSpc>
              <a:spcBef>
                <a:spcPts val="0"/>
              </a:spcBef>
            </a:pPr>
            <a:r>
              <a:rPr lang="en-US" sz="1200" dirty="0">
                <a:solidFill>
                  <a:srgbClr val="171717"/>
                </a:solidFill>
                <a:latin typeface="Merriweather Web"/>
              </a:rPr>
              <a:t> plate boundaries. The plate boundaries are made up of many faults, and most of the </a:t>
            </a:r>
          </a:p>
          <a:p>
            <a:pPr algn="l">
              <a:lnSpc>
                <a:spcPct val="100000"/>
              </a:lnSpc>
              <a:spcBef>
                <a:spcPts val="0"/>
              </a:spcBef>
            </a:pPr>
            <a:r>
              <a:rPr lang="en-US" sz="1200" dirty="0">
                <a:solidFill>
                  <a:srgbClr val="171717"/>
                </a:solidFill>
                <a:latin typeface="Merriweather Web"/>
              </a:rPr>
              <a:t>earthquakes around the world occur on these faults. </a:t>
            </a:r>
          </a:p>
          <a:p>
            <a:pPr algn="l">
              <a:lnSpc>
                <a:spcPct val="100000"/>
              </a:lnSpc>
              <a:spcBef>
                <a:spcPts val="0"/>
              </a:spcBef>
            </a:pPr>
            <a:endParaRPr lang="en-US" sz="1200" dirty="0">
              <a:solidFill>
                <a:srgbClr val="171717"/>
              </a:solidFill>
              <a:latin typeface="Merriweather Web"/>
            </a:endParaRPr>
          </a:p>
          <a:p>
            <a:pPr algn="l">
              <a:lnSpc>
                <a:spcPct val="100000"/>
              </a:lnSpc>
              <a:spcBef>
                <a:spcPts val="0"/>
              </a:spcBef>
            </a:pPr>
            <a:r>
              <a:rPr lang="en-US" sz="1200" dirty="0">
                <a:solidFill>
                  <a:srgbClr val="171717"/>
                </a:solidFill>
                <a:latin typeface="Merriweather Web"/>
              </a:rPr>
              <a:t>Since the edges of the plates are rough, they get stuck</a:t>
            </a:r>
          </a:p>
          <a:p>
            <a:pPr algn="l">
              <a:lnSpc>
                <a:spcPct val="100000"/>
              </a:lnSpc>
              <a:spcBef>
                <a:spcPts val="0"/>
              </a:spcBef>
            </a:pPr>
            <a:r>
              <a:rPr lang="en-US" sz="1200" dirty="0">
                <a:solidFill>
                  <a:srgbClr val="171717"/>
                </a:solidFill>
                <a:latin typeface="Merriweather Web"/>
              </a:rPr>
              <a:t> while the rest of the plate keeps moving. Finally, when the plate has </a:t>
            </a:r>
          </a:p>
          <a:p>
            <a:pPr algn="l">
              <a:lnSpc>
                <a:spcPct val="100000"/>
              </a:lnSpc>
              <a:spcBef>
                <a:spcPts val="0"/>
              </a:spcBef>
            </a:pPr>
            <a:r>
              <a:rPr lang="en-US" sz="1200" dirty="0">
                <a:solidFill>
                  <a:srgbClr val="171717"/>
                </a:solidFill>
                <a:latin typeface="Merriweather Web"/>
              </a:rPr>
              <a:t>moved far enough, the edges unstick on one of the faults and there is an earthquake.</a:t>
            </a:r>
          </a:p>
          <a:p>
            <a:endParaRPr lang="en-US" dirty="0"/>
          </a:p>
        </p:txBody>
      </p:sp>
      <p:sp>
        <p:nvSpPr>
          <p:cNvPr id="4" name="Slide Number Placeholder 3"/>
          <p:cNvSpPr>
            <a:spLocks noGrp="1"/>
          </p:cNvSpPr>
          <p:nvPr>
            <p:ph type="sldNum" sz="quarter" idx="5"/>
          </p:nvPr>
        </p:nvSpPr>
        <p:spPr/>
        <p:txBody>
          <a:bodyPr/>
          <a:lstStyle/>
          <a:p>
            <a:fld id="{3802C3E4-89FB-4DDF-A168-6C203854C82A}" type="slidenum">
              <a:rPr lang="en-US" smtClean="0"/>
              <a:t>3</a:t>
            </a:fld>
            <a:endParaRPr lang="en-US"/>
          </a:p>
        </p:txBody>
      </p:sp>
    </p:spTree>
    <p:extLst>
      <p:ext uri="{BB962C8B-B14F-4D97-AF65-F5344CB8AC3E}">
        <p14:creationId xmlns:p14="http://schemas.microsoft.com/office/powerpoint/2010/main" val="3032206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u="sng" dirty="0">
                <a:solidFill>
                  <a:schemeClr val="accent2">
                    <a:lumMod val="75000"/>
                  </a:schemeClr>
                </a:solidFill>
                <a:latin typeface="Public Sans Web"/>
              </a:rPr>
              <a:t>What are the Types of Plate Boundaries?</a:t>
            </a:r>
          </a:p>
          <a:p>
            <a:pPr algn="l">
              <a:lnSpc>
                <a:spcPct val="100000"/>
              </a:lnSpc>
              <a:spcBef>
                <a:spcPts val="0"/>
              </a:spcBef>
            </a:pPr>
            <a:endParaRPr lang="en-US" sz="1200" dirty="0">
              <a:solidFill>
                <a:srgbClr val="171717"/>
              </a:solidFill>
              <a:latin typeface="Merriweather Web"/>
            </a:endParaRPr>
          </a:p>
          <a:p>
            <a:pPr marL="171450" indent="-171450" algn="l">
              <a:buFont typeface="Arial" panose="020B0604020202020204" pitchFamily="34" charset="0"/>
              <a:buChar char="•"/>
            </a:pPr>
            <a:r>
              <a:rPr lang="en-US" b="1" i="0" dirty="0">
                <a:solidFill>
                  <a:srgbClr val="222222"/>
                </a:solidFill>
                <a:effectLst/>
                <a:latin typeface="Times New Roman" panose="02020603050405020304" pitchFamily="18" charset="0"/>
              </a:rPr>
              <a:t>Divergent Plate Boundary</a:t>
            </a:r>
          </a:p>
          <a:p>
            <a:pPr algn="l"/>
            <a:r>
              <a:rPr lang="en-US" b="0" i="0" dirty="0">
                <a:solidFill>
                  <a:srgbClr val="212529"/>
                </a:solidFill>
                <a:effectLst/>
                <a:latin typeface="Helvetica Neue"/>
              </a:rPr>
              <a:t>     Volcanic eruptions and shallow earthquakes are common where plates rip apart.</a:t>
            </a:r>
          </a:p>
          <a:p>
            <a:pPr marL="171450" indent="-171450" algn="l">
              <a:buFont typeface="Arial" panose="020B0604020202020204" pitchFamily="34" charset="0"/>
              <a:buChar char="•"/>
            </a:pPr>
            <a:r>
              <a:rPr lang="en-US" b="1" i="0" dirty="0">
                <a:solidFill>
                  <a:srgbClr val="222222"/>
                </a:solidFill>
                <a:effectLst/>
                <a:latin typeface="Times New Roman" panose="02020603050405020304" pitchFamily="18" charset="0"/>
              </a:rPr>
              <a:t>Convergent Plate Boundary</a:t>
            </a:r>
          </a:p>
          <a:p>
            <a:pPr algn="l"/>
            <a:r>
              <a:rPr lang="en-US" b="0" i="0" dirty="0">
                <a:solidFill>
                  <a:srgbClr val="212529"/>
                </a:solidFill>
                <a:effectLst/>
                <a:latin typeface="Helvetica Neue"/>
              </a:rPr>
              <a:t>     Where plates crash together, one dive (“subducts”) beneath the other, causing volcanoes (red triangles) to erupt on the overriding plate and earthquakes (black                </a:t>
            </a:r>
          </a:p>
          <a:p>
            <a:pPr algn="l"/>
            <a:r>
              <a:rPr lang="en-US" b="0" i="0" dirty="0">
                <a:solidFill>
                  <a:srgbClr val="212529"/>
                </a:solidFill>
                <a:effectLst/>
                <a:latin typeface="Helvetica Neue"/>
              </a:rPr>
              <a:t>      stars) at a variety of depths. The large white star represents the zone where plates lock together for centuries and then suddenly let go, causing the largest </a:t>
            </a:r>
          </a:p>
          <a:p>
            <a:pPr algn="l"/>
            <a:r>
              <a:rPr lang="en-US" b="0" i="0" dirty="0">
                <a:solidFill>
                  <a:srgbClr val="212529"/>
                </a:solidFill>
                <a:effectLst/>
                <a:latin typeface="Helvetica Neue"/>
              </a:rPr>
              <a:t>     earthquakes.</a:t>
            </a:r>
          </a:p>
          <a:p>
            <a:pPr marL="171450" indent="-171450" algn="l">
              <a:buFont typeface="Arial" panose="020B0604020202020204" pitchFamily="34" charset="0"/>
              <a:buChar char="•"/>
            </a:pPr>
            <a:r>
              <a:rPr lang="en-US" b="1" i="0" dirty="0">
                <a:solidFill>
                  <a:srgbClr val="222222"/>
                </a:solidFill>
                <a:effectLst/>
                <a:latin typeface="Times New Roman" panose="02020603050405020304" pitchFamily="18" charset="0"/>
              </a:rPr>
              <a:t>Transform Plate Boundary</a:t>
            </a:r>
          </a:p>
          <a:p>
            <a:pPr algn="l"/>
            <a:r>
              <a:rPr lang="en-US" b="0" i="0" dirty="0">
                <a:solidFill>
                  <a:srgbClr val="212529"/>
                </a:solidFill>
                <a:effectLst/>
                <a:latin typeface="Helvetica Neue"/>
              </a:rPr>
              <a:t>     Shallow earthquakes and little volcanism occur when one plate slides laterally past another.</a:t>
            </a:r>
          </a:p>
          <a:p>
            <a:pPr marL="171450" indent="-171450" algn="l">
              <a:buFont typeface="Arial" panose="020B0604020202020204" pitchFamily="34" charset="0"/>
              <a:buChar char="•"/>
            </a:pPr>
            <a:r>
              <a:rPr lang="en-US" b="1" i="0" dirty="0">
                <a:solidFill>
                  <a:srgbClr val="222222"/>
                </a:solidFill>
                <a:effectLst/>
                <a:latin typeface="Times New Roman" panose="02020603050405020304" pitchFamily="18" charset="0"/>
              </a:rPr>
              <a:t>Hotspot</a:t>
            </a:r>
          </a:p>
          <a:p>
            <a:pPr algn="l"/>
            <a:r>
              <a:rPr lang="en-US" b="0" i="0" dirty="0">
                <a:solidFill>
                  <a:srgbClr val="212529"/>
                </a:solidFill>
                <a:effectLst/>
                <a:latin typeface="Helvetica Neue"/>
              </a:rPr>
              <a:t>     In places like Hawaii and Yellowstone, a plate rides over a rising plume of the hot mantle, causing earthquakes and a chain of volcanoes.</a:t>
            </a:r>
          </a:p>
          <a:p>
            <a:pPr algn="l"/>
            <a:endParaRPr lang="en-US" b="0" i="0" dirty="0">
              <a:solidFill>
                <a:srgbClr val="212529"/>
              </a:solidFill>
              <a:effectLst/>
              <a:latin typeface="Helvetica Neue"/>
            </a:endParaRPr>
          </a:p>
          <a:p>
            <a:pPr algn="l"/>
            <a:endParaRPr lang="en-US" b="0" i="0" dirty="0">
              <a:solidFill>
                <a:srgbClr val="212529"/>
              </a:solidFill>
              <a:effectLst/>
              <a:latin typeface="Helvetica Neue"/>
            </a:endParaRPr>
          </a:p>
          <a:p>
            <a:pPr algn="l"/>
            <a:endParaRPr lang="en-US" b="0" i="0" dirty="0">
              <a:solidFill>
                <a:srgbClr val="212529"/>
              </a:solidFill>
              <a:effectLst/>
              <a:latin typeface="Helvetica Neue"/>
            </a:endParaRPr>
          </a:p>
          <a:p>
            <a:br>
              <a:rPr lang="en-US" dirty="0"/>
            </a:br>
            <a:endParaRPr lang="en-US" dirty="0"/>
          </a:p>
        </p:txBody>
      </p:sp>
      <p:sp>
        <p:nvSpPr>
          <p:cNvPr id="4" name="Slide Number Placeholder 3"/>
          <p:cNvSpPr>
            <a:spLocks noGrp="1"/>
          </p:cNvSpPr>
          <p:nvPr>
            <p:ph type="sldNum" sz="quarter" idx="5"/>
          </p:nvPr>
        </p:nvSpPr>
        <p:spPr/>
        <p:txBody>
          <a:bodyPr/>
          <a:lstStyle/>
          <a:p>
            <a:fld id="{3802C3E4-89FB-4DDF-A168-6C203854C82A}" type="slidenum">
              <a:rPr lang="en-US" smtClean="0"/>
              <a:t>4</a:t>
            </a:fld>
            <a:endParaRPr lang="en-US"/>
          </a:p>
        </p:txBody>
      </p:sp>
    </p:spTree>
    <p:extLst>
      <p:ext uri="{BB962C8B-B14F-4D97-AF65-F5344CB8AC3E}">
        <p14:creationId xmlns:p14="http://schemas.microsoft.com/office/powerpoint/2010/main" val="4065622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2800" b="1" u="sng" dirty="0">
                <a:solidFill>
                  <a:schemeClr val="accent2">
                    <a:lumMod val="75000"/>
                  </a:schemeClr>
                </a:solidFill>
                <a:latin typeface="Public Sans Web"/>
              </a:rPr>
              <a:t>What are the Effects of an Earthquake?</a:t>
            </a:r>
          </a:p>
          <a:p>
            <a:pPr algn="l">
              <a:lnSpc>
                <a:spcPct val="100000"/>
              </a:lnSpc>
              <a:spcBef>
                <a:spcPts val="0"/>
              </a:spcBef>
            </a:pPr>
            <a:r>
              <a:rPr lang="en-US" sz="2800" b="0" i="0" dirty="0">
                <a:solidFill>
                  <a:srgbClr val="3C4245"/>
                </a:solidFill>
                <a:effectLst/>
                <a:latin typeface="Arial" panose="020B0604020202020204" pitchFamily="34" charset="0"/>
              </a:rPr>
              <a:t>Earthquakes can strike suddenly and without warning. An earthquake is a violent and abrupt shaking of the ground, caused by movement between tectonic plates along a fault line in the earth’s crust. Earthquakes can result in ground shaking, soil liquefaction, landslides, fissures, avalanches, fires, and tsunamis.</a:t>
            </a:r>
          </a:p>
          <a:p>
            <a:pPr algn="l">
              <a:lnSpc>
                <a:spcPct val="100000"/>
              </a:lnSpc>
              <a:spcBef>
                <a:spcPts val="0"/>
              </a:spcBef>
            </a:pPr>
            <a:endParaRPr lang="en-US" sz="1800" dirty="0">
              <a:solidFill>
                <a:srgbClr val="171717"/>
              </a:solidFill>
              <a:latin typeface="Merriweather Web"/>
            </a:endParaRPr>
          </a:p>
          <a:p>
            <a:pPr algn="l">
              <a:lnSpc>
                <a:spcPct val="100000"/>
              </a:lnSpc>
              <a:spcBef>
                <a:spcPts val="0"/>
              </a:spcBef>
            </a:pPr>
            <a:r>
              <a:rPr lang="en-US" sz="2800" b="0" i="0" dirty="0">
                <a:solidFill>
                  <a:srgbClr val="3C4245"/>
                </a:solidFill>
                <a:effectLst/>
                <a:latin typeface="Arial" panose="020B0604020202020204" pitchFamily="34" charset="0"/>
              </a:rPr>
              <a:t>Between 1998-2017, earthquakes caused nearly 750 000 deaths globally, more than half of all deaths related to natural disasters. More than 125 million people were affected by earthquakes during this period, meaning they were injured, made homeless, displaced, or evacuated during the emergency phase of the disaster.</a:t>
            </a:r>
            <a:endParaRPr lang="en-US" sz="1800" b="0" i="0" dirty="0">
              <a:solidFill>
                <a:srgbClr val="171717"/>
              </a:solidFill>
              <a:effectLst/>
              <a:latin typeface="Merriweather Web"/>
            </a:endParaRPr>
          </a:p>
          <a:p>
            <a:pPr algn="l">
              <a:lnSpc>
                <a:spcPct val="100000"/>
              </a:lnSpc>
              <a:spcBef>
                <a:spcPts val="0"/>
              </a:spcBef>
            </a:pPr>
            <a:endParaRPr lang="en-US" sz="1800" dirty="0">
              <a:solidFill>
                <a:srgbClr val="171717"/>
              </a:solidFill>
              <a:latin typeface="Merriweather Web"/>
            </a:endParaRPr>
          </a:p>
        </p:txBody>
      </p:sp>
      <p:sp>
        <p:nvSpPr>
          <p:cNvPr id="4" name="Slide Number Placeholder 3"/>
          <p:cNvSpPr>
            <a:spLocks noGrp="1"/>
          </p:cNvSpPr>
          <p:nvPr>
            <p:ph type="sldNum" sz="quarter" idx="5"/>
          </p:nvPr>
        </p:nvSpPr>
        <p:spPr/>
        <p:txBody>
          <a:bodyPr/>
          <a:lstStyle/>
          <a:p>
            <a:fld id="{3802C3E4-89FB-4DDF-A168-6C203854C82A}" type="slidenum">
              <a:rPr lang="en-US" smtClean="0"/>
              <a:t>5</a:t>
            </a:fld>
            <a:endParaRPr lang="en-US"/>
          </a:p>
        </p:txBody>
      </p:sp>
    </p:spTree>
    <p:extLst>
      <p:ext uri="{BB962C8B-B14F-4D97-AF65-F5344CB8AC3E}">
        <p14:creationId xmlns:p14="http://schemas.microsoft.com/office/powerpoint/2010/main" val="2458566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00000"/>
              </a:lnSpc>
              <a:spcBef>
                <a:spcPts val="0"/>
              </a:spcBef>
            </a:pPr>
            <a:endParaRPr lang="en-US" sz="1200" b="1" dirty="0">
              <a:solidFill>
                <a:srgbClr val="171717"/>
              </a:solidFill>
              <a:latin typeface="Merriweather Web"/>
            </a:endParaRPr>
          </a:p>
          <a:p>
            <a:pPr algn="l"/>
            <a:r>
              <a:rPr lang="en-US" sz="1800" b="1" u="sng" dirty="0">
                <a:solidFill>
                  <a:schemeClr val="accent2">
                    <a:lumMod val="75000"/>
                  </a:schemeClr>
                </a:solidFill>
                <a:latin typeface="Public Sans Web"/>
              </a:rPr>
              <a:t>What are the factors that affect the intensity and frequency of earthquakes?</a:t>
            </a:r>
          </a:p>
          <a:p>
            <a:pPr algn="l"/>
            <a:endParaRPr lang="en-US" sz="1800" b="1" u="sng" dirty="0">
              <a:solidFill>
                <a:schemeClr val="accent2">
                  <a:lumMod val="75000"/>
                </a:schemeClr>
              </a:solidFill>
              <a:latin typeface="Public Sans Web"/>
            </a:endParaRPr>
          </a:p>
          <a:p>
            <a:pPr algn="l"/>
            <a:r>
              <a:rPr lang="en-US" sz="1800" dirty="0">
                <a:solidFill>
                  <a:srgbClr val="171717"/>
                </a:solidFill>
                <a:latin typeface="Merriweather Web"/>
              </a:rPr>
              <a:t>The intensity of ground shaking depends on the duration, local geology, and distance.</a:t>
            </a:r>
            <a:endParaRPr lang="en-US" sz="1800" b="1" u="sng" dirty="0">
              <a:solidFill>
                <a:schemeClr val="accent2">
                  <a:lumMod val="75000"/>
                </a:schemeClr>
              </a:solidFill>
              <a:latin typeface="Public Sans Web"/>
            </a:endParaRPr>
          </a:p>
          <a:p>
            <a:pPr algn="l"/>
            <a:endParaRPr lang="en-US" sz="1800" b="1" u="sng" dirty="0">
              <a:solidFill>
                <a:schemeClr val="accent2">
                  <a:lumMod val="75000"/>
                </a:schemeClr>
              </a:solidFill>
              <a:latin typeface="Public Sans Web"/>
            </a:endParaRPr>
          </a:p>
          <a:p>
            <a:pPr algn="l">
              <a:lnSpc>
                <a:spcPct val="100000"/>
              </a:lnSpc>
              <a:spcBef>
                <a:spcPts val="0"/>
              </a:spcBef>
            </a:pPr>
            <a:r>
              <a:rPr lang="en-US" sz="1200" b="1" dirty="0">
                <a:solidFill>
                  <a:srgbClr val="171717"/>
                </a:solidFill>
                <a:latin typeface="Merriweather Web"/>
              </a:rPr>
              <a:t>The earthquake’s magnitude: </a:t>
            </a:r>
            <a:r>
              <a:rPr lang="en-US" sz="1200" dirty="0">
                <a:solidFill>
                  <a:srgbClr val="171717"/>
                </a:solidFill>
                <a:latin typeface="Merriweather Web"/>
              </a:rPr>
              <a:t>Typically, you will feel more intense shaking from a big earthquake than from a small one. Bigger earthquakes also release their energy over a larger area and for a longer period of time. </a:t>
            </a:r>
          </a:p>
          <a:p>
            <a:pPr algn="l">
              <a:lnSpc>
                <a:spcPct val="100000"/>
              </a:lnSpc>
              <a:spcBef>
                <a:spcPts val="0"/>
              </a:spcBef>
            </a:pPr>
            <a:r>
              <a:rPr lang="en-US" sz="1200" b="1" dirty="0">
                <a:solidFill>
                  <a:srgbClr val="171717"/>
                </a:solidFill>
                <a:latin typeface="Merriweather Web"/>
              </a:rPr>
              <a:t>Site’s proximity to the fault: </a:t>
            </a:r>
            <a:r>
              <a:rPr lang="en-US" sz="1200" dirty="0">
                <a:solidFill>
                  <a:srgbClr val="171717"/>
                </a:solidFill>
                <a:latin typeface="Merriweather Web"/>
              </a:rPr>
              <a:t>Earthquake waves diminish in intensity as they travel through the ground, so earthquake shaking is less intense and farther from the fault. </a:t>
            </a:r>
          </a:p>
          <a:p>
            <a:pPr algn="l">
              <a:lnSpc>
                <a:spcPct val="100000"/>
              </a:lnSpc>
              <a:spcBef>
                <a:spcPts val="0"/>
              </a:spcBef>
            </a:pPr>
            <a:r>
              <a:rPr lang="en-US" sz="1200" b="1" dirty="0">
                <a:solidFill>
                  <a:srgbClr val="171717"/>
                </a:solidFill>
                <a:latin typeface="Merriweather Web"/>
              </a:rPr>
              <a:t>local geology and soil type: </a:t>
            </a:r>
            <a:r>
              <a:rPr lang="en-US" sz="1200" dirty="0">
                <a:solidFill>
                  <a:srgbClr val="171717"/>
                </a:solidFill>
                <a:latin typeface="Merriweather Web"/>
              </a:rPr>
              <a:t>Soils can greatly amplify the shaking in an earthquake. Passing from rock to soil, seismic waves slow down but get bigger.  Hence, a soft loose soil may shake more intensely than hard rock at the same distance from the same earthquake.</a:t>
            </a:r>
          </a:p>
          <a:p>
            <a:endParaRPr lang="en-US" dirty="0"/>
          </a:p>
        </p:txBody>
      </p:sp>
      <p:sp>
        <p:nvSpPr>
          <p:cNvPr id="4" name="Slide Number Placeholder 3"/>
          <p:cNvSpPr>
            <a:spLocks noGrp="1"/>
          </p:cNvSpPr>
          <p:nvPr>
            <p:ph type="sldNum" sz="quarter" idx="5"/>
          </p:nvPr>
        </p:nvSpPr>
        <p:spPr/>
        <p:txBody>
          <a:bodyPr/>
          <a:lstStyle/>
          <a:p>
            <a:fld id="{3802C3E4-89FB-4DDF-A168-6C203854C82A}" type="slidenum">
              <a:rPr lang="en-US" smtClean="0"/>
              <a:t>6</a:t>
            </a:fld>
            <a:endParaRPr lang="en-US"/>
          </a:p>
        </p:txBody>
      </p:sp>
    </p:spTree>
    <p:extLst>
      <p:ext uri="{BB962C8B-B14F-4D97-AF65-F5344CB8AC3E}">
        <p14:creationId xmlns:p14="http://schemas.microsoft.com/office/powerpoint/2010/main" val="3131538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u="sng" dirty="0">
                <a:solidFill>
                  <a:schemeClr val="accent2">
                    <a:lumMod val="75000"/>
                  </a:schemeClr>
                </a:solidFill>
                <a:latin typeface="Public Sans Web"/>
              </a:rPr>
              <a:t>What are the Methods used to detect, measure and predict earthquakes?</a:t>
            </a:r>
          </a:p>
          <a:p>
            <a:r>
              <a:rPr lang="en-US" sz="1200" dirty="0">
                <a:solidFill>
                  <a:srgbClr val="171717"/>
                </a:solidFill>
                <a:latin typeface="Merriweather Web"/>
              </a:rPr>
              <a:t>Earthquakes are recorded by instruments called seismographs. The recording they make </a:t>
            </a:r>
          </a:p>
          <a:p>
            <a:r>
              <a:rPr lang="en-US" sz="1200" dirty="0">
                <a:solidFill>
                  <a:srgbClr val="171717"/>
                </a:solidFill>
                <a:latin typeface="Merriweather Web"/>
              </a:rPr>
              <a:t>is called a seismogram. The seismograph has a base that sets firmly in the ground, </a:t>
            </a:r>
          </a:p>
          <a:p>
            <a:r>
              <a:rPr lang="en-US" sz="1200" dirty="0">
                <a:solidFill>
                  <a:srgbClr val="171717"/>
                </a:solidFill>
                <a:latin typeface="Merriweather Web"/>
              </a:rPr>
              <a:t>and a heavy weight that hangs free. </a:t>
            </a:r>
          </a:p>
          <a:p>
            <a:r>
              <a:rPr lang="en-US" sz="1200" dirty="0">
                <a:solidFill>
                  <a:srgbClr val="171717"/>
                </a:solidFill>
                <a:latin typeface="Merriweather Web"/>
              </a:rPr>
              <a:t>When an earthquake causes the ground to shake, the base of the seismograph shakes too, but the hanging weight does not. Instead, the spring or string that it is hanging from absorbs all the movement. The difference in position between the shaking part of the seismograph and the motionless part is what is recorded.</a:t>
            </a:r>
          </a:p>
          <a:p>
            <a:endParaRPr lang="en-US" sz="1200" dirty="0">
              <a:solidFill>
                <a:srgbClr val="171717"/>
              </a:solidFill>
              <a:latin typeface="Merriweather Web"/>
            </a:endParaRPr>
          </a:p>
          <a:p>
            <a:r>
              <a:rPr lang="en-US" sz="1200" b="1" i="0" dirty="0">
                <a:solidFill>
                  <a:schemeClr val="accent2">
                    <a:lumMod val="75000"/>
                  </a:schemeClr>
                </a:solidFill>
                <a:effectLst/>
                <a:latin typeface="Public Sans Web"/>
              </a:rPr>
              <a:t>How can scientists tell where the earthquake happened?</a:t>
            </a:r>
          </a:p>
          <a:p>
            <a:r>
              <a:rPr lang="en-US" sz="1200" b="0" i="0" dirty="0">
                <a:solidFill>
                  <a:srgbClr val="171717"/>
                </a:solidFill>
                <a:effectLst/>
                <a:latin typeface="Merriweather Web"/>
              </a:rPr>
              <a:t>Scientists then use a method called </a:t>
            </a:r>
            <a:r>
              <a:rPr lang="en-US" sz="1200" b="1" i="0" dirty="0">
                <a:solidFill>
                  <a:srgbClr val="171717"/>
                </a:solidFill>
                <a:effectLst/>
                <a:latin typeface="Merriweather Web"/>
              </a:rPr>
              <a:t>triangulation</a:t>
            </a:r>
            <a:r>
              <a:rPr lang="en-US" sz="1200" b="0" i="0" dirty="0">
                <a:solidFill>
                  <a:srgbClr val="171717"/>
                </a:solidFill>
                <a:effectLst/>
                <a:latin typeface="Merriweather Web"/>
              </a:rPr>
              <a:t> to determine exactly where the earthquake was. It is called triangulation because a triangle has three sides, and it takes three seismographs to locate an earthquake. If you draw a circle on a map around three different seismographs where the </a:t>
            </a:r>
            <a:r>
              <a:rPr lang="en-US" sz="1200" b="1" i="0" dirty="0">
                <a:solidFill>
                  <a:srgbClr val="171717"/>
                </a:solidFill>
                <a:effectLst/>
                <a:latin typeface="Merriweather Web"/>
              </a:rPr>
              <a:t>radius</a:t>
            </a:r>
            <a:r>
              <a:rPr lang="en-US" sz="1200" b="0" i="0" dirty="0">
                <a:solidFill>
                  <a:srgbClr val="171717"/>
                </a:solidFill>
                <a:effectLst/>
                <a:latin typeface="Merriweather Web"/>
              </a:rPr>
              <a:t> of each is the distance from that station to the earthquake, the intersection of those three circles is the </a:t>
            </a:r>
            <a:r>
              <a:rPr lang="en-US" sz="1200" b="1" i="0" dirty="0">
                <a:solidFill>
                  <a:srgbClr val="171717"/>
                </a:solidFill>
                <a:effectLst/>
                <a:latin typeface="Merriweather Web"/>
              </a:rPr>
              <a:t>epicenter</a:t>
            </a:r>
            <a:r>
              <a:rPr lang="en-US" sz="1200" b="0" i="0" dirty="0">
                <a:solidFill>
                  <a:srgbClr val="171717"/>
                </a:solidFill>
                <a:effectLst/>
                <a:latin typeface="Merriweather Web"/>
              </a:rPr>
              <a:t>!</a:t>
            </a:r>
          </a:p>
          <a:p>
            <a:endParaRPr lang="en-US" sz="1200" dirty="0">
              <a:solidFill>
                <a:srgbClr val="171717"/>
              </a:solidFill>
              <a:latin typeface="Merriweather Web"/>
            </a:endParaRPr>
          </a:p>
          <a:p>
            <a:r>
              <a:rPr lang="en-US" sz="1200" b="1" dirty="0">
                <a:solidFill>
                  <a:schemeClr val="accent2">
                    <a:lumMod val="75000"/>
                  </a:schemeClr>
                </a:solidFill>
                <a:latin typeface="Public Sans Web"/>
              </a:rPr>
              <a:t>Can scientists predict earthquakes?</a:t>
            </a:r>
          </a:p>
          <a:p>
            <a:r>
              <a:rPr lang="en-US" sz="1200" dirty="0">
                <a:solidFill>
                  <a:srgbClr val="171717"/>
                </a:solidFill>
                <a:latin typeface="Merriweather Web"/>
              </a:rPr>
              <a:t>No, and it is unlikely they will ever be able to predict them. Scientists have tried many different ways of predicting earthquakes, but none have been successful. On any particular fault, scientists know there will be another earthquake sometime in the future, but they have no way of telling when it will happen.</a:t>
            </a:r>
          </a:p>
          <a:p>
            <a:endParaRPr lang="en-US" dirty="0"/>
          </a:p>
        </p:txBody>
      </p:sp>
      <p:sp>
        <p:nvSpPr>
          <p:cNvPr id="4" name="Slide Number Placeholder 3"/>
          <p:cNvSpPr>
            <a:spLocks noGrp="1"/>
          </p:cNvSpPr>
          <p:nvPr>
            <p:ph type="sldNum" sz="quarter" idx="5"/>
          </p:nvPr>
        </p:nvSpPr>
        <p:spPr/>
        <p:txBody>
          <a:bodyPr/>
          <a:lstStyle/>
          <a:p>
            <a:fld id="{3802C3E4-89FB-4DDF-A168-6C203854C82A}" type="slidenum">
              <a:rPr lang="en-US" smtClean="0"/>
              <a:t>7</a:t>
            </a:fld>
            <a:endParaRPr lang="en-US"/>
          </a:p>
        </p:txBody>
      </p:sp>
    </p:spTree>
    <p:extLst>
      <p:ext uri="{BB962C8B-B14F-4D97-AF65-F5344CB8AC3E}">
        <p14:creationId xmlns:p14="http://schemas.microsoft.com/office/powerpoint/2010/main" val="69603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u="sng" dirty="0">
                <a:solidFill>
                  <a:schemeClr val="accent2">
                    <a:lumMod val="75000"/>
                  </a:schemeClr>
                </a:solidFill>
                <a:latin typeface="Public Sans Web"/>
              </a:rPr>
              <a:t>What are The impacts of earthquakes on the natural environment and ecosystem?</a:t>
            </a:r>
          </a:p>
          <a:p>
            <a:r>
              <a:rPr lang="en-US" sz="1200" dirty="0">
                <a:solidFill>
                  <a:srgbClr val="171717"/>
                </a:solidFill>
                <a:latin typeface="Merriweather Web"/>
              </a:rPr>
              <a:t>Earthquake environmental effects are the effects caused by an earthquake, including </a:t>
            </a:r>
            <a:r>
              <a:rPr lang="en-US" sz="1200" b="1" dirty="0">
                <a:solidFill>
                  <a:srgbClr val="171717"/>
                </a:solidFill>
                <a:latin typeface="Merriweather Web"/>
              </a:rPr>
              <a:t>surface faulting</a:t>
            </a:r>
            <a:r>
              <a:rPr lang="en-US" sz="1200" dirty="0">
                <a:solidFill>
                  <a:srgbClr val="171717"/>
                </a:solidFill>
                <a:latin typeface="Merriweather Web"/>
              </a:rPr>
              <a:t>, </a:t>
            </a:r>
            <a:r>
              <a:rPr lang="en-US" sz="1200" b="1" dirty="0">
                <a:solidFill>
                  <a:srgbClr val="171717"/>
                </a:solidFill>
                <a:latin typeface="Merriweather Web"/>
              </a:rPr>
              <a:t>tsunamis</a:t>
            </a:r>
            <a:r>
              <a:rPr lang="en-US" sz="1200" dirty="0">
                <a:solidFill>
                  <a:srgbClr val="171717"/>
                </a:solidFill>
                <a:latin typeface="Merriweather Web"/>
              </a:rPr>
              <a:t>, </a:t>
            </a:r>
            <a:r>
              <a:rPr lang="en-US" sz="1200" b="1" dirty="0">
                <a:solidFill>
                  <a:srgbClr val="171717"/>
                </a:solidFill>
                <a:latin typeface="Merriweather Web"/>
              </a:rPr>
              <a:t>soil liquefactions</a:t>
            </a:r>
            <a:r>
              <a:rPr lang="en-US" sz="1200" dirty="0">
                <a:solidFill>
                  <a:srgbClr val="171717"/>
                </a:solidFill>
                <a:latin typeface="Merriweather Web"/>
              </a:rPr>
              <a:t>, </a:t>
            </a:r>
            <a:r>
              <a:rPr lang="en-US" sz="1200" b="1" dirty="0">
                <a:solidFill>
                  <a:srgbClr val="171717"/>
                </a:solidFill>
                <a:latin typeface="Merriweather Web"/>
              </a:rPr>
              <a:t>ground resonance</a:t>
            </a:r>
            <a:r>
              <a:rPr lang="en-US" sz="1200" dirty="0">
                <a:solidFill>
                  <a:srgbClr val="171717"/>
                </a:solidFill>
                <a:latin typeface="Merriweather Web"/>
              </a:rPr>
              <a:t>, </a:t>
            </a:r>
            <a:r>
              <a:rPr lang="en-US" sz="1200" b="1" dirty="0">
                <a:solidFill>
                  <a:srgbClr val="171717"/>
                </a:solidFill>
                <a:latin typeface="Merriweather Web"/>
              </a:rPr>
              <a:t>landslides and ground failure</a:t>
            </a:r>
            <a:r>
              <a:rPr lang="en-US" sz="1200" dirty="0">
                <a:solidFill>
                  <a:srgbClr val="171717"/>
                </a:solidFill>
                <a:latin typeface="Merriweather Web"/>
              </a:rPr>
              <a:t>, either directly linked to the earthquake source or provoked by the ground shaking.</a:t>
            </a:r>
          </a:p>
          <a:p>
            <a:endParaRPr lang="en-US" sz="1200" dirty="0">
              <a:solidFill>
                <a:srgbClr val="171717"/>
              </a:solidFill>
              <a:latin typeface="Merriweather Web"/>
            </a:endParaRPr>
          </a:p>
          <a:p>
            <a:r>
              <a:rPr lang="en-US" sz="1200" dirty="0">
                <a:solidFill>
                  <a:srgbClr val="171717"/>
                </a:solidFill>
                <a:latin typeface="Merriweather Web"/>
              </a:rPr>
              <a:t>Earthquake environmental effects are divided into two main types:</a:t>
            </a:r>
          </a:p>
          <a:p>
            <a:endParaRPr lang="en-US" sz="1200" dirty="0">
              <a:solidFill>
                <a:srgbClr val="171717"/>
              </a:solidFill>
              <a:latin typeface="Merriweather Web"/>
            </a:endParaRPr>
          </a:p>
          <a:p>
            <a:r>
              <a:rPr lang="en-US" sz="1200" b="1" i="0" dirty="0">
                <a:solidFill>
                  <a:srgbClr val="202122"/>
                </a:solidFill>
                <a:effectLst/>
                <a:latin typeface="Arial" panose="020B0604020202020204" pitchFamily="34" charset="0"/>
              </a:rPr>
              <a:t>- Primary effects</a:t>
            </a:r>
            <a:r>
              <a:rPr lang="en-US" sz="1200" b="0" i="0" dirty="0">
                <a:solidFill>
                  <a:srgbClr val="202122"/>
                </a:solidFill>
                <a:effectLst/>
                <a:latin typeface="Arial" panose="020B0604020202020204" pitchFamily="34" charset="0"/>
              </a:rPr>
              <a:t>: which are the surface expression of the </a:t>
            </a:r>
            <a:r>
              <a:rPr lang="en-US" sz="1200" b="0" i="0" dirty="0" err="1">
                <a:solidFill>
                  <a:srgbClr val="202122"/>
                </a:solidFill>
                <a:effectLst/>
                <a:latin typeface="Arial" panose="020B0604020202020204" pitchFamily="34" charset="0"/>
              </a:rPr>
              <a:t>seismogenic</a:t>
            </a:r>
            <a:r>
              <a:rPr lang="en-US" sz="1200" b="0" i="0" dirty="0">
                <a:solidFill>
                  <a:srgbClr val="202122"/>
                </a:solidFill>
                <a:effectLst/>
                <a:latin typeface="Arial" panose="020B0604020202020204" pitchFamily="34" charset="0"/>
              </a:rPr>
              <a:t> source (e.g., surface faulting), normally observed for crustal earthquakes above a given magnitude threshold. </a:t>
            </a:r>
            <a:endParaRPr lang="en-US" sz="1200" b="0" i="0" dirty="0">
              <a:solidFill>
                <a:srgbClr val="171717"/>
              </a:solidFill>
              <a:effectLst/>
              <a:latin typeface="Merriweather Web"/>
            </a:endParaRPr>
          </a:p>
          <a:p>
            <a:endParaRPr lang="en-US" sz="1200" dirty="0">
              <a:solidFill>
                <a:srgbClr val="171717"/>
              </a:solidFill>
              <a:latin typeface="Merriweather Web"/>
            </a:endParaRPr>
          </a:p>
          <a:p>
            <a:r>
              <a:rPr lang="en-US" sz="1200" b="1" i="0" dirty="0">
                <a:solidFill>
                  <a:srgbClr val="202122"/>
                </a:solidFill>
                <a:effectLst/>
                <a:latin typeface="Arial" panose="020B0604020202020204" pitchFamily="34" charset="0"/>
              </a:rPr>
              <a:t>- Secondary effects</a:t>
            </a:r>
            <a:r>
              <a:rPr lang="en-US" sz="1200" b="0" i="0" dirty="0">
                <a:solidFill>
                  <a:srgbClr val="202122"/>
                </a:solidFill>
                <a:effectLst/>
                <a:latin typeface="Arial" panose="020B0604020202020204" pitchFamily="34" charset="0"/>
              </a:rPr>
              <a:t>: mostly this is the intensity of the ground shaking. </a:t>
            </a:r>
            <a:endParaRPr lang="en-US" sz="1200" b="0" i="0" dirty="0">
              <a:solidFill>
                <a:srgbClr val="171717"/>
              </a:solidFill>
              <a:effectLst/>
              <a:latin typeface="Merriweather Web"/>
            </a:endParaRPr>
          </a:p>
          <a:p>
            <a:endParaRPr lang="en-US" dirty="0"/>
          </a:p>
        </p:txBody>
      </p:sp>
      <p:sp>
        <p:nvSpPr>
          <p:cNvPr id="4" name="Slide Number Placeholder 3"/>
          <p:cNvSpPr>
            <a:spLocks noGrp="1"/>
          </p:cNvSpPr>
          <p:nvPr>
            <p:ph type="sldNum" sz="quarter" idx="5"/>
          </p:nvPr>
        </p:nvSpPr>
        <p:spPr/>
        <p:txBody>
          <a:bodyPr/>
          <a:lstStyle/>
          <a:p>
            <a:fld id="{3802C3E4-89FB-4DDF-A168-6C203854C82A}" type="slidenum">
              <a:rPr lang="en-US" smtClean="0"/>
              <a:t>8</a:t>
            </a:fld>
            <a:endParaRPr lang="en-US"/>
          </a:p>
        </p:txBody>
      </p:sp>
    </p:spTree>
    <p:extLst>
      <p:ext uri="{BB962C8B-B14F-4D97-AF65-F5344CB8AC3E}">
        <p14:creationId xmlns:p14="http://schemas.microsoft.com/office/powerpoint/2010/main" val="395616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u="sng" dirty="0">
                <a:solidFill>
                  <a:schemeClr val="accent2">
                    <a:lumMod val="75000"/>
                  </a:schemeClr>
                </a:solidFill>
                <a:latin typeface="Public Sans Web"/>
              </a:rPr>
              <a:t>What are some solutions with some reasoning for Earthquakes?</a:t>
            </a:r>
          </a:p>
          <a:p>
            <a:endParaRPr lang="en-US" sz="1800" b="1" u="sng" dirty="0">
              <a:solidFill>
                <a:schemeClr val="accent2">
                  <a:lumMod val="75000"/>
                </a:schemeClr>
              </a:solidFill>
              <a:latin typeface="Public Sans Web"/>
            </a:endParaRPr>
          </a:p>
          <a:p>
            <a:r>
              <a:rPr lang="en-US" sz="1200" dirty="0">
                <a:solidFill>
                  <a:srgbClr val="171717"/>
                </a:solidFill>
                <a:latin typeface="Merriweather Web"/>
              </a:rPr>
              <a:t>Earthquakes can be induced by a wide range of causes including  </a:t>
            </a:r>
            <a:r>
              <a:rPr lang="en-US" sz="1200" b="1" dirty="0">
                <a:solidFill>
                  <a:srgbClr val="171717"/>
                </a:solidFill>
                <a:latin typeface="Merriweather Web"/>
              </a:rPr>
              <a:t>impoundment of reservoirs</a:t>
            </a:r>
            <a:r>
              <a:rPr lang="en-US" sz="1200" dirty="0">
                <a:solidFill>
                  <a:srgbClr val="171717"/>
                </a:solidFill>
                <a:latin typeface="Merriweather Web"/>
              </a:rPr>
              <a:t>, </a:t>
            </a:r>
            <a:r>
              <a:rPr lang="en-US" sz="1200" b="1" dirty="0">
                <a:solidFill>
                  <a:srgbClr val="171717"/>
                </a:solidFill>
                <a:latin typeface="Merriweather Web"/>
              </a:rPr>
              <a:t>surface and underground mining</a:t>
            </a:r>
            <a:r>
              <a:rPr lang="en-US" sz="1200" dirty="0">
                <a:solidFill>
                  <a:srgbClr val="171717"/>
                </a:solidFill>
                <a:latin typeface="Merriweather Web"/>
              </a:rPr>
              <a:t>, </a:t>
            </a:r>
            <a:r>
              <a:rPr lang="en-US" sz="1200" b="1" dirty="0">
                <a:solidFill>
                  <a:srgbClr val="171717"/>
                </a:solidFill>
                <a:latin typeface="Merriweather Web"/>
              </a:rPr>
              <a:t>withdrawal of fluids and gas from the subsurface</a:t>
            </a:r>
            <a:r>
              <a:rPr lang="en-US" sz="1200" dirty="0">
                <a:solidFill>
                  <a:srgbClr val="171717"/>
                </a:solidFill>
                <a:latin typeface="Merriweather Web"/>
              </a:rPr>
              <a:t>, and </a:t>
            </a:r>
            <a:r>
              <a:rPr lang="en-US" sz="1200" b="1" dirty="0">
                <a:solidFill>
                  <a:srgbClr val="171717"/>
                </a:solidFill>
                <a:latin typeface="Merriweather Web"/>
              </a:rPr>
              <a:t>injection of fluids into underground formations</a:t>
            </a:r>
            <a:r>
              <a:rPr lang="en-US" sz="1200" dirty="0">
                <a:solidFill>
                  <a:srgbClr val="171717"/>
                </a:solidFill>
                <a:latin typeface="Merriweather Web"/>
              </a:rPr>
              <a:t>. While most induced earthquakes are small and present little hazard, larger and potentially damaging manmade earthquakes have occurred in the past. </a:t>
            </a:r>
          </a:p>
          <a:p>
            <a:endParaRPr lang="en-US" sz="1200" dirty="0">
              <a:solidFill>
                <a:srgbClr val="171717"/>
              </a:solidFill>
              <a:latin typeface="Merriweather Web"/>
            </a:endParaRPr>
          </a:p>
          <a:p>
            <a:r>
              <a:rPr lang="en-US" sz="1200" b="0" i="0" dirty="0">
                <a:solidFill>
                  <a:srgbClr val="171717"/>
                </a:solidFill>
                <a:effectLst/>
                <a:latin typeface="Merriweather Web"/>
              </a:rPr>
              <a:t>We cannot prevent natural earthquakes from occurring, but we can significantly mitigate their effects by identifying hazards, </a:t>
            </a:r>
            <a:r>
              <a:rPr lang="en-US" sz="1200" b="1" i="0" dirty="0">
                <a:solidFill>
                  <a:srgbClr val="171717"/>
                </a:solidFill>
                <a:effectLst/>
                <a:latin typeface="Merriweather Web"/>
              </a:rPr>
              <a:t>building safer structures, providing education on earthquake safety</a:t>
            </a:r>
            <a:r>
              <a:rPr lang="en-US" sz="1200" b="0" i="0" dirty="0">
                <a:solidFill>
                  <a:srgbClr val="171717"/>
                </a:solidFill>
                <a:effectLst/>
                <a:latin typeface="Merriweather Web"/>
              </a:rPr>
              <a:t> and </a:t>
            </a:r>
            <a:r>
              <a:rPr lang="en-US" sz="1200" b="1" i="0" dirty="0">
                <a:solidFill>
                  <a:srgbClr val="171717"/>
                </a:solidFill>
                <a:effectLst/>
                <a:latin typeface="Merriweather Web"/>
              </a:rPr>
              <a:t>preparing for natural earthquakes</a:t>
            </a:r>
            <a:r>
              <a:rPr lang="en-US" sz="1200" b="0" i="0" dirty="0">
                <a:solidFill>
                  <a:srgbClr val="171717"/>
                </a:solidFill>
                <a:effectLst/>
                <a:latin typeface="Merriweather Web"/>
              </a:rPr>
              <a:t> we can also reduce the risk from human induced earthquakes.</a:t>
            </a:r>
          </a:p>
          <a:p>
            <a:endParaRPr lang="en-US" dirty="0"/>
          </a:p>
        </p:txBody>
      </p:sp>
      <p:sp>
        <p:nvSpPr>
          <p:cNvPr id="4" name="Slide Number Placeholder 3"/>
          <p:cNvSpPr>
            <a:spLocks noGrp="1"/>
          </p:cNvSpPr>
          <p:nvPr>
            <p:ph type="sldNum" sz="quarter" idx="5"/>
          </p:nvPr>
        </p:nvSpPr>
        <p:spPr/>
        <p:txBody>
          <a:bodyPr/>
          <a:lstStyle/>
          <a:p>
            <a:fld id="{3802C3E4-89FB-4DDF-A168-6C203854C82A}" type="slidenum">
              <a:rPr lang="en-US" smtClean="0"/>
              <a:t>9</a:t>
            </a:fld>
            <a:endParaRPr lang="en-US"/>
          </a:p>
        </p:txBody>
      </p:sp>
    </p:spTree>
    <p:extLst>
      <p:ext uri="{BB962C8B-B14F-4D97-AF65-F5344CB8AC3E}">
        <p14:creationId xmlns:p14="http://schemas.microsoft.com/office/powerpoint/2010/main" val="467050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000000"/>
                </a:solidFill>
                <a:effectLst/>
                <a:latin typeface="arial" panose="020B0604020202020204" pitchFamily="34" charset="0"/>
              </a:rPr>
              <a:t>Earthquakes</a:t>
            </a:r>
            <a:r>
              <a:rPr lang="en-US" b="0" i="0" dirty="0">
                <a:solidFill>
                  <a:srgbClr val="000000"/>
                </a:solidFill>
                <a:effectLst/>
                <a:latin typeface="arial" panose="020B0604020202020204" pitchFamily="34" charset="0"/>
              </a:rPr>
              <a:t> shake the ground surface, can cause buildings to collapse, disrupt transport and services, and can cause fires. They can trigger landslides and tsunami.</a:t>
            </a:r>
          </a:p>
          <a:p>
            <a:pPr algn="l"/>
            <a:endParaRPr lang="en-US" b="0" i="0" dirty="0">
              <a:solidFill>
                <a:srgbClr val="000000"/>
              </a:solidFill>
              <a:effectLst/>
              <a:latin typeface="arial" panose="020B0604020202020204" pitchFamily="34" charset="0"/>
            </a:endParaRPr>
          </a:p>
          <a:p>
            <a:pPr algn="l"/>
            <a:r>
              <a:rPr lang="en-US" b="1" i="0" dirty="0">
                <a:solidFill>
                  <a:srgbClr val="000000"/>
                </a:solidFill>
                <a:effectLst/>
                <a:latin typeface="arial" panose="020B0604020202020204" pitchFamily="34" charset="0"/>
              </a:rPr>
              <a:t>Earthquakes occur mainly as a result of plate tectonics</a:t>
            </a:r>
            <a:r>
              <a:rPr lang="en-US" b="0" i="0" dirty="0">
                <a:solidFill>
                  <a:srgbClr val="000000"/>
                </a:solidFill>
                <a:effectLst/>
                <a:latin typeface="arial" panose="020B0604020202020204" pitchFamily="34" charset="0"/>
              </a:rPr>
              <a:t>, which involves blocks of the Earth moving about the Earth's surface. The blocks of rock move past each other along a fault. </a:t>
            </a:r>
          </a:p>
          <a:p>
            <a:pPr algn="l"/>
            <a:endParaRPr lang="en-US" b="0" i="0" dirty="0">
              <a:solidFill>
                <a:srgbClr val="000000"/>
              </a:solidFill>
              <a:effectLst/>
              <a:latin typeface="arial" panose="020B0604020202020204" pitchFamily="34" charset="0"/>
            </a:endParaRPr>
          </a:p>
          <a:p>
            <a:pPr algn="l"/>
            <a:r>
              <a:rPr lang="en-US" b="0" i="0" dirty="0">
                <a:solidFill>
                  <a:srgbClr val="000000"/>
                </a:solidFill>
                <a:effectLst/>
                <a:latin typeface="arial" panose="020B0604020202020204" pitchFamily="34" charset="0"/>
              </a:rPr>
              <a:t>Smaller earthquakes, called </a:t>
            </a:r>
            <a:r>
              <a:rPr lang="en-US" b="1" i="0" dirty="0">
                <a:solidFill>
                  <a:srgbClr val="000000"/>
                </a:solidFill>
                <a:effectLst/>
                <a:latin typeface="arial" panose="020B0604020202020204" pitchFamily="34" charset="0"/>
              </a:rPr>
              <a:t>foreshocks</a:t>
            </a:r>
            <a:r>
              <a:rPr lang="en-US" b="0" i="0" dirty="0">
                <a:solidFill>
                  <a:srgbClr val="000000"/>
                </a:solidFill>
                <a:effectLst/>
                <a:latin typeface="arial" panose="020B0604020202020204" pitchFamily="34" charset="0"/>
              </a:rPr>
              <a:t>, may precede the main earthquake, and aftershocks may occur after the main earthquake. Earthquakes are mainly confined to specific areas of the Earth known as seismic zones, which coincide mainly with ocean trenches, mid-ocean ridges, and mountain ranges.</a:t>
            </a:r>
          </a:p>
          <a:p>
            <a:pPr algn="l"/>
            <a:endParaRPr lang="en-US" b="0" i="0" dirty="0">
              <a:solidFill>
                <a:srgbClr val="000000"/>
              </a:solidFill>
              <a:effectLst/>
              <a:latin typeface="arial" panose="020B0604020202020204" pitchFamily="34" charset="0"/>
            </a:endParaRPr>
          </a:p>
          <a:p>
            <a:pPr algn="l"/>
            <a:r>
              <a:rPr lang="en-US" b="1" i="0" dirty="0">
                <a:solidFill>
                  <a:srgbClr val="000000"/>
                </a:solidFill>
                <a:effectLst/>
                <a:latin typeface="arial" panose="020B0604020202020204" pitchFamily="34" charset="0"/>
              </a:rPr>
              <a:t>The point of origin of an earthquake is called the focus</a:t>
            </a:r>
            <a:r>
              <a:rPr lang="en-US" b="0" i="0" dirty="0">
                <a:solidFill>
                  <a:srgbClr val="000000"/>
                </a:solidFill>
                <a:effectLst/>
                <a:latin typeface="arial" panose="020B0604020202020204" pitchFamily="34" charset="0"/>
              </a:rPr>
              <a:t>. The </a:t>
            </a:r>
            <a:r>
              <a:rPr lang="en-US" b="0" i="0" dirty="0" err="1">
                <a:solidFill>
                  <a:srgbClr val="000000"/>
                </a:solidFill>
                <a:effectLst/>
                <a:latin typeface="arial" panose="020B0604020202020204" pitchFamily="34" charset="0"/>
              </a:rPr>
              <a:t>epicentre</a:t>
            </a:r>
            <a:r>
              <a:rPr lang="en-US" b="0" i="0" dirty="0">
                <a:solidFill>
                  <a:srgbClr val="000000"/>
                </a:solidFill>
                <a:effectLst/>
                <a:latin typeface="arial" panose="020B0604020202020204" pitchFamily="34" charset="0"/>
              </a:rPr>
              <a:t> is the point on the Earth's surface directly above the focus. Most earthquake foci are within a few tens of </a:t>
            </a:r>
            <a:r>
              <a:rPr lang="en-US" b="0" i="0" dirty="0" err="1">
                <a:solidFill>
                  <a:srgbClr val="000000"/>
                </a:solidFill>
                <a:effectLst/>
                <a:latin typeface="arial" panose="020B0604020202020204" pitchFamily="34" charset="0"/>
              </a:rPr>
              <a:t>kilometres</a:t>
            </a:r>
            <a:r>
              <a:rPr lang="en-US" b="0" i="0" dirty="0">
                <a:solidFill>
                  <a:srgbClr val="000000"/>
                </a:solidFill>
                <a:effectLst/>
                <a:latin typeface="arial" panose="020B0604020202020204" pitchFamily="34" charset="0"/>
              </a:rPr>
              <a:t> of the Earth's surface. Earthquakes less than 70 km deep are classified as shallow-focus. Intermediate-focus earthquakes are 70-300 km deep, and deep-focus earthquakes more than 300 km deep. Shallow-focus earthquakes occur in all of the Earth's seismic zones, but intermediate- and deep-focus earthquakes are almost exclusively associated with seismic zones near ocean trenches.</a:t>
            </a:r>
          </a:p>
          <a:p>
            <a:pPr algn="l"/>
            <a:endParaRPr lang="en-US" b="0" i="0" dirty="0">
              <a:solidFill>
                <a:srgbClr val="000000"/>
              </a:solidFill>
              <a:effectLst/>
              <a:latin typeface="arial" panose="020B0604020202020204" pitchFamily="34" charset="0"/>
            </a:endParaRPr>
          </a:p>
          <a:p>
            <a:pPr algn="l"/>
            <a:r>
              <a:rPr lang="en-US" b="1" i="0" dirty="0">
                <a:solidFill>
                  <a:srgbClr val="000000"/>
                </a:solidFill>
                <a:effectLst/>
                <a:latin typeface="arial" panose="020B0604020202020204" pitchFamily="34" charset="0"/>
              </a:rPr>
              <a:t>The destructiveness of an earthquake depends on the size, the depth (shallow ones are more destructive) and the location</a:t>
            </a:r>
            <a:r>
              <a:rPr lang="en-US" b="0" i="0" dirty="0">
                <a:solidFill>
                  <a:srgbClr val="000000"/>
                </a:solidFill>
                <a:effectLst/>
                <a:latin typeface="arial" panose="020B0604020202020204" pitchFamily="34" charset="0"/>
              </a:rPr>
              <a:t>. Earthquake size can be stated in terms of the damage caused (the intensity) or the amount of ground motion and the energy released by the earthquake (related to the Richter magnitude).</a:t>
            </a:r>
          </a:p>
          <a:p>
            <a:endParaRPr lang="en-US" dirty="0"/>
          </a:p>
        </p:txBody>
      </p:sp>
      <p:sp>
        <p:nvSpPr>
          <p:cNvPr id="4" name="Slide Number Placeholder 3"/>
          <p:cNvSpPr>
            <a:spLocks noGrp="1"/>
          </p:cNvSpPr>
          <p:nvPr>
            <p:ph type="sldNum" sz="quarter" idx="5"/>
          </p:nvPr>
        </p:nvSpPr>
        <p:spPr/>
        <p:txBody>
          <a:bodyPr/>
          <a:lstStyle/>
          <a:p>
            <a:fld id="{3802C3E4-89FB-4DDF-A168-6C203854C82A}" type="slidenum">
              <a:rPr lang="en-US" smtClean="0"/>
              <a:t>10</a:t>
            </a:fld>
            <a:endParaRPr lang="en-US"/>
          </a:p>
        </p:txBody>
      </p:sp>
    </p:spTree>
    <p:extLst>
      <p:ext uri="{BB962C8B-B14F-4D97-AF65-F5344CB8AC3E}">
        <p14:creationId xmlns:p14="http://schemas.microsoft.com/office/powerpoint/2010/main" val="109108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BF714-3A50-628B-6702-B466539A4D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A2E6D3-2DA1-FF82-ED9C-BAC3F04B2C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6627B8A-EE06-1D65-5CAA-1413F713D848}"/>
              </a:ext>
            </a:extLst>
          </p:cNvPr>
          <p:cNvSpPr>
            <a:spLocks noGrp="1"/>
          </p:cNvSpPr>
          <p:nvPr>
            <p:ph type="dt" sz="half" idx="10"/>
          </p:nvPr>
        </p:nvSpPr>
        <p:spPr/>
        <p:txBody>
          <a:bodyPr/>
          <a:lstStyle/>
          <a:p>
            <a:fld id="{164F3224-9189-48F3-BCA7-E8EB5A038150}" type="datetimeFigureOut">
              <a:rPr lang="en-US" smtClean="0"/>
              <a:t>5/12/2023</a:t>
            </a:fld>
            <a:endParaRPr lang="en-US"/>
          </a:p>
        </p:txBody>
      </p:sp>
      <p:sp>
        <p:nvSpPr>
          <p:cNvPr id="5" name="Footer Placeholder 4">
            <a:extLst>
              <a:ext uri="{FF2B5EF4-FFF2-40B4-BE49-F238E27FC236}">
                <a16:creationId xmlns:a16="http://schemas.microsoft.com/office/drawing/2014/main" id="{21B181E9-A99A-5E52-EA59-E58D1C2A06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C625AC-26E5-54F5-2D07-58600E1A0B41}"/>
              </a:ext>
            </a:extLst>
          </p:cNvPr>
          <p:cNvSpPr>
            <a:spLocks noGrp="1"/>
          </p:cNvSpPr>
          <p:nvPr>
            <p:ph type="sldNum" sz="quarter" idx="12"/>
          </p:nvPr>
        </p:nvSpPr>
        <p:spPr/>
        <p:txBody>
          <a:bodyPr/>
          <a:lstStyle/>
          <a:p>
            <a:fld id="{F8123622-76EF-41A7-AE66-E9FA080D7B7A}" type="slidenum">
              <a:rPr lang="en-US" smtClean="0"/>
              <a:t>‹#›</a:t>
            </a:fld>
            <a:endParaRPr lang="en-US"/>
          </a:p>
        </p:txBody>
      </p:sp>
    </p:spTree>
    <p:extLst>
      <p:ext uri="{BB962C8B-B14F-4D97-AF65-F5344CB8AC3E}">
        <p14:creationId xmlns:p14="http://schemas.microsoft.com/office/powerpoint/2010/main" val="4240430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0276D-0A57-77C2-5643-9B85DCECD4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4DEE54D-F6F0-D312-A3DE-514F00FC00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2B9D7A-C1C1-DC3E-B96F-D2FB033CC7DF}"/>
              </a:ext>
            </a:extLst>
          </p:cNvPr>
          <p:cNvSpPr>
            <a:spLocks noGrp="1"/>
          </p:cNvSpPr>
          <p:nvPr>
            <p:ph type="dt" sz="half" idx="10"/>
          </p:nvPr>
        </p:nvSpPr>
        <p:spPr/>
        <p:txBody>
          <a:bodyPr/>
          <a:lstStyle/>
          <a:p>
            <a:fld id="{164F3224-9189-48F3-BCA7-E8EB5A038150}" type="datetimeFigureOut">
              <a:rPr lang="en-US" smtClean="0"/>
              <a:t>5/12/2023</a:t>
            </a:fld>
            <a:endParaRPr lang="en-US"/>
          </a:p>
        </p:txBody>
      </p:sp>
      <p:sp>
        <p:nvSpPr>
          <p:cNvPr id="5" name="Footer Placeholder 4">
            <a:extLst>
              <a:ext uri="{FF2B5EF4-FFF2-40B4-BE49-F238E27FC236}">
                <a16:creationId xmlns:a16="http://schemas.microsoft.com/office/drawing/2014/main" id="{D728EA82-723B-494E-414B-006A568FD6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3C3C4B-6D95-EC28-77D9-0E8D480F3DE4}"/>
              </a:ext>
            </a:extLst>
          </p:cNvPr>
          <p:cNvSpPr>
            <a:spLocks noGrp="1"/>
          </p:cNvSpPr>
          <p:nvPr>
            <p:ph type="sldNum" sz="quarter" idx="12"/>
          </p:nvPr>
        </p:nvSpPr>
        <p:spPr/>
        <p:txBody>
          <a:bodyPr/>
          <a:lstStyle/>
          <a:p>
            <a:fld id="{F8123622-76EF-41A7-AE66-E9FA080D7B7A}" type="slidenum">
              <a:rPr lang="en-US" smtClean="0"/>
              <a:t>‹#›</a:t>
            </a:fld>
            <a:endParaRPr lang="en-US"/>
          </a:p>
        </p:txBody>
      </p:sp>
    </p:spTree>
    <p:extLst>
      <p:ext uri="{BB962C8B-B14F-4D97-AF65-F5344CB8AC3E}">
        <p14:creationId xmlns:p14="http://schemas.microsoft.com/office/powerpoint/2010/main" val="3950934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E2BFE3-2B91-19CF-B6A7-6462CB4B65C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4C9535-394A-C6F4-E892-35B50436E75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EA9C9C-7502-2324-537D-57FD87EDBD5E}"/>
              </a:ext>
            </a:extLst>
          </p:cNvPr>
          <p:cNvSpPr>
            <a:spLocks noGrp="1"/>
          </p:cNvSpPr>
          <p:nvPr>
            <p:ph type="dt" sz="half" idx="10"/>
          </p:nvPr>
        </p:nvSpPr>
        <p:spPr/>
        <p:txBody>
          <a:bodyPr/>
          <a:lstStyle/>
          <a:p>
            <a:fld id="{164F3224-9189-48F3-BCA7-E8EB5A038150}" type="datetimeFigureOut">
              <a:rPr lang="en-US" smtClean="0"/>
              <a:t>5/12/2023</a:t>
            </a:fld>
            <a:endParaRPr lang="en-US"/>
          </a:p>
        </p:txBody>
      </p:sp>
      <p:sp>
        <p:nvSpPr>
          <p:cNvPr id="5" name="Footer Placeholder 4">
            <a:extLst>
              <a:ext uri="{FF2B5EF4-FFF2-40B4-BE49-F238E27FC236}">
                <a16:creationId xmlns:a16="http://schemas.microsoft.com/office/drawing/2014/main" id="{5673F138-A1E6-3314-A799-F6AFA9866D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1A7EC7-1871-773B-C6CF-A4CB6DF43C2F}"/>
              </a:ext>
            </a:extLst>
          </p:cNvPr>
          <p:cNvSpPr>
            <a:spLocks noGrp="1"/>
          </p:cNvSpPr>
          <p:nvPr>
            <p:ph type="sldNum" sz="quarter" idx="12"/>
          </p:nvPr>
        </p:nvSpPr>
        <p:spPr/>
        <p:txBody>
          <a:bodyPr/>
          <a:lstStyle/>
          <a:p>
            <a:fld id="{F8123622-76EF-41A7-AE66-E9FA080D7B7A}" type="slidenum">
              <a:rPr lang="en-US" smtClean="0"/>
              <a:t>‹#›</a:t>
            </a:fld>
            <a:endParaRPr lang="en-US"/>
          </a:p>
        </p:txBody>
      </p:sp>
    </p:spTree>
    <p:extLst>
      <p:ext uri="{BB962C8B-B14F-4D97-AF65-F5344CB8AC3E}">
        <p14:creationId xmlns:p14="http://schemas.microsoft.com/office/powerpoint/2010/main" val="27654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21B45-44D7-C1FC-8963-AADB008CA9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3AF9D3-2ED0-D51A-13FF-6DDEA73E7D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374C67-F438-0D87-4DDC-A776D557C562}"/>
              </a:ext>
            </a:extLst>
          </p:cNvPr>
          <p:cNvSpPr>
            <a:spLocks noGrp="1"/>
          </p:cNvSpPr>
          <p:nvPr>
            <p:ph type="dt" sz="half" idx="10"/>
          </p:nvPr>
        </p:nvSpPr>
        <p:spPr/>
        <p:txBody>
          <a:bodyPr/>
          <a:lstStyle/>
          <a:p>
            <a:fld id="{164F3224-9189-48F3-BCA7-E8EB5A038150}" type="datetimeFigureOut">
              <a:rPr lang="en-US" smtClean="0"/>
              <a:t>5/12/2023</a:t>
            </a:fld>
            <a:endParaRPr lang="en-US"/>
          </a:p>
        </p:txBody>
      </p:sp>
      <p:sp>
        <p:nvSpPr>
          <p:cNvPr id="5" name="Footer Placeholder 4">
            <a:extLst>
              <a:ext uri="{FF2B5EF4-FFF2-40B4-BE49-F238E27FC236}">
                <a16:creationId xmlns:a16="http://schemas.microsoft.com/office/drawing/2014/main" id="{A8BCF079-D62C-251E-61E2-12E3D7B63D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C32DB5-C2F2-061D-6A71-75A3F2DCD7DB}"/>
              </a:ext>
            </a:extLst>
          </p:cNvPr>
          <p:cNvSpPr>
            <a:spLocks noGrp="1"/>
          </p:cNvSpPr>
          <p:nvPr>
            <p:ph type="sldNum" sz="quarter" idx="12"/>
          </p:nvPr>
        </p:nvSpPr>
        <p:spPr/>
        <p:txBody>
          <a:bodyPr/>
          <a:lstStyle/>
          <a:p>
            <a:fld id="{F8123622-76EF-41A7-AE66-E9FA080D7B7A}" type="slidenum">
              <a:rPr lang="en-US" smtClean="0"/>
              <a:t>‹#›</a:t>
            </a:fld>
            <a:endParaRPr lang="en-US"/>
          </a:p>
        </p:txBody>
      </p:sp>
    </p:spTree>
    <p:extLst>
      <p:ext uri="{BB962C8B-B14F-4D97-AF65-F5344CB8AC3E}">
        <p14:creationId xmlns:p14="http://schemas.microsoft.com/office/powerpoint/2010/main" val="23104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91F37-1787-40DE-E991-131B9C1C18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C843EA1-92F7-B28A-C060-1DC6310DB6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9675E0-8697-808E-176B-9D14B7F0CDC5}"/>
              </a:ext>
            </a:extLst>
          </p:cNvPr>
          <p:cNvSpPr>
            <a:spLocks noGrp="1"/>
          </p:cNvSpPr>
          <p:nvPr>
            <p:ph type="dt" sz="half" idx="10"/>
          </p:nvPr>
        </p:nvSpPr>
        <p:spPr/>
        <p:txBody>
          <a:bodyPr/>
          <a:lstStyle/>
          <a:p>
            <a:fld id="{164F3224-9189-48F3-BCA7-E8EB5A038150}" type="datetimeFigureOut">
              <a:rPr lang="en-US" smtClean="0"/>
              <a:t>5/12/2023</a:t>
            </a:fld>
            <a:endParaRPr lang="en-US"/>
          </a:p>
        </p:txBody>
      </p:sp>
      <p:sp>
        <p:nvSpPr>
          <p:cNvPr id="5" name="Footer Placeholder 4">
            <a:extLst>
              <a:ext uri="{FF2B5EF4-FFF2-40B4-BE49-F238E27FC236}">
                <a16:creationId xmlns:a16="http://schemas.microsoft.com/office/drawing/2014/main" id="{F1C4C2D0-D678-95CA-B744-B9FEBD0C6E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205F9D-5847-7ED7-D41B-843391186CF9}"/>
              </a:ext>
            </a:extLst>
          </p:cNvPr>
          <p:cNvSpPr>
            <a:spLocks noGrp="1"/>
          </p:cNvSpPr>
          <p:nvPr>
            <p:ph type="sldNum" sz="quarter" idx="12"/>
          </p:nvPr>
        </p:nvSpPr>
        <p:spPr/>
        <p:txBody>
          <a:bodyPr/>
          <a:lstStyle/>
          <a:p>
            <a:fld id="{F8123622-76EF-41A7-AE66-E9FA080D7B7A}" type="slidenum">
              <a:rPr lang="en-US" smtClean="0"/>
              <a:t>‹#›</a:t>
            </a:fld>
            <a:endParaRPr lang="en-US"/>
          </a:p>
        </p:txBody>
      </p:sp>
    </p:spTree>
    <p:extLst>
      <p:ext uri="{BB962C8B-B14F-4D97-AF65-F5344CB8AC3E}">
        <p14:creationId xmlns:p14="http://schemas.microsoft.com/office/powerpoint/2010/main" val="78476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7669E-D468-D018-4E58-8BBFC42113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B31CBC-A653-4CEA-270C-2295852B1F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F4F315-F82C-F9B8-4E2D-F2629F2A08F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D7F9CC-20CC-C320-E769-1F6C2B3A1C2A}"/>
              </a:ext>
            </a:extLst>
          </p:cNvPr>
          <p:cNvSpPr>
            <a:spLocks noGrp="1"/>
          </p:cNvSpPr>
          <p:nvPr>
            <p:ph type="dt" sz="half" idx="10"/>
          </p:nvPr>
        </p:nvSpPr>
        <p:spPr/>
        <p:txBody>
          <a:bodyPr/>
          <a:lstStyle/>
          <a:p>
            <a:fld id="{164F3224-9189-48F3-BCA7-E8EB5A038150}" type="datetimeFigureOut">
              <a:rPr lang="en-US" smtClean="0"/>
              <a:t>5/12/2023</a:t>
            </a:fld>
            <a:endParaRPr lang="en-US"/>
          </a:p>
        </p:txBody>
      </p:sp>
      <p:sp>
        <p:nvSpPr>
          <p:cNvPr id="6" name="Footer Placeholder 5">
            <a:extLst>
              <a:ext uri="{FF2B5EF4-FFF2-40B4-BE49-F238E27FC236}">
                <a16:creationId xmlns:a16="http://schemas.microsoft.com/office/drawing/2014/main" id="{8ABF22AB-5F62-2B03-7BB2-87F0813234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02C8CC-24E2-01B6-9995-91552B8BF667}"/>
              </a:ext>
            </a:extLst>
          </p:cNvPr>
          <p:cNvSpPr>
            <a:spLocks noGrp="1"/>
          </p:cNvSpPr>
          <p:nvPr>
            <p:ph type="sldNum" sz="quarter" idx="12"/>
          </p:nvPr>
        </p:nvSpPr>
        <p:spPr/>
        <p:txBody>
          <a:bodyPr/>
          <a:lstStyle/>
          <a:p>
            <a:fld id="{F8123622-76EF-41A7-AE66-E9FA080D7B7A}" type="slidenum">
              <a:rPr lang="en-US" smtClean="0"/>
              <a:t>‹#›</a:t>
            </a:fld>
            <a:endParaRPr lang="en-US"/>
          </a:p>
        </p:txBody>
      </p:sp>
    </p:spTree>
    <p:extLst>
      <p:ext uri="{BB962C8B-B14F-4D97-AF65-F5344CB8AC3E}">
        <p14:creationId xmlns:p14="http://schemas.microsoft.com/office/powerpoint/2010/main" val="399347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D3F10-8E4B-3C1C-820C-168E0B8491E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1F58B5B-F5FF-297C-3A9B-8BCF4BEA5F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A14419-ABDF-AD6D-045C-1354D57657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7AC0ED-AEFC-60D5-D38E-41252E10BA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FBFE617-BF5C-30B2-EEFB-D90B508102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7344937-A2CA-BD8F-F629-81051C332062}"/>
              </a:ext>
            </a:extLst>
          </p:cNvPr>
          <p:cNvSpPr>
            <a:spLocks noGrp="1"/>
          </p:cNvSpPr>
          <p:nvPr>
            <p:ph type="dt" sz="half" idx="10"/>
          </p:nvPr>
        </p:nvSpPr>
        <p:spPr/>
        <p:txBody>
          <a:bodyPr/>
          <a:lstStyle/>
          <a:p>
            <a:fld id="{164F3224-9189-48F3-BCA7-E8EB5A038150}" type="datetimeFigureOut">
              <a:rPr lang="en-US" smtClean="0"/>
              <a:t>5/12/2023</a:t>
            </a:fld>
            <a:endParaRPr lang="en-US"/>
          </a:p>
        </p:txBody>
      </p:sp>
      <p:sp>
        <p:nvSpPr>
          <p:cNvPr id="8" name="Footer Placeholder 7">
            <a:extLst>
              <a:ext uri="{FF2B5EF4-FFF2-40B4-BE49-F238E27FC236}">
                <a16:creationId xmlns:a16="http://schemas.microsoft.com/office/drawing/2014/main" id="{16A2621C-9422-E276-68A6-F3F7322F8A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0E3EE93-8317-9759-29C2-9E7FF30BECB3}"/>
              </a:ext>
            </a:extLst>
          </p:cNvPr>
          <p:cNvSpPr>
            <a:spLocks noGrp="1"/>
          </p:cNvSpPr>
          <p:nvPr>
            <p:ph type="sldNum" sz="quarter" idx="12"/>
          </p:nvPr>
        </p:nvSpPr>
        <p:spPr/>
        <p:txBody>
          <a:bodyPr/>
          <a:lstStyle/>
          <a:p>
            <a:fld id="{F8123622-76EF-41A7-AE66-E9FA080D7B7A}" type="slidenum">
              <a:rPr lang="en-US" smtClean="0"/>
              <a:t>‹#›</a:t>
            </a:fld>
            <a:endParaRPr lang="en-US"/>
          </a:p>
        </p:txBody>
      </p:sp>
    </p:spTree>
    <p:extLst>
      <p:ext uri="{BB962C8B-B14F-4D97-AF65-F5344CB8AC3E}">
        <p14:creationId xmlns:p14="http://schemas.microsoft.com/office/powerpoint/2010/main" val="3553514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91332-3079-6EAF-FEDB-F5428C2C22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AF8D0B-480E-5EF9-F8E7-0BCA11EF1087}"/>
              </a:ext>
            </a:extLst>
          </p:cNvPr>
          <p:cNvSpPr>
            <a:spLocks noGrp="1"/>
          </p:cNvSpPr>
          <p:nvPr>
            <p:ph type="dt" sz="half" idx="10"/>
          </p:nvPr>
        </p:nvSpPr>
        <p:spPr/>
        <p:txBody>
          <a:bodyPr/>
          <a:lstStyle/>
          <a:p>
            <a:fld id="{164F3224-9189-48F3-BCA7-E8EB5A038150}" type="datetimeFigureOut">
              <a:rPr lang="en-US" smtClean="0"/>
              <a:t>5/12/2023</a:t>
            </a:fld>
            <a:endParaRPr lang="en-US"/>
          </a:p>
        </p:txBody>
      </p:sp>
      <p:sp>
        <p:nvSpPr>
          <p:cNvPr id="4" name="Footer Placeholder 3">
            <a:extLst>
              <a:ext uri="{FF2B5EF4-FFF2-40B4-BE49-F238E27FC236}">
                <a16:creationId xmlns:a16="http://schemas.microsoft.com/office/drawing/2014/main" id="{6A50DB71-5AC9-2EE4-D676-1AA56564CF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098DAEA-EF40-8BBB-186D-FF5B643122F9}"/>
              </a:ext>
            </a:extLst>
          </p:cNvPr>
          <p:cNvSpPr>
            <a:spLocks noGrp="1"/>
          </p:cNvSpPr>
          <p:nvPr>
            <p:ph type="sldNum" sz="quarter" idx="12"/>
          </p:nvPr>
        </p:nvSpPr>
        <p:spPr/>
        <p:txBody>
          <a:bodyPr/>
          <a:lstStyle/>
          <a:p>
            <a:fld id="{F8123622-76EF-41A7-AE66-E9FA080D7B7A}" type="slidenum">
              <a:rPr lang="en-US" smtClean="0"/>
              <a:t>‹#›</a:t>
            </a:fld>
            <a:endParaRPr lang="en-US"/>
          </a:p>
        </p:txBody>
      </p:sp>
    </p:spTree>
    <p:extLst>
      <p:ext uri="{BB962C8B-B14F-4D97-AF65-F5344CB8AC3E}">
        <p14:creationId xmlns:p14="http://schemas.microsoft.com/office/powerpoint/2010/main" val="1415243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46650B-9C77-7E84-8D0A-E8E8B821D7F1}"/>
              </a:ext>
            </a:extLst>
          </p:cNvPr>
          <p:cNvSpPr>
            <a:spLocks noGrp="1"/>
          </p:cNvSpPr>
          <p:nvPr>
            <p:ph type="dt" sz="half" idx="10"/>
          </p:nvPr>
        </p:nvSpPr>
        <p:spPr/>
        <p:txBody>
          <a:bodyPr/>
          <a:lstStyle/>
          <a:p>
            <a:fld id="{164F3224-9189-48F3-BCA7-E8EB5A038150}" type="datetimeFigureOut">
              <a:rPr lang="en-US" smtClean="0"/>
              <a:t>5/12/2023</a:t>
            </a:fld>
            <a:endParaRPr lang="en-US"/>
          </a:p>
        </p:txBody>
      </p:sp>
      <p:sp>
        <p:nvSpPr>
          <p:cNvPr id="3" name="Footer Placeholder 2">
            <a:extLst>
              <a:ext uri="{FF2B5EF4-FFF2-40B4-BE49-F238E27FC236}">
                <a16:creationId xmlns:a16="http://schemas.microsoft.com/office/drawing/2014/main" id="{20E66A68-CE92-48F2-F2C8-5809DB38E22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0C5E533-A6D5-E283-2C27-C677FA325E72}"/>
              </a:ext>
            </a:extLst>
          </p:cNvPr>
          <p:cNvSpPr>
            <a:spLocks noGrp="1"/>
          </p:cNvSpPr>
          <p:nvPr>
            <p:ph type="sldNum" sz="quarter" idx="12"/>
          </p:nvPr>
        </p:nvSpPr>
        <p:spPr/>
        <p:txBody>
          <a:bodyPr/>
          <a:lstStyle/>
          <a:p>
            <a:fld id="{F8123622-76EF-41A7-AE66-E9FA080D7B7A}" type="slidenum">
              <a:rPr lang="en-US" smtClean="0"/>
              <a:t>‹#›</a:t>
            </a:fld>
            <a:endParaRPr lang="en-US"/>
          </a:p>
        </p:txBody>
      </p:sp>
    </p:spTree>
    <p:extLst>
      <p:ext uri="{BB962C8B-B14F-4D97-AF65-F5344CB8AC3E}">
        <p14:creationId xmlns:p14="http://schemas.microsoft.com/office/powerpoint/2010/main" val="3028173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8F346-6AF7-9A31-11FE-A7655C0DD6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A9CB3EA-B753-4575-5871-2114AD8813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17FBCD-BF8B-CBAC-F10C-02CA80FC36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FCE7F1-B4F8-F64E-CE1A-8B18A88B8CD9}"/>
              </a:ext>
            </a:extLst>
          </p:cNvPr>
          <p:cNvSpPr>
            <a:spLocks noGrp="1"/>
          </p:cNvSpPr>
          <p:nvPr>
            <p:ph type="dt" sz="half" idx="10"/>
          </p:nvPr>
        </p:nvSpPr>
        <p:spPr/>
        <p:txBody>
          <a:bodyPr/>
          <a:lstStyle/>
          <a:p>
            <a:fld id="{164F3224-9189-48F3-BCA7-E8EB5A038150}" type="datetimeFigureOut">
              <a:rPr lang="en-US" smtClean="0"/>
              <a:t>5/12/2023</a:t>
            </a:fld>
            <a:endParaRPr lang="en-US"/>
          </a:p>
        </p:txBody>
      </p:sp>
      <p:sp>
        <p:nvSpPr>
          <p:cNvPr id="6" name="Footer Placeholder 5">
            <a:extLst>
              <a:ext uri="{FF2B5EF4-FFF2-40B4-BE49-F238E27FC236}">
                <a16:creationId xmlns:a16="http://schemas.microsoft.com/office/drawing/2014/main" id="{650BD774-2F23-0BFF-12CC-28E35B3BD7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377DAC-1779-34E7-3F5C-F1502171C667}"/>
              </a:ext>
            </a:extLst>
          </p:cNvPr>
          <p:cNvSpPr>
            <a:spLocks noGrp="1"/>
          </p:cNvSpPr>
          <p:nvPr>
            <p:ph type="sldNum" sz="quarter" idx="12"/>
          </p:nvPr>
        </p:nvSpPr>
        <p:spPr/>
        <p:txBody>
          <a:bodyPr/>
          <a:lstStyle/>
          <a:p>
            <a:fld id="{F8123622-76EF-41A7-AE66-E9FA080D7B7A}" type="slidenum">
              <a:rPr lang="en-US" smtClean="0"/>
              <a:t>‹#›</a:t>
            </a:fld>
            <a:endParaRPr lang="en-US"/>
          </a:p>
        </p:txBody>
      </p:sp>
    </p:spTree>
    <p:extLst>
      <p:ext uri="{BB962C8B-B14F-4D97-AF65-F5344CB8AC3E}">
        <p14:creationId xmlns:p14="http://schemas.microsoft.com/office/powerpoint/2010/main" val="2750829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FAB4F-4D52-C999-797E-FE1C98FE3E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89F5A08-3F86-03B7-A227-50E2184EA2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0153867-4278-9CBD-8D1F-935164AAC0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95EECB-7405-3BAE-2FB9-DC949E9F4A23}"/>
              </a:ext>
            </a:extLst>
          </p:cNvPr>
          <p:cNvSpPr>
            <a:spLocks noGrp="1"/>
          </p:cNvSpPr>
          <p:nvPr>
            <p:ph type="dt" sz="half" idx="10"/>
          </p:nvPr>
        </p:nvSpPr>
        <p:spPr/>
        <p:txBody>
          <a:bodyPr/>
          <a:lstStyle/>
          <a:p>
            <a:fld id="{164F3224-9189-48F3-BCA7-E8EB5A038150}" type="datetimeFigureOut">
              <a:rPr lang="en-US" smtClean="0"/>
              <a:t>5/12/2023</a:t>
            </a:fld>
            <a:endParaRPr lang="en-US"/>
          </a:p>
        </p:txBody>
      </p:sp>
      <p:sp>
        <p:nvSpPr>
          <p:cNvPr id="6" name="Footer Placeholder 5">
            <a:extLst>
              <a:ext uri="{FF2B5EF4-FFF2-40B4-BE49-F238E27FC236}">
                <a16:creationId xmlns:a16="http://schemas.microsoft.com/office/drawing/2014/main" id="{E6A0B159-26BB-551B-664C-8EC485F89F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622CC3-5D7D-9A11-E3AA-BEA7C25DE7AB}"/>
              </a:ext>
            </a:extLst>
          </p:cNvPr>
          <p:cNvSpPr>
            <a:spLocks noGrp="1"/>
          </p:cNvSpPr>
          <p:nvPr>
            <p:ph type="sldNum" sz="quarter" idx="12"/>
          </p:nvPr>
        </p:nvSpPr>
        <p:spPr/>
        <p:txBody>
          <a:bodyPr/>
          <a:lstStyle/>
          <a:p>
            <a:fld id="{F8123622-76EF-41A7-AE66-E9FA080D7B7A}" type="slidenum">
              <a:rPr lang="en-US" smtClean="0"/>
              <a:t>‹#›</a:t>
            </a:fld>
            <a:endParaRPr lang="en-US"/>
          </a:p>
        </p:txBody>
      </p:sp>
    </p:spTree>
    <p:extLst>
      <p:ext uri="{BB962C8B-B14F-4D97-AF65-F5344CB8AC3E}">
        <p14:creationId xmlns:p14="http://schemas.microsoft.com/office/powerpoint/2010/main" val="1084562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89A385-6C84-2FFC-D9AA-05858E4276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4916672-8F19-8FE4-29CD-6BA9055409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08F164-5EBB-2A59-47C5-378352766B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4F3224-9189-48F3-BCA7-E8EB5A038150}" type="datetimeFigureOut">
              <a:rPr lang="en-US" smtClean="0"/>
              <a:t>5/12/2023</a:t>
            </a:fld>
            <a:endParaRPr lang="en-US"/>
          </a:p>
        </p:txBody>
      </p:sp>
      <p:sp>
        <p:nvSpPr>
          <p:cNvPr id="5" name="Footer Placeholder 4">
            <a:extLst>
              <a:ext uri="{FF2B5EF4-FFF2-40B4-BE49-F238E27FC236}">
                <a16:creationId xmlns:a16="http://schemas.microsoft.com/office/drawing/2014/main" id="{78209A42-F016-B202-49DD-B0736F8579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F319FBC-ECF9-D24C-B33B-A46A5EE28F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123622-76EF-41A7-AE66-E9FA080D7B7A}" type="slidenum">
              <a:rPr lang="en-US" smtClean="0"/>
              <a:t>‹#›</a:t>
            </a:fld>
            <a:endParaRPr lang="en-US"/>
          </a:p>
        </p:txBody>
      </p:sp>
    </p:spTree>
    <p:extLst>
      <p:ext uri="{BB962C8B-B14F-4D97-AF65-F5344CB8AC3E}">
        <p14:creationId xmlns:p14="http://schemas.microsoft.com/office/powerpoint/2010/main" val="24591826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usgs.gov/programs/earthquake-hazards/science-earthquakes"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hyperlink" Target="https://www.usgs.gov/faqs/can-we-cause-earthquakes-there-any-way-prevent-earthquakes" TargetMode="External"/><Relationship Id="rId4" Type="http://schemas.openxmlformats.org/officeDocument/2006/relationships/hyperlink" Target="https://www.earthquakecountry.org/putting-down-roots/shaki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gif"/><Relationship Id="rId7"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0345B-57D5-9C66-1F76-662A0C706F34}"/>
              </a:ext>
            </a:extLst>
          </p:cNvPr>
          <p:cNvSpPr>
            <a:spLocks noGrp="1"/>
          </p:cNvSpPr>
          <p:nvPr>
            <p:ph type="ctrTitle"/>
          </p:nvPr>
        </p:nvSpPr>
        <p:spPr/>
        <p:txBody>
          <a:bodyPr/>
          <a:lstStyle/>
          <a:p>
            <a:br>
              <a:rPr lang="en-US" dirty="0"/>
            </a:br>
            <a:endParaRPr lang="en-US" dirty="0"/>
          </a:p>
        </p:txBody>
      </p:sp>
      <p:sp>
        <p:nvSpPr>
          <p:cNvPr id="3" name="Subtitle 2">
            <a:extLst>
              <a:ext uri="{FF2B5EF4-FFF2-40B4-BE49-F238E27FC236}">
                <a16:creationId xmlns:a16="http://schemas.microsoft.com/office/drawing/2014/main" id="{D8913176-CABD-E729-991A-50008F8C667C}"/>
              </a:ext>
            </a:extLst>
          </p:cNvPr>
          <p:cNvSpPr>
            <a:spLocks noGrp="1"/>
          </p:cNvSpPr>
          <p:nvPr>
            <p:ph type="subTitle" idx="1"/>
          </p:nvPr>
        </p:nvSpPr>
        <p:spPr>
          <a:xfrm>
            <a:off x="0" y="0"/>
            <a:ext cx="12192000" cy="6858000"/>
          </a:xfrm>
          <a:solidFill>
            <a:schemeClr val="accent4">
              <a:lumMod val="20000"/>
              <a:lumOff val="80000"/>
            </a:schemeClr>
          </a:solidFill>
        </p:spPr>
        <p:txBody>
          <a:bodyPr/>
          <a:lstStyle/>
          <a:p>
            <a:endParaRPr lang="en-US" dirty="0"/>
          </a:p>
          <a:p>
            <a:r>
              <a:rPr lang="en-US" sz="9600" dirty="0">
                <a:solidFill>
                  <a:schemeClr val="accent2">
                    <a:lumMod val="75000"/>
                  </a:schemeClr>
                </a:solidFill>
                <a:latin typeface="Aharoni" panose="02010803020104030203" pitchFamily="2" charset="-79"/>
                <a:cs typeface="Aharoni" panose="02010803020104030203" pitchFamily="2" charset="-79"/>
              </a:rPr>
              <a:t>Earthquakes</a:t>
            </a:r>
            <a:r>
              <a:rPr lang="en-US" sz="9600" dirty="0"/>
              <a:t> </a:t>
            </a:r>
          </a:p>
        </p:txBody>
      </p:sp>
      <p:pic>
        <p:nvPicPr>
          <p:cNvPr id="1026" name="Picture 2" descr="Seismograph and earthquake Seismograph with paper in action and earthquake - 3D Rendering earthquake stock pictures, royalty-free photos &amp; images">
            <a:extLst>
              <a:ext uri="{FF2B5EF4-FFF2-40B4-BE49-F238E27FC236}">
                <a16:creationId xmlns:a16="http://schemas.microsoft.com/office/drawing/2014/main" id="{BA0AE537-A130-50D8-BA5C-682BF165FE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06" y="1764759"/>
            <a:ext cx="5139410" cy="348817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Earthquake in Turkey Van, Turkey - October 21, 2011: Rescue workers survey damage while searching for survivors December 21, 2011 in Van, Turkey. The 7.2 richter scale earthquake hit the Ercis, killing at least 600 people. earthquake stock pictures, royalty-free photos &amp; images">
            <a:extLst>
              <a:ext uri="{FF2B5EF4-FFF2-40B4-BE49-F238E27FC236}">
                <a16:creationId xmlns:a16="http://schemas.microsoft.com/office/drawing/2014/main" id="{E663B0C1-E299-133E-2A03-E991F3DCB1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367" y="1673157"/>
            <a:ext cx="6482096" cy="464620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2424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0345B-57D5-9C66-1F76-662A0C706F34}"/>
              </a:ext>
            </a:extLst>
          </p:cNvPr>
          <p:cNvSpPr>
            <a:spLocks noGrp="1"/>
          </p:cNvSpPr>
          <p:nvPr>
            <p:ph type="ctrTitle"/>
          </p:nvPr>
        </p:nvSpPr>
        <p:spPr/>
        <p:txBody>
          <a:bodyPr/>
          <a:lstStyle/>
          <a:p>
            <a:br>
              <a:rPr lang="en-US" dirty="0"/>
            </a:br>
            <a:endParaRPr lang="en-US" dirty="0"/>
          </a:p>
        </p:txBody>
      </p:sp>
      <p:sp>
        <p:nvSpPr>
          <p:cNvPr id="3" name="Subtitle 2">
            <a:extLst>
              <a:ext uri="{FF2B5EF4-FFF2-40B4-BE49-F238E27FC236}">
                <a16:creationId xmlns:a16="http://schemas.microsoft.com/office/drawing/2014/main" id="{D8913176-CABD-E729-991A-50008F8C667C}"/>
              </a:ext>
            </a:extLst>
          </p:cNvPr>
          <p:cNvSpPr>
            <a:spLocks noGrp="1"/>
          </p:cNvSpPr>
          <p:nvPr>
            <p:ph type="subTitle" idx="1"/>
          </p:nvPr>
        </p:nvSpPr>
        <p:spPr>
          <a:xfrm>
            <a:off x="0" y="0"/>
            <a:ext cx="12192000" cy="6858000"/>
          </a:xfrm>
          <a:solidFill>
            <a:schemeClr val="accent4">
              <a:lumMod val="20000"/>
              <a:lumOff val="80000"/>
            </a:schemeClr>
          </a:solidFill>
        </p:spPr>
        <p:txBody>
          <a:bodyPr/>
          <a:lstStyle/>
          <a:p>
            <a:endParaRPr lang="en-US" sz="2000" dirty="0"/>
          </a:p>
          <a:p>
            <a:r>
              <a:rPr lang="en-US" sz="4400" b="1" u="sng" dirty="0">
                <a:solidFill>
                  <a:schemeClr val="accent2">
                    <a:lumMod val="75000"/>
                  </a:schemeClr>
                </a:solidFill>
                <a:latin typeface="Public Sans Web"/>
              </a:rPr>
              <a:t>Project Conclusion and Resources:</a:t>
            </a:r>
          </a:p>
          <a:p>
            <a:endParaRPr lang="en-US" sz="3200" dirty="0">
              <a:hlinkClick r:id="rId3"/>
            </a:endParaRPr>
          </a:p>
          <a:p>
            <a:pPr algn="l"/>
            <a:r>
              <a:rPr lang="en-US" sz="2000" dirty="0">
                <a:hlinkClick r:id="rId3"/>
              </a:rPr>
              <a:t>https://www.usgs.gov/programs/earthquake-hazards/science-earthquakes</a:t>
            </a:r>
            <a:endParaRPr lang="en-US" sz="2000" dirty="0"/>
          </a:p>
          <a:p>
            <a:pPr algn="l"/>
            <a:r>
              <a:rPr lang="en-US" sz="2000" dirty="0">
                <a:hlinkClick r:id="rId4"/>
              </a:rPr>
              <a:t>https://www.earthquakecountry.org/putting-down-roots/shaking/</a:t>
            </a:r>
            <a:endParaRPr lang="en-US" sz="2000" dirty="0"/>
          </a:p>
          <a:p>
            <a:pPr algn="l"/>
            <a:r>
              <a:rPr lang="en-US" sz="2000" dirty="0">
                <a:hlinkClick r:id="rId5"/>
              </a:rPr>
              <a:t>https://www.usgs.gov/faqs/can-we-cause-earthquakes-there-any-way-prevent-earthquakes</a:t>
            </a:r>
            <a:endParaRPr lang="en-US" sz="2000" dirty="0"/>
          </a:p>
          <a:p>
            <a:pPr algn="l"/>
            <a:endParaRPr lang="en-US" sz="2000" dirty="0"/>
          </a:p>
          <a:p>
            <a:r>
              <a:rPr lang="en-US" sz="4000" b="1" u="sng" dirty="0">
                <a:solidFill>
                  <a:schemeClr val="accent2">
                    <a:lumMod val="75000"/>
                  </a:schemeClr>
                </a:solidFill>
                <a:latin typeface="Public Sans Web"/>
              </a:rPr>
              <a:t>Project Team:</a:t>
            </a:r>
          </a:p>
          <a:p>
            <a:pPr algn="l"/>
            <a:r>
              <a:rPr lang="en-US" b="1" dirty="0"/>
              <a:t>Mohammad Younes </a:t>
            </a:r>
          </a:p>
          <a:p>
            <a:pPr algn="l"/>
            <a:r>
              <a:rPr lang="en-US" b="1" dirty="0"/>
              <a:t>Zaid Al </a:t>
            </a:r>
            <a:r>
              <a:rPr lang="en-US" b="1" dirty="0" err="1"/>
              <a:t>Hishan</a:t>
            </a:r>
            <a:endParaRPr lang="en-US" b="1" dirty="0"/>
          </a:p>
          <a:p>
            <a:pPr algn="l"/>
            <a:r>
              <a:rPr lang="en-US" b="1" dirty="0"/>
              <a:t>Murad Al </a:t>
            </a:r>
            <a:r>
              <a:rPr lang="en-US" b="1" dirty="0" err="1"/>
              <a:t>Madaeen</a:t>
            </a:r>
            <a:endParaRPr lang="en-US" b="1" dirty="0"/>
          </a:p>
          <a:p>
            <a:pPr algn="l"/>
            <a:r>
              <a:rPr lang="en-US" b="1" dirty="0"/>
              <a:t>Faisal </a:t>
            </a:r>
            <a:r>
              <a:rPr lang="en-US" b="1" dirty="0" err="1"/>
              <a:t>Thalji</a:t>
            </a:r>
            <a:endParaRPr lang="en-US" b="1" dirty="0"/>
          </a:p>
          <a:p>
            <a:pPr algn="l"/>
            <a:endParaRPr lang="en-US" sz="2000" dirty="0"/>
          </a:p>
          <a:p>
            <a:pPr algn="l"/>
            <a:endParaRPr lang="en-US" sz="2000" dirty="0"/>
          </a:p>
          <a:p>
            <a:pPr algn="l"/>
            <a:endParaRPr lang="en-US" dirty="0"/>
          </a:p>
          <a:p>
            <a:pPr algn="l"/>
            <a:endParaRPr lang="en-US" dirty="0"/>
          </a:p>
          <a:p>
            <a:pPr algn="l"/>
            <a:endParaRPr lang="en-US" dirty="0"/>
          </a:p>
          <a:p>
            <a:endParaRPr lang="en-US" sz="9600" dirty="0"/>
          </a:p>
          <a:p>
            <a:endParaRPr lang="en-US" sz="9600" dirty="0"/>
          </a:p>
        </p:txBody>
      </p:sp>
    </p:spTree>
    <p:extLst>
      <p:ext uri="{BB962C8B-B14F-4D97-AF65-F5344CB8AC3E}">
        <p14:creationId xmlns:p14="http://schemas.microsoft.com/office/powerpoint/2010/main" val="748230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0345B-57D5-9C66-1F76-662A0C706F34}"/>
              </a:ext>
            </a:extLst>
          </p:cNvPr>
          <p:cNvSpPr>
            <a:spLocks noGrp="1"/>
          </p:cNvSpPr>
          <p:nvPr>
            <p:ph type="ctrTitle"/>
          </p:nvPr>
        </p:nvSpPr>
        <p:spPr/>
        <p:txBody>
          <a:bodyPr/>
          <a:lstStyle/>
          <a:p>
            <a:br>
              <a:rPr lang="en-US" dirty="0"/>
            </a:br>
            <a:endParaRPr lang="en-US" dirty="0"/>
          </a:p>
        </p:txBody>
      </p:sp>
      <p:sp>
        <p:nvSpPr>
          <p:cNvPr id="3" name="Subtitle 2">
            <a:extLst>
              <a:ext uri="{FF2B5EF4-FFF2-40B4-BE49-F238E27FC236}">
                <a16:creationId xmlns:a16="http://schemas.microsoft.com/office/drawing/2014/main" id="{D8913176-CABD-E729-991A-50008F8C667C}"/>
              </a:ext>
            </a:extLst>
          </p:cNvPr>
          <p:cNvSpPr>
            <a:spLocks noGrp="1"/>
          </p:cNvSpPr>
          <p:nvPr>
            <p:ph type="subTitle" idx="1"/>
          </p:nvPr>
        </p:nvSpPr>
        <p:spPr>
          <a:xfrm>
            <a:off x="0" y="-19594"/>
            <a:ext cx="12192000" cy="6858000"/>
          </a:xfrm>
          <a:solidFill>
            <a:schemeClr val="accent4">
              <a:lumMod val="20000"/>
              <a:lumOff val="80000"/>
            </a:schemeClr>
          </a:solidFill>
        </p:spPr>
        <p:txBody>
          <a:bodyPr>
            <a:normAutofit/>
          </a:bodyPr>
          <a:lstStyle/>
          <a:p>
            <a:pPr algn="l"/>
            <a:endParaRPr lang="en-US" b="1" i="0" dirty="0">
              <a:solidFill>
                <a:srgbClr val="171717"/>
              </a:solidFill>
              <a:effectLst/>
              <a:latin typeface="Public Sans Web"/>
            </a:endParaRPr>
          </a:p>
          <a:p>
            <a:r>
              <a:rPr lang="en-US" sz="6600" b="1" i="0" u="sng" dirty="0">
                <a:solidFill>
                  <a:schemeClr val="accent2">
                    <a:lumMod val="75000"/>
                  </a:schemeClr>
                </a:solidFill>
                <a:effectLst/>
                <a:latin typeface="Public Sans Web"/>
              </a:rPr>
              <a:t>What is an earthquake? </a:t>
            </a:r>
            <a:endParaRPr lang="en-US" sz="6000" b="1" i="0" u="sng" dirty="0">
              <a:solidFill>
                <a:schemeClr val="accent2">
                  <a:lumMod val="75000"/>
                </a:schemeClr>
              </a:solidFill>
              <a:effectLst/>
              <a:latin typeface="Merriweather Web"/>
            </a:endParaRPr>
          </a:p>
          <a:p>
            <a:pPr algn="l">
              <a:lnSpc>
                <a:spcPct val="100000"/>
              </a:lnSpc>
              <a:spcBef>
                <a:spcPts val="0"/>
              </a:spcBef>
            </a:pPr>
            <a:endParaRPr lang="en-US" sz="4800" b="0" i="0" dirty="0">
              <a:solidFill>
                <a:srgbClr val="171717"/>
              </a:solidFill>
              <a:effectLst/>
              <a:latin typeface="Merriweather Web"/>
            </a:endParaRPr>
          </a:p>
          <a:p>
            <a:pPr algn="l">
              <a:lnSpc>
                <a:spcPct val="100000"/>
              </a:lnSpc>
              <a:spcBef>
                <a:spcPts val="0"/>
              </a:spcBef>
            </a:pPr>
            <a:endParaRPr lang="en-US" dirty="0">
              <a:solidFill>
                <a:srgbClr val="171717"/>
              </a:solidFill>
              <a:latin typeface="Alharoni"/>
            </a:endParaRPr>
          </a:p>
          <a:p>
            <a:pPr algn="l"/>
            <a:endParaRPr lang="en-US" sz="9600" dirty="0">
              <a:solidFill>
                <a:schemeClr val="accent2">
                  <a:lumMod val="75000"/>
                </a:schemeClr>
              </a:solidFill>
              <a:latin typeface="Aharoni" panose="02010803020104030203" pitchFamily="2" charset="-79"/>
              <a:cs typeface="Aharoni" panose="02010803020104030203" pitchFamily="2" charset="-79"/>
            </a:endParaRPr>
          </a:p>
          <a:p>
            <a:pPr algn="l"/>
            <a:endParaRPr lang="en-US" sz="9600" dirty="0">
              <a:solidFill>
                <a:schemeClr val="accent2">
                  <a:lumMod val="75000"/>
                </a:schemeClr>
              </a:solidFill>
              <a:latin typeface="Aharoni" panose="02010803020104030203" pitchFamily="2" charset="-79"/>
              <a:cs typeface="Aharoni" panose="02010803020104030203" pitchFamily="2" charset="-79"/>
            </a:endParaRPr>
          </a:p>
          <a:p>
            <a:pPr algn="l"/>
            <a:endParaRPr lang="en-US" sz="9600" dirty="0">
              <a:solidFill>
                <a:schemeClr val="accent2">
                  <a:lumMod val="75000"/>
                </a:schemeClr>
              </a:solidFill>
              <a:latin typeface="Aharoni" panose="02010803020104030203" pitchFamily="2" charset="-79"/>
              <a:cs typeface="Aharoni" panose="02010803020104030203" pitchFamily="2" charset="-79"/>
            </a:endParaRPr>
          </a:p>
          <a:p>
            <a:pPr algn="l"/>
            <a:endParaRPr lang="en-US" sz="9600" dirty="0">
              <a:solidFill>
                <a:schemeClr val="accent2">
                  <a:lumMod val="75000"/>
                </a:schemeClr>
              </a:solidFill>
              <a:latin typeface="Aharoni" panose="02010803020104030203" pitchFamily="2" charset="-79"/>
              <a:cs typeface="Aharoni" panose="02010803020104030203" pitchFamily="2" charset="-79"/>
            </a:endParaRPr>
          </a:p>
          <a:p>
            <a:pPr algn="l"/>
            <a:endParaRPr lang="en-US" sz="1600" dirty="0">
              <a:latin typeface="Alharoni"/>
            </a:endParaRPr>
          </a:p>
        </p:txBody>
      </p:sp>
      <p:pic>
        <p:nvPicPr>
          <p:cNvPr id="7174" name="Picture 6" descr="cartoon of two blocks of offset earth crust at an angle">
            <a:extLst>
              <a:ext uri="{FF2B5EF4-FFF2-40B4-BE49-F238E27FC236}">
                <a16:creationId xmlns:a16="http://schemas.microsoft.com/office/drawing/2014/main" id="{98489EBB-1027-78E4-F941-A15467991D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082" y="1628389"/>
            <a:ext cx="5042819" cy="376314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What is an Earthquake? | Types of Earthquake | Earthquake Causes - YouTube">
            <a:extLst>
              <a:ext uri="{FF2B5EF4-FFF2-40B4-BE49-F238E27FC236}">
                <a16:creationId xmlns:a16="http://schemas.microsoft.com/office/drawing/2014/main" id="{C88E0275-1BF5-B6A5-03AD-A9019EFEC8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9909" y="1916292"/>
            <a:ext cx="5943600" cy="42493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0840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0345B-57D5-9C66-1F76-662A0C706F34}"/>
              </a:ext>
            </a:extLst>
          </p:cNvPr>
          <p:cNvSpPr>
            <a:spLocks noGrp="1"/>
          </p:cNvSpPr>
          <p:nvPr>
            <p:ph type="ctrTitle"/>
          </p:nvPr>
        </p:nvSpPr>
        <p:spPr/>
        <p:txBody>
          <a:bodyPr/>
          <a:lstStyle/>
          <a:p>
            <a:br>
              <a:rPr lang="en-US" dirty="0"/>
            </a:br>
            <a:endParaRPr lang="en-US" dirty="0"/>
          </a:p>
        </p:txBody>
      </p:sp>
      <p:sp>
        <p:nvSpPr>
          <p:cNvPr id="3" name="Subtitle 2">
            <a:extLst>
              <a:ext uri="{FF2B5EF4-FFF2-40B4-BE49-F238E27FC236}">
                <a16:creationId xmlns:a16="http://schemas.microsoft.com/office/drawing/2014/main" id="{D8913176-CABD-E729-991A-50008F8C667C}"/>
              </a:ext>
            </a:extLst>
          </p:cNvPr>
          <p:cNvSpPr>
            <a:spLocks noGrp="1"/>
          </p:cNvSpPr>
          <p:nvPr>
            <p:ph type="subTitle" idx="1"/>
          </p:nvPr>
        </p:nvSpPr>
        <p:spPr>
          <a:xfrm>
            <a:off x="0" y="0"/>
            <a:ext cx="12192000" cy="6858000"/>
          </a:xfrm>
          <a:solidFill>
            <a:schemeClr val="accent4">
              <a:lumMod val="20000"/>
              <a:lumOff val="80000"/>
            </a:schemeClr>
          </a:solidFill>
        </p:spPr>
        <p:txBody>
          <a:bodyPr/>
          <a:lstStyle/>
          <a:p>
            <a:pPr algn="l"/>
            <a:endParaRPr lang="en-US" sz="3200" b="1" u="sng" dirty="0">
              <a:solidFill>
                <a:schemeClr val="accent2">
                  <a:lumMod val="75000"/>
                </a:schemeClr>
              </a:solidFill>
              <a:latin typeface="Public Sans Web"/>
            </a:endParaRPr>
          </a:p>
          <a:p>
            <a:r>
              <a:rPr lang="en-US" sz="4000" b="1" u="sng" dirty="0">
                <a:solidFill>
                  <a:schemeClr val="accent2">
                    <a:lumMod val="75000"/>
                  </a:schemeClr>
                </a:solidFill>
                <a:latin typeface="Public Sans Web"/>
              </a:rPr>
              <a:t>What causes earthquakes and where do they happen?</a:t>
            </a:r>
          </a:p>
          <a:p>
            <a:pPr algn="l"/>
            <a:endParaRPr lang="en-US" sz="3200" b="1" u="sng" dirty="0">
              <a:solidFill>
                <a:schemeClr val="accent2">
                  <a:lumMod val="75000"/>
                </a:schemeClr>
              </a:solidFill>
              <a:latin typeface="Public Sans Web"/>
            </a:endParaRPr>
          </a:p>
          <a:p>
            <a:pPr algn="l"/>
            <a:endParaRPr lang="en-US" sz="3200" b="1" u="sng" dirty="0">
              <a:solidFill>
                <a:schemeClr val="accent2">
                  <a:lumMod val="75000"/>
                </a:schemeClr>
              </a:solidFill>
              <a:latin typeface="Public Sans Web"/>
            </a:endParaRPr>
          </a:p>
        </p:txBody>
      </p:sp>
      <p:pic>
        <p:nvPicPr>
          <p:cNvPr id="6146" name="Picture 2" descr="cartoon of cutout wedge of earth">
            <a:extLst>
              <a:ext uri="{FF2B5EF4-FFF2-40B4-BE49-F238E27FC236}">
                <a16:creationId xmlns:a16="http://schemas.microsoft.com/office/drawing/2014/main" id="{86264453-276B-D026-DFA0-8E235F56D2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9452" y="1407670"/>
            <a:ext cx="5724693" cy="513682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at Causes Earthquakes? Discover Top 10 Earthquakes in History!">
            <a:extLst>
              <a:ext uri="{FF2B5EF4-FFF2-40B4-BE49-F238E27FC236}">
                <a16:creationId xmlns:a16="http://schemas.microsoft.com/office/drawing/2014/main" id="{46F750AB-1F0E-84B3-86B2-283ED9D062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905" y="1580607"/>
            <a:ext cx="6044523" cy="47679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5033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0345B-57D5-9C66-1F76-662A0C706F34}"/>
              </a:ext>
            </a:extLst>
          </p:cNvPr>
          <p:cNvSpPr>
            <a:spLocks noGrp="1"/>
          </p:cNvSpPr>
          <p:nvPr>
            <p:ph type="ctrTitle"/>
          </p:nvPr>
        </p:nvSpPr>
        <p:spPr/>
        <p:txBody>
          <a:bodyPr/>
          <a:lstStyle/>
          <a:p>
            <a:br>
              <a:rPr lang="en-US" dirty="0"/>
            </a:br>
            <a:endParaRPr lang="en-US" dirty="0"/>
          </a:p>
        </p:txBody>
      </p:sp>
      <p:sp>
        <p:nvSpPr>
          <p:cNvPr id="3" name="Subtitle 2">
            <a:extLst>
              <a:ext uri="{FF2B5EF4-FFF2-40B4-BE49-F238E27FC236}">
                <a16:creationId xmlns:a16="http://schemas.microsoft.com/office/drawing/2014/main" id="{D8913176-CABD-E729-991A-50008F8C667C}"/>
              </a:ext>
            </a:extLst>
          </p:cNvPr>
          <p:cNvSpPr>
            <a:spLocks noGrp="1"/>
          </p:cNvSpPr>
          <p:nvPr>
            <p:ph type="subTitle" idx="1"/>
          </p:nvPr>
        </p:nvSpPr>
        <p:spPr>
          <a:xfrm>
            <a:off x="-22302" y="0"/>
            <a:ext cx="12192000" cy="6858000"/>
          </a:xfrm>
          <a:solidFill>
            <a:schemeClr val="accent4">
              <a:lumMod val="20000"/>
              <a:lumOff val="80000"/>
            </a:schemeClr>
          </a:solidFill>
        </p:spPr>
        <p:txBody>
          <a:bodyPr/>
          <a:lstStyle/>
          <a:p>
            <a:r>
              <a:rPr lang="en-US" sz="3200" b="1" u="sng" dirty="0">
                <a:solidFill>
                  <a:schemeClr val="accent2">
                    <a:lumMod val="75000"/>
                  </a:schemeClr>
                </a:solidFill>
                <a:latin typeface="Public Sans Web"/>
              </a:rPr>
              <a:t>What are the Types of Plate Boundaries?</a:t>
            </a:r>
          </a:p>
          <a:p>
            <a:pPr algn="l"/>
            <a:r>
              <a:rPr lang="en-US" sz="2000" b="1" dirty="0">
                <a:solidFill>
                  <a:schemeClr val="accent2">
                    <a:lumMod val="75000"/>
                  </a:schemeClr>
                </a:solidFill>
                <a:latin typeface="Public Sans Web"/>
              </a:rPr>
              <a:t>           Divergent Plate </a:t>
            </a:r>
            <a:r>
              <a:rPr lang="en-US" sz="2000" b="1">
                <a:solidFill>
                  <a:schemeClr val="accent2">
                    <a:lumMod val="75000"/>
                  </a:schemeClr>
                </a:solidFill>
                <a:latin typeface="Public Sans Web"/>
              </a:rPr>
              <a:t>Boundary                                                         </a:t>
            </a:r>
            <a:r>
              <a:rPr lang="en-US" sz="2000" b="1" dirty="0">
                <a:solidFill>
                  <a:schemeClr val="accent2">
                    <a:lumMod val="75000"/>
                  </a:schemeClr>
                </a:solidFill>
                <a:latin typeface="Public Sans Web"/>
              </a:rPr>
              <a:t>Convergent Plate Boundary</a:t>
            </a:r>
          </a:p>
          <a:p>
            <a:pPr algn="l"/>
            <a:endParaRPr lang="en-US" b="0" i="0" dirty="0">
              <a:solidFill>
                <a:srgbClr val="222222"/>
              </a:solidFill>
              <a:effectLst/>
              <a:latin typeface="Times New Roman" panose="02020603050405020304" pitchFamily="18" charset="0"/>
            </a:endParaRPr>
          </a:p>
          <a:p>
            <a:pPr algn="l"/>
            <a:endParaRPr lang="en-US" sz="3200" b="1" u="sng" dirty="0">
              <a:solidFill>
                <a:schemeClr val="accent2">
                  <a:lumMod val="75000"/>
                </a:schemeClr>
              </a:solidFill>
              <a:latin typeface="Public Sans Web"/>
            </a:endParaRPr>
          </a:p>
          <a:p>
            <a:pPr algn="l"/>
            <a:endParaRPr lang="en-US" sz="3200" b="1" u="sng" dirty="0">
              <a:solidFill>
                <a:schemeClr val="accent2">
                  <a:lumMod val="75000"/>
                </a:schemeClr>
              </a:solidFill>
              <a:latin typeface="Public Sans Web"/>
            </a:endParaRPr>
          </a:p>
          <a:p>
            <a:pPr algn="l"/>
            <a:endParaRPr lang="en-US" sz="3200" b="1" u="sng" dirty="0">
              <a:solidFill>
                <a:schemeClr val="accent2">
                  <a:lumMod val="75000"/>
                </a:schemeClr>
              </a:solidFill>
              <a:latin typeface="Public Sans Web"/>
            </a:endParaRPr>
          </a:p>
          <a:p>
            <a:pPr algn="l"/>
            <a:endParaRPr lang="en-US" sz="2000" b="1" dirty="0">
              <a:solidFill>
                <a:schemeClr val="accent2">
                  <a:lumMod val="75000"/>
                </a:schemeClr>
              </a:solidFill>
              <a:latin typeface="Public Sans Web"/>
            </a:endParaRPr>
          </a:p>
          <a:p>
            <a:pPr algn="l"/>
            <a:r>
              <a:rPr lang="en-US" sz="2000" b="1" dirty="0">
                <a:solidFill>
                  <a:schemeClr val="accent2">
                    <a:lumMod val="75000"/>
                  </a:schemeClr>
                </a:solidFill>
                <a:latin typeface="Public Sans Web"/>
              </a:rPr>
              <a:t>         Transform Plate Boundary                                                                  Hotspot</a:t>
            </a:r>
          </a:p>
        </p:txBody>
      </p:sp>
      <p:pic>
        <p:nvPicPr>
          <p:cNvPr id="5" name="Picture 4">
            <a:extLst>
              <a:ext uri="{FF2B5EF4-FFF2-40B4-BE49-F238E27FC236}">
                <a16:creationId xmlns:a16="http://schemas.microsoft.com/office/drawing/2014/main" id="{D17A6B56-64C7-1291-9390-1E19C25D5DC5}"/>
              </a:ext>
            </a:extLst>
          </p:cNvPr>
          <p:cNvPicPr>
            <a:picLocks noChangeAspect="1"/>
          </p:cNvPicPr>
          <p:nvPr/>
        </p:nvPicPr>
        <p:blipFill>
          <a:blip r:embed="rId3"/>
          <a:stretch>
            <a:fillRect/>
          </a:stretch>
        </p:blipFill>
        <p:spPr>
          <a:xfrm>
            <a:off x="418020" y="974496"/>
            <a:ext cx="5368625" cy="2535467"/>
          </a:xfrm>
          <a:prstGeom prst="rect">
            <a:avLst/>
          </a:prstGeom>
        </p:spPr>
      </p:pic>
      <p:pic>
        <p:nvPicPr>
          <p:cNvPr id="6" name="Picture 5">
            <a:extLst>
              <a:ext uri="{FF2B5EF4-FFF2-40B4-BE49-F238E27FC236}">
                <a16:creationId xmlns:a16="http://schemas.microsoft.com/office/drawing/2014/main" id="{31015883-B350-6D1D-636D-EDE25B7FEC59}"/>
              </a:ext>
            </a:extLst>
          </p:cNvPr>
          <p:cNvPicPr>
            <a:picLocks noChangeAspect="1"/>
          </p:cNvPicPr>
          <p:nvPr/>
        </p:nvPicPr>
        <p:blipFill>
          <a:blip r:embed="rId4"/>
          <a:stretch>
            <a:fillRect/>
          </a:stretch>
        </p:blipFill>
        <p:spPr>
          <a:xfrm>
            <a:off x="6278481" y="974497"/>
            <a:ext cx="5151519" cy="2454503"/>
          </a:xfrm>
          <a:prstGeom prst="rect">
            <a:avLst/>
          </a:prstGeom>
        </p:spPr>
      </p:pic>
      <p:pic>
        <p:nvPicPr>
          <p:cNvPr id="9" name="Picture 8">
            <a:extLst>
              <a:ext uri="{FF2B5EF4-FFF2-40B4-BE49-F238E27FC236}">
                <a16:creationId xmlns:a16="http://schemas.microsoft.com/office/drawing/2014/main" id="{FC94939D-EC8B-852D-EE78-15890019AC13}"/>
              </a:ext>
            </a:extLst>
          </p:cNvPr>
          <p:cNvPicPr>
            <a:picLocks noChangeAspect="1"/>
          </p:cNvPicPr>
          <p:nvPr/>
        </p:nvPicPr>
        <p:blipFill>
          <a:blip r:embed="rId5"/>
          <a:stretch>
            <a:fillRect/>
          </a:stretch>
        </p:blipFill>
        <p:spPr>
          <a:xfrm>
            <a:off x="414796" y="4010892"/>
            <a:ext cx="5368625" cy="2847109"/>
          </a:xfrm>
          <a:prstGeom prst="rect">
            <a:avLst/>
          </a:prstGeom>
        </p:spPr>
      </p:pic>
      <p:pic>
        <p:nvPicPr>
          <p:cNvPr id="10" name="Picture 9">
            <a:extLst>
              <a:ext uri="{FF2B5EF4-FFF2-40B4-BE49-F238E27FC236}">
                <a16:creationId xmlns:a16="http://schemas.microsoft.com/office/drawing/2014/main" id="{62599B2B-DA67-797E-D89C-59A29D994734}"/>
              </a:ext>
            </a:extLst>
          </p:cNvPr>
          <p:cNvPicPr>
            <a:picLocks noChangeAspect="1"/>
          </p:cNvPicPr>
          <p:nvPr/>
        </p:nvPicPr>
        <p:blipFill>
          <a:blip r:embed="rId6"/>
          <a:stretch>
            <a:fillRect/>
          </a:stretch>
        </p:blipFill>
        <p:spPr>
          <a:xfrm>
            <a:off x="6278482" y="4010892"/>
            <a:ext cx="5273838" cy="2847109"/>
          </a:xfrm>
          <a:prstGeom prst="rect">
            <a:avLst/>
          </a:prstGeom>
        </p:spPr>
      </p:pic>
    </p:spTree>
    <p:extLst>
      <p:ext uri="{BB962C8B-B14F-4D97-AF65-F5344CB8AC3E}">
        <p14:creationId xmlns:p14="http://schemas.microsoft.com/office/powerpoint/2010/main" val="1899664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0345B-57D5-9C66-1F76-662A0C706F34}"/>
              </a:ext>
            </a:extLst>
          </p:cNvPr>
          <p:cNvSpPr>
            <a:spLocks noGrp="1"/>
          </p:cNvSpPr>
          <p:nvPr>
            <p:ph type="ctrTitle"/>
          </p:nvPr>
        </p:nvSpPr>
        <p:spPr/>
        <p:txBody>
          <a:bodyPr/>
          <a:lstStyle/>
          <a:p>
            <a:br>
              <a:rPr lang="en-US" dirty="0"/>
            </a:br>
            <a:endParaRPr lang="en-US" dirty="0"/>
          </a:p>
        </p:txBody>
      </p:sp>
      <p:sp>
        <p:nvSpPr>
          <p:cNvPr id="3" name="Subtitle 2">
            <a:extLst>
              <a:ext uri="{FF2B5EF4-FFF2-40B4-BE49-F238E27FC236}">
                <a16:creationId xmlns:a16="http://schemas.microsoft.com/office/drawing/2014/main" id="{D8913176-CABD-E729-991A-50008F8C667C}"/>
              </a:ext>
            </a:extLst>
          </p:cNvPr>
          <p:cNvSpPr>
            <a:spLocks noGrp="1"/>
          </p:cNvSpPr>
          <p:nvPr>
            <p:ph type="subTitle" idx="1"/>
          </p:nvPr>
        </p:nvSpPr>
        <p:spPr>
          <a:xfrm>
            <a:off x="0" y="0"/>
            <a:ext cx="12192000" cy="6858000"/>
          </a:xfrm>
          <a:solidFill>
            <a:schemeClr val="accent4">
              <a:lumMod val="20000"/>
              <a:lumOff val="80000"/>
            </a:schemeClr>
          </a:solidFill>
        </p:spPr>
        <p:txBody>
          <a:bodyPr/>
          <a:lstStyle/>
          <a:p>
            <a:r>
              <a:rPr lang="en-US" sz="3200" b="1" u="sng" dirty="0">
                <a:solidFill>
                  <a:schemeClr val="accent2">
                    <a:lumMod val="75000"/>
                  </a:schemeClr>
                </a:solidFill>
                <a:latin typeface="Public Sans Web"/>
              </a:rPr>
              <a:t>What are the Effects of an Earthquake</a:t>
            </a:r>
          </a:p>
        </p:txBody>
      </p:sp>
      <p:pic>
        <p:nvPicPr>
          <p:cNvPr id="3074" name="Picture 2" descr="Earthquakes: Facts, Definition, Types, Causes and Effects of Earthquake -  Jotscroll">
            <a:extLst>
              <a:ext uri="{FF2B5EF4-FFF2-40B4-BE49-F238E27FC236}">
                <a16:creationId xmlns:a16="http://schemas.microsoft.com/office/drawing/2014/main" id="{725D456D-602A-1A32-B2D4-2C6A0FA0CC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329" y="1629320"/>
            <a:ext cx="5216841" cy="39485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6" name="Picture 2" descr="Earthquakes: Causes and Long-term Effects">
            <a:extLst>
              <a:ext uri="{FF2B5EF4-FFF2-40B4-BE49-F238E27FC236}">
                <a16:creationId xmlns:a16="http://schemas.microsoft.com/office/drawing/2014/main" id="{5F00FD0E-5ADF-045A-194F-84D6C5D4C4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1998" y="1342708"/>
            <a:ext cx="5647508" cy="23876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sunami Warning System: Preparing for the unpredictable | UNESCO">
            <a:extLst>
              <a:ext uri="{FF2B5EF4-FFF2-40B4-BE49-F238E27FC236}">
                <a16:creationId xmlns:a16="http://schemas.microsoft.com/office/drawing/2014/main" id="{9593F62A-2E2E-2F49-8E30-3CA0535B24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1998" y="3950652"/>
            <a:ext cx="5647509" cy="2387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209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0345B-57D5-9C66-1F76-662A0C706F34}"/>
              </a:ext>
            </a:extLst>
          </p:cNvPr>
          <p:cNvSpPr>
            <a:spLocks noGrp="1"/>
          </p:cNvSpPr>
          <p:nvPr>
            <p:ph type="ctrTitle"/>
          </p:nvPr>
        </p:nvSpPr>
        <p:spPr/>
        <p:txBody>
          <a:bodyPr/>
          <a:lstStyle/>
          <a:p>
            <a:br>
              <a:rPr lang="en-US" dirty="0"/>
            </a:br>
            <a:endParaRPr lang="en-US" dirty="0"/>
          </a:p>
        </p:txBody>
      </p:sp>
      <p:sp>
        <p:nvSpPr>
          <p:cNvPr id="3" name="Subtitle 2">
            <a:extLst>
              <a:ext uri="{FF2B5EF4-FFF2-40B4-BE49-F238E27FC236}">
                <a16:creationId xmlns:a16="http://schemas.microsoft.com/office/drawing/2014/main" id="{D8913176-CABD-E729-991A-50008F8C667C}"/>
              </a:ext>
            </a:extLst>
          </p:cNvPr>
          <p:cNvSpPr>
            <a:spLocks noGrp="1"/>
          </p:cNvSpPr>
          <p:nvPr>
            <p:ph type="subTitle" idx="1"/>
          </p:nvPr>
        </p:nvSpPr>
        <p:spPr>
          <a:xfrm>
            <a:off x="0" y="0"/>
            <a:ext cx="12192000" cy="6858000"/>
          </a:xfrm>
          <a:solidFill>
            <a:schemeClr val="accent4">
              <a:lumMod val="20000"/>
              <a:lumOff val="80000"/>
            </a:schemeClr>
          </a:solidFill>
        </p:spPr>
        <p:txBody>
          <a:bodyPr/>
          <a:lstStyle/>
          <a:p>
            <a:r>
              <a:rPr lang="en-US" sz="3200" b="1" u="sng" dirty="0">
                <a:solidFill>
                  <a:schemeClr val="accent2">
                    <a:lumMod val="75000"/>
                  </a:schemeClr>
                </a:solidFill>
                <a:latin typeface="Public Sans Web"/>
              </a:rPr>
              <a:t>What are the factors that affect intensity and frequency of earthquake?</a:t>
            </a:r>
          </a:p>
          <a:p>
            <a:pPr algn="l"/>
            <a:endParaRPr lang="en-US" sz="3200" b="1" u="sng" dirty="0">
              <a:solidFill>
                <a:schemeClr val="accent2">
                  <a:lumMod val="75000"/>
                </a:schemeClr>
              </a:solidFill>
              <a:latin typeface="Public Sans Web"/>
            </a:endParaRPr>
          </a:p>
        </p:txBody>
      </p:sp>
      <p:pic>
        <p:nvPicPr>
          <p:cNvPr id="3076" name="Picture 4" descr="Earthquake research aims to put building design on more solid ground | RNZ  News">
            <a:extLst>
              <a:ext uri="{FF2B5EF4-FFF2-40B4-BE49-F238E27FC236}">
                <a16:creationId xmlns:a16="http://schemas.microsoft.com/office/drawing/2014/main" id="{F7B695B3-D2E4-7352-A2A3-5F1232E1A8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191486"/>
            <a:ext cx="5109482" cy="39485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0" name="Picture 2" descr="Richter 'magnitude' scale explained | CBC News">
            <a:extLst>
              <a:ext uri="{FF2B5EF4-FFF2-40B4-BE49-F238E27FC236}">
                <a16:creationId xmlns:a16="http://schemas.microsoft.com/office/drawing/2014/main" id="{47DE7E35-F957-D098-D9DC-DDCAAF8FE3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793" y="1399006"/>
            <a:ext cx="5259387" cy="4900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917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0345B-57D5-9C66-1F76-662A0C706F34}"/>
              </a:ext>
            </a:extLst>
          </p:cNvPr>
          <p:cNvSpPr>
            <a:spLocks noGrp="1"/>
          </p:cNvSpPr>
          <p:nvPr>
            <p:ph type="ctrTitle"/>
          </p:nvPr>
        </p:nvSpPr>
        <p:spPr/>
        <p:txBody>
          <a:bodyPr/>
          <a:lstStyle/>
          <a:p>
            <a:br>
              <a:rPr lang="en-US"/>
            </a:br>
            <a:endParaRPr lang="en-US" dirty="0"/>
          </a:p>
        </p:txBody>
      </p:sp>
      <p:sp>
        <p:nvSpPr>
          <p:cNvPr id="3" name="Subtitle 2">
            <a:extLst>
              <a:ext uri="{FF2B5EF4-FFF2-40B4-BE49-F238E27FC236}">
                <a16:creationId xmlns:a16="http://schemas.microsoft.com/office/drawing/2014/main" id="{D8913176-CABD-E729-991A-50008F8C667C}"/>
              </a:ext>
            </a:extLst>
          </p:cNvPr>
          <p:cNvSpPr>
            <a:spLocks noGrp="1"/>
          </p:cNvSpPr>
          <p:nvPr>
            <p:ph type="subTitle" idx="1"/>
          </p:nvPr>
        </p:nvSpPr>
        <p:spPr>
          <a:xfrm>
            <a:off x="0" y="0"/>
            <a:ext cx="12192000" cy="6858000"/>
          </a:xfrm>
          <a:solidFill>
            <a:schemeClr val="accent4">
              <a:lumMod val="20000"/>
              <a:lumOff val="80000"/>
            </a:schemeClr>
          </a:solidFill>
        </p:spPr>
        <p:txBody>
          <a:bodyPr/>
          <a:lstStyle/>
          <a:p>
            <a:endParaRPr lang="en-US"/>
          </a:p>
          <a:p>
            <a:r>
              <a:rPr lang="en-US" sz="9600"/>
              <a:t> </a:t>
            </a:r>
            <a:endParaRPr lang="en-US" sz="9600" dirty="0"/>
          </a:p>
        </p:txBody>
      </p:sp>
      <p:sp>
        <p:nvSpPr>
          <p:cNvPr id="5" name="TextBox 4">
            <a:extLst>
              <a:ext uri="{FF2B5EF4-FFF2-40B4-BE49-F238E27FC236}">
                <a16:creationId xmlns:a16="http://schemas.microsoft.com/office/drawing/2014/main" id="{EEA8093E-0551-E687-9FA6-5105F11C7F56}"/>
              </a:ext>
            </a:extLst>
          </p:cNvPr>
          <p:cNvSpPr txBox="1"/>
          <p:nvPr/>
        </p:nvSpPr>
        <p:spPr>
          <a:xfrm>
            <a:off x="0" y="0"/>
            <a:ext cx="12192000" cy="2246769"/>
          </a:xfrm>
          <a:prstGeom prst="rect">
            <a:avLst/>
          </a:prstGeom>
          <a:noFill/>
        </p:spPr>
        <p:txBody>
          <a:bodyPr wrap="square">
            <a:spAutoFit/>
          </a:bodyPr>
          <a:lstStyle/>
          <a:p>
            <a:pPr algn="ctr"/>
            <a:r>
              <a:rPr lang="en-US" sz="2800" b="1" u="sng" dirty="0">
                <a:solidFill>
                  <a:schemeClr val="accent2">
                    <a:lumMod val="75000"/>
                  </a:schemeClr>
                </a:solidFill>
                <a:latin typeface="Public Sans Web"/>
              </a:rPr>
              <a:t>What are the Methods used to detect, measure and predict earthquakes?</a:t>
            </a:r>
            <a:endParaRPr lang="en-US" dirty="0">
              <a:solidFill>
                <a:srgbClr val="171717"/>
              </a:solidFill>
              <a:latin typeface="Merriweather Web"/>
            </a:endParaRPr>
          </a:p>
          <a:p>
            <a:pPr algn="ctr"/>
            <a:r>
              <a:rPr lang="en-US" sz="2000" b="1" i="0" dirty="0">
                <a:solidFill>
                  <a:schemeClr val="accent2">
                    <a:lumMod val="75000"/>
                  </a:schemeClr>
                </a:solidFill>
                <a:effectLst/>
                <a:latin typeface="Public Sans Web"/>
              </a:rPr>
              <a:t>How can scientists tell where the earthquake happened?</a:t>
            </a:r>
            <a:endParaRPr lang="en-US" sz="2000" dirty="0">
              <a:solidFill>
                <a:srgbClr val="171717"/>
              </a:solidFill>
              <a:latin typeface="Merriweather Web"/>
            </a:endParaRPr>
          </a:p>
          <a:p>
            <a:pPr algn="ctr"/>
            <a:r>
              <a:rPr lang="en-US" sz="2000" b="1" dirty="0">
                <a:solidFill>
                  <a:schemeClr val="accent2">
                    <a:lumMod val="75000"/>
                  </a:schemeClr>
                </a:solidFill>
                <a:latin typeface="Public Sans Web"/>
              </a:rPr>
              <a:t>Can scientists predict earthquakes?</a:t>
            </a:r>
          </a:p>
          <a:p>
            <a:endParaRPr lang="en-US" sz="2000" dirty="0">
              <a:solidFill>
                <a:srgbClr val="171717"/>
              </a:solidFill>
              <a:latin typeface="Merriweather Web"/>
            </a:endParaRPr>
          </a:p>
          <a:p>
            <a:endParaRPr lang="en-US" sz="2000" dirty="0">
              <a:solidFill>
                <a:srgbClr val="171717"/>
              </a:solidFill>
              <a:latin typeface="Merriweather Web"/>
            </a:endParaRPr>
          </a:p>
          <a:p>
            <a:endParaRPr lang="en-US" sz="3200" b="1" u="sng" dirty="0">
              <a:solidFill>
                <a:schemeClr val="accent2">
                  <a:lumMod val="75000"/>
                </a:schemeClr>
              </a:solidFill>
              <a:latin typeface="Public Sans Web"/>
            </a:endParaRPr>
          </a:p>
        </p:txBody>
      </p:sp>
      <p:pic>
        <p:nvPicPr>
          <p:cNvPr id="4098" name="Picture 2" descr="Cartoon sketch of seismograph">
            <a:extLst>
              <a:ext uri="{FF2B5EF4-FFF2-40B4-BE49-F238E27FC236}">
                <a16:creationId xmlns:a16="http://schemas.microsoft.com/office/drawing/2014/main" id="{CEFA863A-302C-5B5F-AB2B-DC8649A5B2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763" y="609874"/>
            <a:ext cx="4894500" cy="327378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Scientists Study Aging to Better Predict Where Earthquakes Will Happen">
            <a:extLst>
              <a:ext uri="{FF2B5EF4-FFF2-40B4-BE49-F238E27FC236}">
                <a16:creationId xmlns:a16="http://schemas.microsoft.com/office/drawing/2014/main" id="{BED8BCF9-CD5B-7866-8B09-B733F6A28F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3552" y="4160837"/>
            <a:ext cx="3001327" cy="224809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0" name="Picture 4" descr="earthquake - Kids | Britannica Kids | Homework Help">
            <a:extLst>
              <a:ext uri="{FF2B5EF4-FFF2-40B4-BE49-F238E27FC236}">
                <a16:creationId xmlns:a16="http://schemas.microsoft.com/office/drawing/2014/main" id="{88085415-7FE6-EC28-074B-A9B1A06F55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3265" y="1928337"/>
            <a:ext cx="3349398" cy="20939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2" name="Picture 6" descr="Why is it so hard to predict earthquakes? | Science and Technology | Al  Jazeera">
            <a:extLst>
              <a:ext uri="{FF2B5EF4-FFF2-40B4-BE49-F238E27FC236}">
                <a16:creationId xmlns:a16="http://schemas.microsoft.com/office/drawing/2014/main" id="{A189EA18-27A4-F72E-7C33-2BEE38CF2F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44358" y="773794"/>
            <a:ext cx="2945947" cy="29459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4" name="Picture 8" descr="Discover what makes the Earth shake">
            <a:extLst>
              <a:ext uri="{FF2B5EF4-FFF2-40B4-BE49-F238E27FC236}">
                <a16:creationId xmlns:a16="http://schemas.microsoft.com/office/drawing/2014/main" id="{426CC547-88A6-9F8C-8E5B-000C39710D7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9076" y="4185806"/>
            <a:ext cx="2283141" cy="22954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6" name="Picture 10" descr="How are earthquakes detected? - British Geological Survey">
            <a:extLst>
              <a:ext uri="{FF2B5EF4-FFF2-40B4-BE49-F238E27FC236}">
                <a16:creationId xmlns:a16="http://schemas.microsoft.com/office/drawing/2014/main" id="{ED391367-BBC1-BF6B-2DFB-227B114B55C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15934" y="3858532"/>
            <a:ext cx="2698705" cy="26987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27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0345B-57D5-9C66-1F76-662A0C706F34}"/>
              </a:ext>
            </a:extLst>
          </p:cNvPr>
          <p:cNvSpPr>
            <a:spLocks noGrp="1"/>
          </p:cNvSpPr>
          <p:nvPr>
            <p:ph type="ctrTitle"/>
          </p:nvPr>
        </p:nvSpPr>
        <p:spPr/>
        <p:txBody>
          <a:bodyPr/>
          <a:lstStyle/>
          <a:p>
            <a:br>
              <a:rPr lang="en-US" dirty="0"/>
            </a:br>
            <a:endParaRPr lang="en-US" dirty="0"/>
          </a:p>
        </p:txBody>
      </p:sp>
      <p:sp>
        <p:nvSpPr>
          <p:cNvPr id="3" name="Subtitle 2">
            <a:extLst>
              <a:ext uri="{FF2B5EF4-FFF2-40B4-BE49-F238E27FC236}">
                <a16:creationId xmlns:a16="http://schemas.microsoft.com/office/drawing/2014/main" id="{D8913176-CABD-E729-991A-50008F8C667C}"/>
              </a:ext>
            </a:extLst>
          </p:cNvPr>
          <p:cNvSpPr>
            <a:spLocks noGrp="1"/>
          </p:cNvSpPr>
          <p:nvPr>
            <p:ph type="subTitle" idx="1"/>
          </p:nvPr>
        </p:nvSpPr>
        <p:spPr>
          <a:xfrm>
            <a:off x="0" y="0"/>
            <a:ext cx="12192000" cy="6858000"/>
          </a:xfrm>
          <a:solidFill>
            <a:schemeClr val="accent4">
              <a:lumMod val="20000"/>
              <a:lumOff val="80000"/>
            </a:schemeClr>
          </a:solidFill>
        </p:spPr>
        <p:txBody>
          <a:bodyPr/>
          <a:lstStyle/>
          <a:p>
            <a:endParaRPr lang="en-US" dirty="0"/>
          </a:p>
          <a:p>
            <a:r>
              <a:rPr lang="en-US" sz="9600" dirty="0"/>
              <a:t> </a:t>
            </a:r>
          </a:p>
        </p:txBody>
      </p:sp>
      <p:sp>
        <p:nvSpPr>
          <p:cNvPr id="5" name="TextBox 4">
            <a:extLst>
              <a:ext uri="{FF2B5EF4-FFF2-40B4-BE49-F238E27FC236}">
                <a16:creationId xmlns:a16="http://schemas.microsoft.com/office/drawing/2014/main" id="{B66E8202-632E-789A-825F-1F09C78D07B0}"/>
              </a:ext>
            </a:extLst>
          </p:cNvPr>
          <p:cNvSpPr txBox="1"/>
          <p:nvPr/>
        </p:nvSpPr>
        <p:spPr>
          <a:xfrm>
            <a:off x="136187" y="352907"/>
            <a:ext cx="11945566" cy="1877437"/>
          </a:xfrm>
          <a:prstGeom prst="rect">
            <a:avLst/>
          </a:prstGeom>
          <a:noFill/>
        </p:spPr>
        <p:txBody>
          <a:bodyPr wrap="square">
            <a:spAutoFit/>
          </a:bodyPr>
          <a:lstStyle/>
          <a:p>
            <a:pPr algn="ctr"/>
            <a:r>
              <a:rPr lang="en-US" sz="3200" b="1" u="sng" dirty="0">
                <a:solidFill>
                  <a:schemeClr val="accent2">
                    <a:lumMod val="75000"/>
                  </a:schemeClr>
                </a:solidFill>
                <a:latin typeface="Public Sans Web"/>
              </a:rPr>
              <a:t>What are The impacts of earthquakes on the natural environment and ecosystem?</a:t>
            </a:r>
          </a:p>
          <a:p>
            <a:endParaRPr lang="en-US" sz="2000" dirty="0">
              <a:solidFill>
                <a:srgbClr val="171717"/>
              </a:solidFill>
              <a:latin typeface="Merriweather Web"/>
            </a:endParaRPr>
          </a:p>
          <a:p>
            <a:endParaRPr lang="en-US" sz="3200" b="1" u="sng" dirty="0">
              <a:solidFill>
                <a:schemeClr val="accent2">
                  <a:lumMod val="75000"/>
                </a:schemeClr>
              </a:solidFill>
              <a:latin typeface="Public Sans Web"/>
            </a:endParaRPr>
          </a:p>
        </p:txBody>
      </p:sp>
      <p:pic>
        <p:nvPicPr>
          <p:cNvPr id="3076" name="Picture 4" descr="Preliminary report on the earthquake environmental effects triggered by the  Cephalonia quakes">
            <a:extLst>
              <a:ext uri="{FF2B5EF4-FFF2-40B4-BE49-F238E27FC236}">
                <a16:creationId xmlns:a16="http://schemas.microsoft.com/office/drawing/2014/main" id="{C28C1C42-F61A-EE1A-A2B4-D088F6450D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0709" y="1548281"/>
            <a:ext cx="3732849" cy="228805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8" name="Picture 6" descr="11.4 The Impacts of Earthquakes – Physical Geology">
            <a:extLst>
              <a:ext uri="{FF2B5EF4-FFF2-40B4-BE49-F238E27FC236}">
                <a16:creationId xmlns:a16="http://schemas.microsoft.com/office/drawing/2014/main" id="{1257540C-E67F-0D39-541A-AE0B9D3E9F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7680" y="3722377"/>
            <a:ext cx="4026669" cy="309037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80" name="Picture 8" descr="How climate change triggers earthquakes, tsunamis and volcanoes | Natural  disasters and extreme weather | The Guardian">
            <a:extLst>
              <a:ext uri="{FF2B5EF4-FFF2-40B4-BE49-F238E27FC236}">
                <a16:creationId xmlns:a16="http://schemas.microsoft.com/office/drawing/2014/main" id="{E4246D0B-40AD-9FFB-F7C3-4952587993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9907" y="1334777"/>
            <a:ext cx="4634442" cy="203912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82" name="Picture 10" descr="Earthquake Facts | Earthquakes for Kids | DK Find Out">
            <a:extLst>
              <a:ext uri="{FF2B5EF4-FFF2-40B4-BE49-F238E27FC236}">
                <a16:creationId xmlns:a16="http://schemas.microsoft.com/office/drawing/2014/main" id="{B86DA34E-DC71-8E40-0CEA-CE70274470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1074" y="3997702"/>
            <a:ext cx="7158955" cy="22880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9675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0345B-57D5-9C66-1F76-662A0C706F34}"/>
              </a:ext>
            </a:extLst>
          </p:cNvPr>
          <p:cNvSpPr>
            <a:spLocks noGrp="1"/>
          </p:cNvSpPr>
          <p:nvPr>
            <p:ph type="ctrTitle"/>
          </p:nvPr>
        </p:nvSpPr>
        <p:spPr/>
        <p:txBody>
          <a:bodyPr/>
          <a:lstStyle/>
          <a:p>
            <a:br>
              <a:rPr lang="en-US" dirty="0"/>
            </a:br>
            <a:endParaRPr lang="en-US" dirty="0"/>
          </a:p>
        </p:txBody>
      </p:sp>
      <p:sp>
        <p:nvSpPr>
          <p:cNvPr id="3" name="Subtitle 2">
            <a:extLst>
              <a:ext uri="{FF2B5EF4-FFF2-40B4-BE49-F238E27FC236}">
                <a16:creationId xmlns:a16="http://schemas.microsoft.com/office/drawing/2014/main" id="{D8913176-CABD-E729-991A-50008F8C667C}"/>
              </a:ext>
            </a:extLst>
          </p:cNvPr>
          <p:cNvSpPr>
            <a:spLocks noGrp="1"/>
          </p:cNvSpPr>
          <p:nvPr>
            <p:ph type="subTitle" idx="1"/>
          </p:nvPr>
        </p:nvSpPr>
        <p:spPr>
          <a:xfrm>
            <a:off x="0" y="0"/>
            <a:ext cx="12192000" cy="6858000"/>
          </a:xfrm>
          <a:solidFill>
            <a:schemeClr val="accent4">
              <a:lumMod val="20000"/>
              <a:lumOff val="80000"/>
            </a:schemeClr>
          </a:solidFill>
        </p:spPr>
        <p:txBody>
          <a:bodyPr/>
          <a:lstStyle/>
          <a:p>
            <a:endParaRPr lang="en-US" dirty="0"/>
          </a:p>
          <a:p>
            <a:r>
              <a:rPr lang="en-US" sz="9600" dirty="0"/>
              <a:t> </a:t>
            </a:r>
          </a:p>
        </p:txBody>
      </p:sp>
      <p:sp>
        <p:nvSpPr>
          <p:cNvPr id="5" name="TextBox 4">
            <a:extLst>
              <a:ext uri="{FF2B5EF4-FFF2-40B4-BE49-F238E27FC236}">
                <a16:creationId xmlns:a16="http://schemas.microsoft.com/office/drawing/2014/main" id="{F9C29C61-5EFE-0950-E164-4CC6961E3592}"/>
              </a:ext>
            </a:extLst>
          </p:cNvPr>
          <p:cNvSpPr txBox="1"/>
          <p:nvPr/>
        </p:nvSpPr>
        <p:spPr>
          <a:xfrm>
            <a:off x="226168" y="277398"/>
            <a:ext cx="11836130" cy="2800767"/>
          </a:xfrm>
          <a:prstGeom prst="rect">
            <a:avLst/>
          </a:prstGeom>
          <a:noFill/>
        </p:spPr>
        <p:txBody>
          <a:bodyPr wrap="square">
            <a:spAutoFit/>
          </a:bodyPr>
          <a:lstStyle/>
          <a:p>
            <a:pPr algn="ctr"/>
            <a:r>
              <a:rPr lang="en-US" sz="3200" b="1" u="sng" dirty="0">
                <a:solidFill>
                  <a:schemeClr val="accent2">
                    <a:lumMod val="75000"/>
                  </a:schemeClr>
                </a:solidFill>
                <a:latin typeface="Public Sans Web"/>
              </a:rPr>
              <a:t>What are some solutions with some reasoning for Earthquakes?</a:t>
            </a:r>
          </a:p>
          <a:p>
            <a:endParaRPr lang="en-US" sz="3200" b="1" u="sng" dirty="0">
              <a:solidFill>
                <a:schemeClr val="accent2">
                  <a:lumMod val="75000"/>
                </a:schemeClr>
              </a:solidFill>
              <a:latin typeface="Public Sans Web"/>
            </a:endParaRPr>
          </a:p>
          <a:p>
            <a:endParaRPr lang="en-US" sz="2000" dirty="0">
              <a:solidFill>
                <a:srgbClr val="171717"/>
              </a:solidFill>
              <a:latin typeface="Merriweather Web"/>
            </a:endParaRPr>
          </a:p>
          <a:p>
            <a:endParaRPr lang="en-US" sz="2000" b="0" i="0" dirty="0">
              <a:solidFill>
                <a:srgbClr val="171717"/>
              </a:solidFill>
              <a:effectLst/>
              <a:latin typeface="Merriweather Web"/>
            </a:endParaRPr>
          </a:p>
          <a:p>
            <a:endParaRPr lang="en-US" sz="2000" dirty="0">
              <a:solidFill>
                <a:srgbClr val="171717"/>
              </a:solidFill>
              <a:latin typeface="Merriweather Web"/>
            </a:endParaRPr>
          </a:p>
          <a:p>
            <a:endParaRPr lang="en-US" sz="2000" dirty="0">
              <a:solidFill>
                <a:srgbClr val="171717"/>
              </a:solidFill>
              <a:latin typeface="Merriweather Web"/>
            </a:endParaRPr>
          </a:p>
          <a:p>
            <a:endParaRPr lang="en-US" sz="3200" b="1" u="sng" dirty="0">
              <a:solidFill>
                <a:schemeClr val="accent2">
                  <a:lumMod val="75000"/>
                </a:schemeClr>
              </a:solidFill>
              <a:latin typeface="Public Sans Web"/>
            </a:endParaRPr>
          </a:p>
        </p:txBody>
      </p:sp>
      <p:pic>
        <p:nvPicPr>
          <p:cNvPr id="5122" name="Picture 2" descr="Earthquake Proof Buildings : Features, 16 Ways Of Making Building Earthquake  Proof">
            <a:extLst>
              <a:ext uri="{FF2B5EF4-FFF2-40B4-BE49-F238E27FC236}">
                <a16:creationId xmlns:a16="http://schemas.microsoft.com/office/drawing/2014/main" id="{36577E06-D02A-2248-3DF9-07FA99B99C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155" y="1122363"/>
            <a:ext cx="9496696" cy="5458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1416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301</TotalTime>
  <Words>1686</Words>
  <Application>Microsoft Office PowerPoint</Application>
  <PresentationFormat>Widescreen</PresentationFormat>
  <Paragraphs>162</Paragraphs>
  <Slides>10</Slides>
  <Notes>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10</vt:i4>
      </vt:variant>
    </vt:vector>
  </HeadingPairs>
  <TitlesOfParts>
    <vt:vector size="21" baseType="lpstr">
      <vt:lpstr>Aharoni</vt:lpstr>
      <vt:lpstr>Alharoni</vt:lpstr>
      <vt:lpstr>Arial</vt:lpstr>
      <vt:lpstr>Arial</vt:lpstr>
      <vt:lpstr>Calibri</vt:lpstr>
      <vt:lpstr>Calibri Light</vt:lpstr>
      <vt:lpstr>Helvetica Neue</vt:lpstr>
      <vt:lpstr>Merriweather Web</vt:lpstr>
      <vt:lpstr>Public Sans Web</vt:lpstr>
      <vt:lpstr>Times New Roman</vt:lpstr>
      <vt:lpstr>Office Theme</vt:lpstr>
      <vt:lpstr> </vt:lpstr>
      <vt:lpstr> </vt:lpstr>
      <vt:lpstr> </vt:lpstr>
      <vt:lpstr> </vt:lpstr>
      <vt:lpstr> </vt:lpstr>
      <vt:lpstr> </vt:lpstr>
      <vt:lpstr> </vt:lpstr>
      <vt:lpstr> </vt:lpstr>
      <vt:lpstr> </vt:lpstr>
      <vt:lpstr> </vt:lpstr>
    </vt:vector>
  </TitlesOfParts>
  <Company>Department of State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Bayari, Hadeel D (Amman)</dc:creator>
  <cp:lastModifiedBy>lama alrahib</cp:lastModifiedBy>
  <cp:revision>5</cp:revision>
  <dcterms:created xsi:type="dcterms:W3CDTF">2023-05-03T10:34:57Z</dcterms:created>
  <dcterms:modified xsi:type="dcterms:W3CDTF">2023-05-12T15:22:15Z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665d9ee-429a-4d5f-97cc-cfb56e044a6e_Enabled">
    <vt:lpwstr>true</vt:lpwstr>
  </property>
  <property fmtid="{D5CDD505-2E9C-101B-9397-08002B2CF9AE}" pid="3" name="MSIP_Label_1665d9ee-429a-4d5f-97cc-cfb56e044a6e_SetDate">
    <vt:lpwstr>2023-05-03T10:42:57Z</vt:lpwstr>
  </property>
  <property fmtid="{D5CDD505-2E9C-101B-9397-08002B2CF9AE}" pid="4" name="MSIP_Label_1665d9ee-429a-4d5f-97cc-cfb56e044a6e_Method">
    <vt:lpwstr>Privileged</vt:lpwstr>
  </property>
  <property fmtid="{D5CDD505-2E9C-101B-9397-08002B2CF9AE}" pid="5" name="MSIP_Label_1665d9ee-429a-4d5f-97cc-cfb56e044a6e_Name">
    <vt:lpwstr>1665d9ee-429a-4d5f-97cc-cfb56e044a6e</vt:lpwstr>
  </property>
  <property fmtid="{D5CDD505-2E9C-101B-9397-08002B2CF9AE}" pid="6" name="MSIP_Label_1665d9ee-429a-4d5f-97cc-cfb56e044a6e_SiteId">
    <vt:lpwstr>66cf5074-5afe-48d1-a691-a12b2121f44b</vt:lpwstr>
  </property>
  <property fmtid="{D5CDD505-2E9C-101B-9397-08002B2CF9AE}" pid="7" name="MSIP_Label_1665d9ee-429a-4d5f-97cc-cfb56e044a6e_ActionId">
    <vt:lpwstr>9c63eecc-c992-42ca-a24e-6c625fb09191</vt:lpwstr>
  </property>
  <property fmtid="{D5CDD505-2E9C-101B-9397-08002B2CF9AE}" pid="8" name="MSIP_Label_1665d9ee-429a-4d5f-97cc-cfb56e044a6e_ContentBits">
    <vt:lpwstr>0</vt:lpwstr>
  </property>
</Properties>
</file>