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5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3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8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0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6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5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87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4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1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3" name="Picture 3" descr="Colorized light photo effects">
            <a:extLst>
              <a:ext uri="{FF2B5EF4-FFF2-40B4-BE49-F238E27FC236}">
                <a16:creationId xmlns:a16="http://schemas.microsoft.com/office/drawing/2014/main" id="{318642FE-70A2-A367-2557-AE951C739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990" b="13740"/>
          <a:stretch/>
        </p:blipFill>
        <p:spPr>
          <a:xfrm>
            <a:off x="-8858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7148D-F39D-40FD-A268-948EE920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0895" y="2875093"/>
            <a:ext cx="2812386" cy="1831843"/>
          </a:xfrm>
        </p:spPr>
        <p:txBody>
          <a:bodyPr anchor="b">
            <a:normAutofit/>
          </a:bodyPr>
          <a:lstStyle/>
          <a:p>
            <a:r>
              <a:rPr lang="ar-JO" sz="7200" dirty="0">
                <a:solidFill>
                  <a:srgbClr val="FFFFFF"/>
                </a:solidFill>
              </a:rPr>
              <a:t>السمنة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C360A-65DF-40B8-9FC1-EFEBC2F5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740" y="4706936"/>
            <a:ext cx="9679449" cy="750259"/>
          </a:xfrm>
        </p:spPr>
        <p:txBody>
          <a:bodyPr anchor="ctr">
            <a:normAutofit fontScale="85000" lnSpcReduction="20000"/>
          </a:bodyPr>
          <a:lstStyle/>
          <a:p>
            <a:pPr algn="r"/>
            <a:r>
              <a:rPr lang="ar-JO" sz="3200" dirty="0">
                <a:solidFill>
                  <a:srgbClr val="FFFFFF"/>
                </a:solidFill>
              </a:rPr>
              <a:t>الحياة قصيرة، لا تقصرها بالسمنة</a:t>
            </a:r>
            <a:r>
              <a:rPr lang="ar-JO" sz="2800" dirty="0">
                <a:solidFill>
                  <a:srgbClr val="FFFFFF"/>
                </a:solidFill>
              </a:rPr>
              <a:t>.</a:t>
            </a:r>
          </a:p>
          <a:p>
            <a:pPr algn="r"/>
            <a:r>
              <a:rPr lang="ar-JO" sz="2100" dirty="0">
                <a:solidFill>
                  <a:srgbClr val="FFFFFF"/>
                </a:solidFill>
              </a:rPr>
              <a:t>انتاج ليا نواره، عمر الزاغة، أليكس بيترو بولو </a:t>
            </a:r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026" name="Picture 2" descr="Obesity Creative Images – Browse 2,039 Stock Photos, Vectors, and Video |  Adobe Stock">
            <a:extLst>
              <a:ext uri="{FF2B5EF4-FFF2-40B4-BE49-F238E27FC236}">
                <a16:creationId xmlns:a16="http://schemas.microsoft.com/office/drawing/2014/main" id="{097D0493-D505-49E3-AF8D-26B3F0FF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778" l="10000" r="92963">
                        <a14:foregroundMark x1="75185" y1="59722" x2="75185" y2="59722"/>
                        <a14:backgroundMark x1="69444" y1="68056" x2="69444" y2="68056"/>
                        <a14:backgroundMark x1="47222" y1="88333" x2="47222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5" y="1275087"/>
            <a:ext cx="6886488" cy="45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5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7C25-C55A-4EFD-843B-EE656DFC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السمنة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1B88-4C88-4BA2-A504-2A274B691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r"/>
            <a:r>
              <a:rPr lang="ar-JO" dirty="0"/>
              <a:t>السمنة مرض معقد ينطوي على كمية زائدة من الدهون في الجسم. السمنة ليست مجرد مشكلة تجميلية. </a:t>
            </a:r>
            <a:endParaRPr lang="en-US" dirty="0"/>
          </a:p>
          <a:p>
            <a:pPr lvl="1" algn="r"/>
            <a:r>
              <a:rPr lang="ar-JO" dirty="0"/>
              <a:t>إنها مشكلة طبية تزيد من خطر الإصابة بأمراض ومشاكل صحية أخرى ، مثل أمراض القلب والسكري وارتفاع ضغط الدم وأنواع معينة من السرطان.</a:t>
            </a:r>
            <a:endParaRPr lang="en-US" dirty="0"/>
          </a:p>
        </p:txBody>
      </p:sp>
      <p:pic>
        <p:nvPicPr>
          <p:cNvPr id="2050" name="Picture 2" descr="Drawing Obesity Painting Sketch Vitamin, fat man belly shirt, cartoon,  painting png | PNGEgg">
            <a:extLst>
              <a:ext uri="{FF2B5EF4-FFF2-40B4-BE49-F238E27FC236}">
                <a16:creationId xmlns:a16="http://schemas.microsoft.com/office/drawing/2014/main" id="{90656073-6088-4554-B4F0-2B64FA3E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100000" l="6889" r="92222">
                        <a14:foregroundMark x1="43222" y1="11914" x2="43222" y2="11914"/>
                        <a14:foregroundMark x1="35778" y1="20898" x2="35778" y2="20898"/>
                        <a14:foregroundMark x1="51222" y1="97266" x2="51222" y2="97266"/>
                        <a14:foregroundMark x1="40778" y1="12109" x2="40778" y2="12109"/>
                        <a14:foregroundMark x1="39667" y1="17188" x2="39667" y2="17188"/>
                        <a14:foregroundMark x1="39667" y1="17188" x2="39667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22" y="3187817"/>
            <a:ext cx="5934145" cy="33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4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1F80-642C-481D-A055-6FE8917D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0" i="0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الأسباب البيئية للسمنة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0527-18EC-4CD9-92D1-EF0D6906D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15" y="1526875"/>
            <a:ext cx="7773838" cy="4693220"/>
          </a:xfrm>
        </p:spPr>
        <p:txBody>
          <a:bodyPr/>
          <a:lstStyle/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تؤثر البيئة التي نعيش فيها على قدرتنا على الحفاظ على وزن صحي. على سبيل المثال: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ar-EG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من الصعب على الناس أن يكونوا نشيطين بدنيًا عندما لا توجد حدائق أو أرصفة أو صالات رياضية ذات أسعار معقولة.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يرتفع استهلاك الأمريكيين من السعرات الحرارية نتيجة تناول وجبات كبيرة الحجم ، مما يستلزم المزيد من التمارين للحفاظ على وزن صحي.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ar-EG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يفتقر بعض الأشخاص إلى إمكانية الوصول إلى محلات البقالة التي تقدم أطعمة صحية بأسعار معقولة ، مثل الفواكه والخضروات الطازجة.</a:t>
            </a: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marL="0" indent="0" algn="r" rtl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الإعلان عن الطعام يقنع المستهلكين بشراء أطعمة غير صحية.</a:t>
            </a:r>
            <a:endParaRPr lang="ar-JO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marL="0" indent="0" algn="r" rtl="0" fontAlgn="base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ree Vector | Obesity problem. overweight man medical consultation and  diagnostics. negative impact of obesity on humans health and internal  organs. vector isolated concept metaphor illustration">
            <a:extLst>
              <a:ext uri="{FF2B5EF4-FFF2-40B4-BE49-F238E27FC236}">
                <a16:creationId xmlns:a16="http://schemas.microsoft.com/office/drawing/2014/main" id="{7640F05E-6628-450F-AC2A-C36C6280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252" y1="56390" x2="17252" y2="56390"/>
                        <a14:foregroundMark x1="24441" y1="54153" x2="24441" y2="54153"/>
                        <a14:foregroundMark x1="28115" y1="53514" x2="28115" y2="53514"/>
                        <a14:foregroundMark x1="41693" y1="25080" x2="41693" y2="25080"/>
                        <a14:foregroundMark x1="47604" y1="26038" x2="47604" y2="26038"/>
                        <a14:foregroundMark x1="47604" y1="26038" x2="47604" y2="26038"/>
                        <a14:foregroundMark x1="47604" y1="26038" x2="47604" y2="26038"/>
                        <a14:foregroundMark x1="47604" y1="26038" x2="47604" y2="26038"/>
                        <a14:foregroundMark x1="55911" y1="29233" x2="55911" y2="29233"/>
                        <a14:foregroundMark x1="54153" y1="27955" x2="54153" y2="27955"/>
                        <a14:foregroundMark x1="54153" y1="27955" x2="54153" y2="27955"/>
                        <a14:foregroundMark x1="54153" y1="27955" x2="54153" y2="27955"/>
                        <a14:foregroundMark x1="54153" y1="27955" x2="54153" y2="27955"/>
                        <a14:foregroundMark x1="54153" y1="27955" x2="54153" y2="27955"/>
                        <a14:foregroundMark x1="51917" y1="26038" x2="51917" y2="26038"/>
                        <a14:foregroundMark x1="51917" y1="26038" x2="51917" y2="26038"/>
                        <a14:foregroundMark x1="51917" y1="26038" x2="51917" y2="26038"/>
                        <a14:foregroundMark x1="55911" y1="24920" x2="55911" y2="24920"/>
                        <a14:foregroundMark x1="55911" y1="24920" x2="55911" y2="24920"/>
                        <a14:foregroundMark x1="55911" y1="24920" x2="55911" y2="24920"/>
                        <a14:foregroundMark x1="55911" y1="24920" x2="55911" y2="24920"/>
                        <a14:foregroundMark x1="57827" y1="25719" x2="57827" y2="25719"/>
                        <a14:foregroundMark x1="57827" y1="25719" x2="57827" y2="25719"/>
                        <a14:foregroundMark x1="57827" y1="25719" x2="57827" y2="25719"/>
                        <a14:foregroundMark x1="57827" y1="25719" x2="57827" y2="25719"/>
                        <a14:foregroundMark x1="50958" y1="12460" x2="50958" y2="12460"/>
                        <a14:foregroundMark x1="51278" y1="15176" x2="51278" y2="15176"/>
                        <a14:foregroundMark x1="51278" y1="15176" x2="51278" y2="15176"/>
                        <a14:foregroundMark x1="51278" y1="15176" x2="51278" y2="15176"/>
                        <a14:foregroundMark x1="51278" y1="15176" x2="51278" y2="15176"/>
                        <a14:foregroundMark x1="51278" y1="15176" x2="51278" y2="15176"/>
                        <a14:foregroundMark x1="43930" y1="16773" x2="43930" y2="16773"/>
                        <a14:foregroundMark x1="48882" y1="16294" x2="48882" y2="16294"/>
                        <a14:foregroundMark x1="44249" y1="13419" x2="44249" y2="13419"/>
                        <a14:foregroundMark x1="47923" y1="14377" x2="47923" y2="14377"/>
                        <a14:foregroundMark x1="55591" y1="14696" x2="55591" y2="14696"/>
                        <a14:foregroundMark x1="58626" y1="16134" x2="58626" y2="16134"/>
                        <a14:foregroundMark x1="61342" y1="16294" x2="61342" y2="16294"/>
                        <a14:foregroundMark x1="63259" y1="16294" x2="63259" y2="16294"/>
                        <a14:foregroundMark x1="65016" y1="16773" x2="65016" y2="16773"/>
                        <a14:foregroundMark x1="66613" y1="17093" x2="66613" y2="17093"/>
                        <a14:foregroundMark x1="67412" y1="17412" x2="67412" y2="17412"/>
                        <a14:foregroundMark x1="40415" y1="17412" x2="40415" y2="17412"/>
                        <a14:foregroundMark x1="38658" y1="15974" x2="38658" y2="15974"/>
                        <a14:foregroundMark x1="36262" y1="17093" x2="36262" y2="17093"/>
                        <a14:foregroundMark x1="35144" y1="17093" x2="35144" y2="17093"/>
                        <a14:foregroundMark x1="43930" y1="25879" x2="43930" y2="25879"/>
                        <a14:foregroundMark x1="43450" y1="25719" x2="43450" y2="25719"/>
                        <a14:foregroundMark x1="43450" y1="25719" x2="43450" y2="25719"/>
                        <a14:foregroundMark x1="43131" y1="24920" x2="43131" y2="24920"/>
                        <a14:foregroundMark x1="41693" y1="24920" x2="41693" y2="24920"/>
                        <a14:foregroundMark x1="40415" y1="24920" x2="40415" y2="24920"/>
                        <a14:foregroundMark x1="40415" y1="24920" x2="40415" y2="24920"/>
                        <a14:foregroundMark x1="40735" y1="26518" x2="40735" y2="26518"/>
                        <a14:foregroundMark x1="40735" y1="26518" x2="40735" y2="26518"/>
                        <a14:foregroundMark x1="52396" y1="27796" x2="52396" y2="27796"/>
                        <a14:foregroundMark x1="52396" y1="27796" x2="52396" y2="27796"/>
                        <a14:foregroundMark x1="52396" y1="27796" x2="52396" y2="27796"/>
                        <a14:foregroundMark x1="52396" y1="27796" x2="52396" y2="27796"/>
                        <a14:foregroundMark x1="52077" y1="24281" x2="52077" y2="24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0" y="2194929"/>
            <a:ext cx="4822141" cy="48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F997-A1FD-4155-ADBF-ED53B917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0" i="0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اسباب عامة للسمنة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C329-5067-4B12-9FCE-F648E486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259" y="1690688"/>
            <a:ext cx="8350540" cy="4486275"/>
          </a:xfrm>
        </p:spPr>
        <p:txBody>
          <a:bodyPr/>
          <a:lstStyle/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سمنة هي نتيجة لاستهلاك الشخص باستمرار سعرات حرارية من الأطعمة والمشروبات أكثر مما هو مطلوب لدعم عمليات التمثيل الغذائي والجسم في الجسم.</a:t>
            </a:r>
            <a:endParaRPr lang="ar-JO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تم إلقاء اللوم على البيئة "المسببة للسمنة" </a:t>
            </a:r>
            <a:r>
              <a:rPr lang="ar-EG" sz="2400" b="0" i="0" u="none" strike="noStrike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والتي توفر سهولة الوصول إلى الأطعمة عالية السعرات الحرارية مع الحد من إمكانيات النشاط البدني ، في الارتفاع السريع الأخير في انتشار السمنة بين السكان.</a:t>
            </a:r>
            <a:endParaRPr lang="ar-JO" sz="2400" b="0" i="0" u="none" strike="noStrike" dirty="0">
              <a:solidFill>
                <a:srgbClr val="000000"/>
              </a:solidFill>
              <a:effectLst/>
              <a:cs typeface="Corbel" panose="020B0503020204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 من الممكن مشاهدة وباء السمنة نتيجة هذه البيئة. نظرًا لزيادة مخاطر الإصابة بأمراض كارثية مثل مرض السكري وأمراض القلب والسكتة الدماغية وغيرها ، تعد السمنة مشكلة صحية </a:t>
            </a:r>
            <a:r>
              <a:rPr lang="ar-EG" sz="2400" b="0" i="0" u="none" strike="noStrike" dirty="0" err="1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عا</a:t>
            </a:r>
            <a:r>
              <a:rPr lang="ar-JO" sz="2400" b="0" i="0" u="none" strike="noStrike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م</a:t>
            </a: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 ‎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Free Vector | Obesity problem. overweight man medical consultation and  diagnostics. negative impact of obesity on humans health and internal  organs.">
            <a:extLst>
              <a:ext uri="{FF2B5EF4-FFF2-40B4-BE49-F238E27FC236}">
                <a16:creationId xmlns:a16="http://schemas.microsoft.com/office/drawing/2014/main" id="{3FD4DC2B-3DC9-44BA-8031-046E40A9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0" y="4101314"/>
            <a:ext cx="2391561" cy="23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D1B9-A88B-4829-ADCB-194D90CF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000" b="0" i="0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عواقب السمنة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66F3F-6411-4249-8979-7F879C498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تزيد السمنة عند الأطفال والبالغين من مخاطر الإصابة بالحالات الصحية التالية: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ارتفاع ضغط الدم وارتفاع الكوليسترول في الدم وهما من عوامل الخطر لأمراض القلب.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داء السكري من النوع 2.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مشاكل في التنفس مثل الربو وانقطاع النفس </a:t>
            </a:r>
            <a:r>
              <a:rPr lang="ar-EG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النومي</a:t>
            </a: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مشاكل المفاصل مثل هشاشة العظام وانزعاج العضلات والعظام.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حصوات المرارة وأمراض المرارة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3,700+ Obesity Illustrations, Royalty-Free Vector Graphics &amp; Clip Art -  iStock | Obesity doctor, Weight loss, Obesity icon">
            <a:extLst>
              <a:ext uri="{FF2B5EF4-FFF2-40B4-BE49-F238E27FC236}">
                <a16:creationId xmlns:a16="http://schemas.microsoft.com/office/drawing/2014/main" id="{F6ECF84A-BCA5-4D69-85FF-A0565685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5" y="2904310"/>
            <a:ext cx="3588565" cy="35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9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389A-DA0F-4714-BC6B-1F41D45A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000" b="0" i="0" dirty="0">
                <a:solidFill>
                  <a:srgbClr val="000000"/>
                </a:solidFill>
                <a:effectLst/>
                <a:cs typeface="Corbel" panose="020B0503020204020204" pitchFamily="34" charset="0"/>
              </a:rPr>
              <a:t>عواقب السمنة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B4C3-407D-4166-B0F0-8887BDE8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100" y="2107268"/>
            <a:ext cx="7788479" cy="4356552"/>
          </a:xfrm>
        </p:spPr>
        <p:txBody>
          <a:bodyPr/>
          <a:lstStyle/>
          <a:p>
            <a:pPr marL="0" indent="0" algn="r" rtl="0" fontAlgn="base">
              <a:buNone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ترتبط سمنة الأطفال أيضًا بـ</a:t>
            </a:r>
            <a:r>
              <a:rPr lang="ar-JO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:</a:t>
            </a:r>
            <a:r>
              <a:rPr lang="ar-EG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​</a:t>
            </a:r>
            <a:endParaRPr lang="ar-EG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مشاكل نفسية مثل القلق والاكتئاب.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تدني احترام الذات وانخفاض نوعية الحياة المبلغ عنها.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المشاكل الاجتماعية مثل التنمر ووصمة العار.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السمنة عند البالغين.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buFont typeface="Arial" panose="020B0604020202020204" pitchFamily="34" charset="0"/>
              <a:buChar char="•"/>
            </a:pPr>
            <a:r>
              <a:rPr lang="ar-EG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Corbel" panose="020B0503020204020204" pitchFamily="34" charset="0"/>
              </a:rPr>
              <a:t>يعاني البالغون المصابون بالسمنة من مخاطر أعلى للإصابة بالسكتة الدماغية وأنواع عديدة من السرطان والوفاة المبكرة والأمراض العقلية مثل الاكتئاب والقلق السريري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Obesity, illustration - Stock Image - C006/3460 - Science Photo Library">
            <a:extLst>
              <a:ext uri="{FF2B5EF4-FFF2-40B4-BE49-F238E27FC236}">
                <a16:creationId xmlns:a16="http://schemas.microsoft.com/office/drawing/2014/main" id="{DF671AFC-07F2-4F80-BB80-F113F828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5" b="94746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55" y="276837"/>
            <a:ext cx="6063716" cy="43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4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157B-0271-463C-8303-018758D5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0" i="0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التعافي من السمنة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2793-B79B-45D7-8786-167E39AE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542" y="1690688"/>
            <a:ext cx="7805257" cy="4486275"/>
          </a:xfrm>
        </p:spPr>
        <p:txBody>
          <a:bodyPr>
            <a:normAutofit/>
          </a:bodyPr>
          <a:lstStyle/>
          <a:p>
            <a:pPr algn="r"/>
            <a:r>
              <a:rPr lang="ar-EG" sz="2400" b="0" i="0" u="none" strike="noStrike" dirty="0">
                <a:solidFill>
                  <a:srgbClr val="202124"/>
                </a:solidFill>
                <a:effectLst/>
                <a:cs typeface="Roboto" panose="02000000000000000000" pitchFamily="2" charset="0"/>
              </a:rPr>
              <a:t>من الصعب جدًا التعافي من السمنة ، لكن الطرق الرئيسية لفعل ذلك هي ممارسة الرياضة بانتظام عند رؤية راكب دراجة في حالة الإصابة بأمراض عقلية ناجمة عن السمنة ، أحط نفسك بأشخاص ذوي عقلية جيدة لمساعدتك في التغلب على مرضك</a:t>
            </a:r>
            <a:r>
              <a:rPr lang="ar-JO" sz="2400" dirty="0">
                <a:solidFill>
                  <a:srgbClr val="202124"/>
                </a:solidFill>
                <a:cs typeface="Roboto" panose="02000000000000000000" pitchFamily="2" charset="0"/>
              </a:rPr>
              <a:t>.</a:t>
            </a:r>
            <a:endParaRPr lang="en-US" sz="4000" dirty="0"/>
          </a:p>
        </p:txBody>
      </p:sp>
      <p:pic>
        <p:nvPicPr>
          <p:cNvPr id="7170" name="Picture 2" descr="Eapple- apple measuring tape diet&quot; Poster for Sale by 2FStyle | Redbubble">
            <a:extLst>
              <a:ext uri="{FF2B5EF4-FFF2-40B4-BE49-F238E27FC236}">
                <a16:creationId xmlns:a16="http://schemas.microsoft.com/office/drawing/2014/main" id="{B8E3E448-B938-4F39-8380-88EDBB5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00" b="93000" l="8500" r="91400">
                        <a14:foregroundMark x1="40700" y1="15900" x2="40700" y2="15900"/>
                        <a14:foregroundMark x1="40700" y1="15900" x2="40700" y2="15900"/>
                        <a14:foregroundMark x1="41600" y1="16800" x2="41600" y2="16800"/>
                        <a14:foregroundMark x1="42000" y1="17000" x2="42000" y2="17000"/>
                        <a14:foregroundMark x1="42100" y1="17100" x2="42100" y2="171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800" y1="17900" x2="42800" y2="17900"/>
                        <a14:foregroundMark x1="42200" y1="22100" x2="42200" y2="22100"/>
                        <a14:foregroundMark x1="42200" y1="22100" x2="42200" y2="22100"/>
                        <a14:foregroundMark x1="42200" y1="22100" x2="42200" y2="22100"/>
                        <a14:foregroundMark x1="42200" y1="22100" x2="42200" y2="22100"/>
                        <a14:foregroundMark x1="42300" y1="22100" x2="42300" y2="22100"/>
                        <a14:foregroundMark x1="43300" y1="22500" x2="43300" y2="22500"/>
                        <a14:foregroundMark x1="43300" y1="22500" x2="43300" y2="22500"/>
                        <a14:foregroundMark x1="43400" y1="22500" x2="43400" y2="22500"/>
                        <a14:foregroundMark x1="44000" y1="22600" x2="44000" y2="22600"/>
                        <a14:foregroundMark x1="44000" y1="22600" x2="44000" y2="22600"/>
                        <a14:foregroundMark x1="44000" y1="22600" x2="44000" y2="22600"/>
                        <a14:foregroundMark x1="44200" y1="25800" x2="44200" y2="25800"/>
                        <a14:foregroundMark x1="44200" y1="25800" x2="44200" y2="25800"/>
                        <a14:foregroundMark x1="44200" y1="25800" x2="44200" y2="25800"/>
                        <a14:foregroundMark x1="44200" y1="25800" x2="44200" y2="25800"/>
                        <a14:foregroundMark x1="40600" y1="23400" x2="40600" y2="23400"/>
                        <a14:foregroundMark x1="40500" y1="23200" x2="40500" y2="23200"/>
                        <a14:foregroundMark x1="40500" y1="22800" x2="40500" y2="22800"/>
                        <a14:foregroundMark x1="40500" y1="22800" x2="40500" y2="22800"/>
                        <a14:foregroundMark x1="40500" y1="22300" x2="40500" y2="22300"/>
                        <a14:foregroundMark x1="40300" y1="21300" x2="40300" y2="21300"/>
                        <a14:foregroundMark x1="39800" y1="20600" x2="39800" y2="20600"/>
                        <a14:foregroundMark x1="39600" y1="20300" x2="39600" y2="20300"/>
                        <a14:foregroundMark x1="39600" y1="20300" x2="39600" y2="20300"/>
                        <a14:foregroundMark x1="39400" y1="20100" x2="39400" y2="20100"/>
                        <a14:foregroundMark x1="38500" y1="19400" x2="38500" y2="19400"/>
                        <a14:foregroundMark x1="38500" y1="19400" x2="38500" y2="19400"/>
                        <a14:foregroundMark x1="38500" y1="19400" x2="38500" y2="19400"/>
                        <a14:foregroundMark x1="38500" y1="19400" x2="38500" y2="19400"/>
                        <a14:foregroundMark x1="37200" y1="17500" x2="37200" y2="17500"/>
                        <a14:foregroundMark x1="37100" y1="17400" x2="37100" y2="17400"/>
                        <a14:foregroundMark x1="37100" y1="17400" x2="36800" y2="16800"/>
                        <a14:foregroundMark x1="36700" y1="15900" x2="36700" y2="15900"/>
                        <a14:foregroundMark x1="36700" y1="15900" x2="36700" y2="15900"/>
                        <a14:foregroundMark x1="36300" y1="15300" x2="36300" y2="15300"/>
                        <a14:foregroundMark x1="36300" y1="14900" x2="36300" y2="14900"/>
                        <a14:foregroundMark x1="36500" y1="13900" x2="36500" y2="13900"/>
                        <a14:foregroundMark x1="36500" y1="13900" x2="36500" y2="13900"/>
                        <a14:foregroundMark x1="36700" y1="13800" x2="36700" y2="13800"/>
                        <a14:foregroundMark x1="36700" y1="13800" x2="36700" y2="13800"/>
                        <a14:foregroundMark x1="36800" y1="13700" x2="36800" y2="13700"/>
                        <a14:foregroundMark x1="37000" y1="13700" x2="37000" y2="13700"/>
                        <a14:foregroundMark x1="35700" y1="13600" x2="35700" y2="13600"/>
                        <a14:foregroundMark x1="35700" y1="13600" x2="35700" y2="13600"/>
                        <a14:foregroundMark x1="35700" y1="13600" x2="35700" y2="13600"/>
                        <a14:foregroundMark x1="37700" y1="12500" x2="37700" y2="12500"/>
                        <a14:foregroundMark x1="38100" y1="12200" x2="38100" y2="12200"/>
                        <a14:foregroundMark x1="38200" y1="12200" x2="38200" y2="12200"/>
                        <a14:foregroundMark x1="39200" y1="11900" x2="39200" y2="11900"/>
                        <a14:foregroundMark x1="39200" y1="11900" x2="39200" y2="11900"/>
                        <a14:foregroundMark x1="39200" y1="11700" x2="39200" y2="11700"/>
                        <a14:foregroundMark x1="39300" y1="11700" x2="39400" y2="11300"/>
                        <a14:foregroundMark x1="39500" y1="11000" x2="39500" y2="11000"/>
                        <a14:foregroundMark x1="39600" y1="10900" x2="39600" y2="10900"/>
                        <a14:foregroundMark x1="39600" y1="10800" x2="39600" y2="10800"/>
                        <a14:foregroundMark x1="40300" y1="10500" x2="40300" y2="10500"/>
                        <a14:foregroundMark x1="40700" y1="10300" x2="40700" y2="10300"/>
                        <a14:foregroundMark x1="40700" y1="10300" x2="40700" y2="10300"/>
                        <a14:foregroundMark x1="40700" y1="10300" x2="40700" y2="10300"/>
                        <a14:foregroundMark x1="40700" y1="10300" x2="40700" y2="10300"/>
                        <a14:foregroundMark x1="42100" y1="9700" x2="42100" y2="9700"/>
                        <a14:foregroundMark x1="42100" y1="9700" x2="42100" y2="9700"/>
                        <a14:foregroundMark x1="42200" y1="9700" x2="42200" y2="9700"/>
                        <a14:foregroundMark x1="42500" y1="9800" x2="42500" y2="9800"/>
                        <a14:foregroundMark x1="43200" y1="11000" x2="43200" y2="11000"/>
                        <a14:foregroundMark x1="43200" y1="11400" x2="43200" y2="11400"/>
                        <a14:foregroundMark x1="43300" y1="11400" x2="43300" y2="11400"/>
                        <a14:foregroundMark x1="43400" y1="11600" x2="43400" y2="11600"/>
                        <a14:foregroundMark x1="43800" y1="12500" x2="43800" y2="12500"/>
                        <a14:foregroundMark x1="44400" y1="13100" x2="44400" y2="13100"/>
                        <a14:foregroundMark x1="44500" y1="13200" x2="44800" y2="14200"/>
                        <a14:foregroundMark x1="44900" y1="14400" x2="44900" y2="14400"/>
                        <a14:foregroundMark x1="45100" y1="14800" x2="45100" y2="14800"/>
                        <a14:foregroundMark x1="45100" y1="14800" x2="45100" y2="14800"/>
                        <a14:foregroundMark x1="45300" y1="15200" x2="45300" y2="15200"/>
                        <a14:foregroundMark x1="45600" y1="15800" x2="45600" y2="15800"/>
                        <a14:foregroundMark x1="45800" y1="16000" x2="45800" y2="16000"/>
                        <a14:foregroundMark x1="45900" y1="16000" x2="45900" y2="16000"/>
                        <a14:foregroundMark x1="46000" y1="16400" x2="46000" y2="16400"/>
                        <a14:foregroundMark x1="46000" y1="16400" x2="46000" y2="16400"/>
                        <a14:foregroundMark x1="46400" y1="17000" x2="46400" y2="17000"/>
                        <a14:foregroundMark x1="46400" y1="17000" x2="46400" y2="17000"/>
                        <a14:foregroundMark x1="46400" y1="17100" x2="46400" y2="17100"/>
                        <a14:foregroundMark x1="46700" y1="17600" x2="46700" y2="17600"/>
                        <a14:foregroundMark x1="46700" y1="17600" x2="46700" y2="17600"/>
                        <a14:foregroundMark x1="46700" y1="17600" x2="46700" y2="17600"/>
                        <a14:foregroundMark x1="47000" y1="18200" x2="47000" y2="18200"/>
                        <a14:foregroundMark x1="47800" y1="21800" x2="47800" y2="21800"/>
                        <a14:foregroundMark x1="47800" y1="21800" x2="47800" y2="21800"/>
                        <a14:foregroundMark x1="48600" y1="22600" x2="48600" y2="22600"/>
                        <a14:foregroundMark x1="48600" y1="22800" x2="48600" y2="22800"/>
                        <a14:foregroundMark x1="48500" y1="23500" x2="48500" y2="23500"/>
                        <a14:foregroundMark x1="43600" y1="19400" x2="43600" y2="19400"/>
                        <a14:foregroundMark x1="43600" y1="19400" x2="43600" y2="19400"/>
                        <a14:foregroundMark x1="42500" y1="24800" x2="42500" y2="24800"/>
                        <a14:foregroundMark x1="42500" y1="24800" x2="42500" y2="24800"/>
                        <a14:foregroundMark x1="42600" y1="25300" x2="42600" y2="25300"/>
                        <a14:foregroundMark x1="43900" y1="27500" x2="43900" y2="27500"/>
                        <a14:foregroundMark x1="43900" y1="27500" x2="43900" y2="27500"/>
                        <a14:foregroundMark x1="43900" y1="27600" x2="43900" y2="27600"/>
                        <a14:foregroundMark x1="44200" y1="28000" x2="44200" y2="28000"/>
                        <a14:foregroundMark x1="45400" y1="28900" x2="45400" y2="28900"/>
                        <a14:foregroundMark x1="45400" y1="28900" x2="45400" y2="28900"/>
                        <a14:foregroundMark x1="45400" y1="29000" x2="45400" y2="29000"/>
                        <a14:foregroundMark x1="45500" y1="30100" x2="45500" y2="30100"/>
                        <a14:foregroundMark x1="45500" y1="30100" x2="45500" y2="30100"/>
                        <a14:foregroundMark x1="45500" y1="30200" x2="45500" y2="30200"/>
                        <a14:foregroundMark x1="45500" y1="30200" x2="45500" y2="30200"/>
                        <a14:foregroundMark x1="45600" y1="30300" x2="45600" y2="30300"/>
                        <a14:foregroundMark x1="45900" y1="32200" x2="45900" y2="32200"/>
                        <a14:foregroundMark x1="42900" y1="31700" x2="42900" y2="31700"/>
                        <a14:foregroundMark x1="42900" y1="31700" x2="42100" y2="31600"/>
                        <a14:foregroundMark x1="42000" y1="31600" x2="42000" y2="31600"/>
                        <a14:foregroundMark x1="42000" y1="31600" x2="42000" y2="31600"/>
                        <a14:foregroundMark x1="41500" y1="31600" x2="41500" y2="31600"/>
                        <a14:foregroundMark x1="41400" y1="31600" x2="41400" y2="31600"/>
                        <a14:foregroundMark x1="41400" y1="31600" x2="41400" y2="31600"/>
                        <a14:foregroundMark x1="41000" y1="31700" x2="41000" y2="31700"/>
                        <a14:foregroundMark x1="40600" y1="31700" x2="40600" y2="31700"/>
                        <a14:foregroundMark x1="40600" y1="31700" x2="40600" y2="31700"/>
                        <a14:foregroundMark x1="40600" y1="31700" x2="40600" y2="31700"/>
                        <a14:foregroundMark x1="40300" y1="31800" x2="40300" y2="31800"/>
                        <a14:foregroundMark x1="40300" y1="31800" x2="24700" y2="35400"/>
                        <a14:foregroundMark x1="23900" y1="36700" x2="17400" y2="50600"/>
                        <a14:foregroundMark x1="17300" y1="51600" x2="19300" y2="64700"/>
                        <a14:foregroundMark x1="19300" y1="64800" x2="22200" y2="70700"/>
                        <a14:foregroundMark x1="48200" y1="65900" x2="73600" y2="64200"/>
                        <a14:foregroundMark x1="57500" y1="48000" x2="73000" y2="47100"/>
                        <a14:foregroundMark x1="55700" y1="26100" x2="55700" y2="26100"/>
                        <a14:foregroundMark x1="55700" y1="26100" x2="55700" y2="26100"/>
                        <a14:foregroundMark x1="53800" y1="21500" x2="53800" y2="21500"/>
                        <a14:foregroundMark x1="53800" y1="21500" x2="53800" y2="21500"/>
                        <a14:foregroundMark x1="53800" y1="21500" x2="53800" y2="21500"/>
                        <a14:foregroundMark x1="54300" y1="21000" x2="54300" y2="21000"/>
                        <a14:foregroundMark x1="54300" y1="21000" x2="54300" y2="21000"/>
                        <a14:foregroundMark x1="54400" y1="20900" x2="54400" y2="20900"/>
                        <a14:foregroundMark x1="54800" y1="20800" x2="54800" y2="20800"/>
                        <a14:foregroundMark x1="54800" y1="20800" x2="54800" y2="20800"/>
                        <a14:foregroundMark x1="54800" y1="20800" x2="62400" y2="15500"/>
                        <a14:foregroundMark x1="49900" y1="30200" x2="65900" y2="12800"/>
                        <a14:foregroundMark x1="48800" y1="19600" x2="48100" y2="33300"/>
                        <a14:foregroundMark x1="48300" y1="19800" x2="67400" y2="10900"/>
                        <a14:foregroundMark x1="49700" y1="17900" x2="62800" y2="10600"/>
                        <a14:foregroundMark x1="67800" y1="10800" x2="66700" y2="23100"/>
                        <a14:foregroundMark x1="67200" y1="23200" x2="57300" y2="31300"/>
                        <a14:foregroundMark x1="58600" y1="19000" x2="48600" y2="32900"/>
                        <a14:foregroundMark x1="50500" y1="33400" x2="68000" y2="33300"/>
                        <a14:foregroundMark x1="66900" y1="31800" x2="77700" y2="41100"/>
                        <a14:foregroundMark x1="67500" y1="31900" x2="75600" y2="36500"/>
                        <a14:foregroundMark x1="78100" y1="42600" x2="82100" y2="43500"/>
                        <a14:foregroundMark x1="54900" y1="82300" x2="55400" y2="82200"/>
                        <a14:foregroundMark x1="62400" y1="80200" x2="54700" y2="82200"/>
                        <a14:foregroundMark x1="22200" y1="74400" x2="33000" y2="84400"/>
                        <a14:foregroundMark x1="44900" y1="91100" x2="45800" y2="88900"/>
                        <a14:foregroundMark x1="34600" y1="88100" x2="43300" y2="88400"/>
                        <a14:foregroundMark x1="49400" y1="91500" x2="61400" y2="87300"/>
                        <a14:foregroundMark x1="64000" y1="89300" x2="72300" y2="78300"/>
                        <a14:foregroundMark x1="74900" y1="79400" x2="76500" y2="69700"/>
                        <a14:foregroundMark x1="79400" y1="70900" x2="79900" y2="62000"/>
                        <a14:foregroundMark x1="82700" y1="63600" x2="80500" y2="55000"/>
                        <a14:foregroundMark x1="83600" y1="57200" x2="80300" y2="51100"/>
                        <a14:foregroundMark x1="83800" y1="51600" x2="79400" y2="47000"/>
                        <a14:foregroundMark x1="80400" y1="43800" x2="83800" y2="50800"/>
                        <a14:foregroundMark x1="50800" y1="28100" x2="50800" y2="28100"/>
                        <a14:foregroundMark x1="50900" y1="27000" x2="50900" y2="27000"/>
                        <a14:foregroundMark x1="53200" y1="24800" x2="53200" y2="2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34" y="720885"/>
            <a:ext cx="6213534" cy="62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983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Nova</vt:lpstr>
      <vt:lpstr>Univers</vt:lpstr>
      <vt:lpstr>GradientVTI</vt:lpstr>
      <vt:lpstr>السمنة</vt:lpstr>
      <vt:lpstr>السمنة</vt:lpstr>
      <vt:lpstr>الأسباب البيئية للسمنة</vt:lpstr>
      <vt:lpstr>اسباب عامة للسمنة</vt:lpstr>
      <vt:lpstr>عواقب السمنة</vt:lpstr>
      <vt:lpstr>عواقب السمنة</vt:lpstr>
      <vt:lpstr>التعافي من السمنة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Seema Nowwara</dc:creator>
  <cp:lastModifiedBy>Seema Nowwara</cp:lastModifiedBy>
  <cp:revision>6</cp:revision>
  <dcterms:created xsi:type="dcterms:W3CDTF">2023-05-14T14:53:03Z</dcterms:created>
  <dcterms:modified xsi:type="dcterms:W3CDTF">2023-05-14T16:31:49Z</dcterms:modified>
</cp:coreProperties>
</file>