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1" clrIdx="0">
    <p:extLst>
      <p:ext uri="{19B8F6BF-5375-455C-9EA6-DF929625EA0E}">
        <p15:presenceInfo xmlns:p15="http://schemas.microsoft.com/office/powerpoint/2012/main" userId="be8390f55973ed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5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01T21:40:34.017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6EEB4-4EA9-4BA2-84DF-D981CCDCDB6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7E6C2-B26C-43EB-A298-785EA357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7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7E6C2-B26C-43EB-A298-785EA357C3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22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14D4-C947-467E-9258-DC3A5303598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DE6F-EB4C-4BA6-85FD-21771A4B9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1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14D4-C947-467E-9258-DC3A5303598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DE6F-EB4C-4BA6-85FD-21771A4B9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14D4-C947-467E-9258-DC3A5303598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DE6F-EB4C-4BA6-85FD-21771A4B9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7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14D4-C947-467E-9258-DC3A5303598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DE6F-EB4C-4BA6-85FD-21771A4B9A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0953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14D4-C947-467E-9258-DC3A5303598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DE6F-EB4C-4BA6-85FD-21771A4B9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43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14D4-C947-467E-9258-DC3A5303598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DE6F-EB4C-4BA6-85FD-21771A4B9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81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14D4-C947-467E-9258-DC3A5303598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DE6F-EB4C-4BA6-85FD-21771A4B9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34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14D4-C947-467E-9258-DC3A5303598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DE6F-EB4C-4BA6-85FD-21771A4B9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93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14D4-C947-467E-9258-DC3A5303598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DE6F-EB4C-4BA6-85FD-21771A4B9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8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14D4-C947-467E-9258-DC3A5303598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DE6F-EB4C-4BA6-85FD-21771A4B9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9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14D4-C947-467E-9258-DC3A5303598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DE6F-EB4C-4BA6-85FD-21771A4B9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0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14D4-C947-467E-9258-DC3A5303598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DE6F-EB4C-4BA6-85FD-21771A4B9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2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14D4-C947-467E-9258-DC3A5303598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DE6F-EB4C-4BA6-85FD-21771A4B9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7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14D4-C947-467E-9258-DC3A5303598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DE6F-EB4C-4BA6-85FD-21771A4B9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5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14D4-C947-467E-9258-DC3A5303598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DE6F-EB4C-4BA6-85FD-21771A4B9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0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14D4-C947-467E-9258-DC3A5303598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DE6F-EB4C-4BA6-85FD-21771A4B9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9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14D4-C947-467E-9258-DC3A5303598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CDE6F-EB4C-4BA6-85FD-21771A4B9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70914D4-C947-467E-9258-DC3A5303598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CDE6F-EB4C-4BA6-85FD-21771A4B9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14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yjus.com/question-answer/predict-the-nature-of-following-changes-whether-exothermic-or-endothermic-dissolution-of-ammonium-chloride-in/" TargetMode="External"/><Relationship Id="rId7" Type="http://schemas.openxmlformats.org/officeDocument/2006/relationships/hyperlink" Target="https://nj.gov/health/eoh/rtkweb/documents/fs/1571.pdf" TargetMode="External"/><Relationship Id="rId2" Type="http://schemas.openxmlformats.org/officeDocument/2006/relationships/hyperlink" Target="https://en.wikipedia.org/wiki/Ammonium_chloride#:~:text=Ammonium%20chloride%20is%20an%20inorganic,is%20known%20as%20sal%20ammoniac.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yjus.com/chemistry/potassium-hydroxide/#:~:text=Potassium%20hydroxide%20is%20an%20inorganic,appears%20as%20a%20clear%20solution" TargetMode="External"/><Relationship Id="rId5" Type="http://schemas.openxmlformats.org/officeDocument/2006/relationships/hyperlink" Target="https://thechemco.com/chemical/ammonium-chloride/#:~:text=Ammonium%20chloride%20can%20be%20found,it%20is%20an%20ionic%20compound" TargetMode="External"/><Relationship Id="rId4" Type="http://schemas.openxmlformats.org/officeDocument/2006/relationships/hyperlink" Target="https://www.aakash.ac.in/important-concepts/chemistry/ammonium-chloride#:~:text=Ammonium%20chloride%20is%20a%20white,soluble%20in%20acetone%20as%20wel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mcgill.ca/~rwest/wikispeedia/wpcd/wp/i/Iron(III)_chloride.htm" TargetMode="External"/><Relationship Id="rId2" Type="http://schemas.openxmlformats.org/officeDocument/2006/relationships/hyperlink" Target="https://melscience.com/US-en/articles/hydrolysis-reaction-iron-iii-chlorid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ebmd.com/drugs/2/drug-10702/magnesium-chloride-oral/details#:~:text=This%20medication%20is%20a%20mineral,%2C%20heartburn%2C%20and%20acid%20indigestion" TargetMode="External"/><Relationship Id="rId4" Type="http://schemas.openxmlformats.org/officeDocument/2006/relationships/hyperlink" Target="https://en.wikipedia.org/wiki/Magnesium_chlorid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dantu.com/question-answer/copper-carbonate-is-heated-it-releases-a-brisk-class-10-chemistry-cbse-5f32609ef2247610965baddb" TargetMode="External"/><Relationship Id="rId2" Type="http://schemas.openxmlformats.org/officeDocument/2006/relationships/hyperlink" Target="https://en.wikipedia.org/wiki/Basic_copper_carbonat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ghachem.org/what-is-copper-carbonate-and-its-uses.php#:~:text=They%20are%20used%20as%20a,glazes%20as%20pigment%20and%20coloran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364" y="1449860"/>
            <a:ext cx="7008090" cy="4477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0392" y="403653"/>
            <a:ext cx="585710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 smtClean="0">
                <a:latin typeface="Baskerville Old Face" panose="02020602080505020303" pitchFamily="18" charset="0"/>
              </a:rPr>
              <a:t>Different substances dissolved in water</a:t>
            </a:r>
          </a:p>
          <a:p>
            <a:r>
              <a:rPr lang="en-US" sz="1200" i="1" dirty="0" smtClean="0">
                <a:latin typeface="Baskerville Old Face" panose="02020602080505020303" pitchFamily="18" charset="0"/>
              </a:rPr>
              <a:t>By:Omar </a:t>
            </a:r>
            <a:r>
              <a:rPr lang="en-US" sz="1200" i="1" dirty="0" err="1" smtClean="0">
                <a:latin typeface="Baskerville Old Face" panose="02020602080505020303" pitchFamily="18" charset="0"/>
              </a:rPr>
              <a:t>Alsumrain</a:t>
            </a:r>
            <a:r>
              <a:rPr lang="en-US" sz="1200" i="1" dirty="0" smtClean="0">
                <a:latin typeface="Baskerville Old Face" panose="02020602080505020303" pitchFamily="18" charset="0"/>
              </a:rPr>
              <a:t> , Carol  </a:t>
            </a:r>
            <a:r>
              <a:rPr lang="en-US" sz="1200" i="1" dirty="0" err="1" smtClean="0">
                <a:latin typeface="Baskerville Old Face" panose="02020602080505020303" pitchFamily="18" charset="0"/>
              </a:rPr>
              <a:t>Alamat</a:t>
            </a:r>
            <a:r>
              <a:rPr lang="en-US" sz="1200" i="1" dirty="0" smtClean="0">
                <a:latin typeface="Baskerville Old Face" panose="02020602080505020303" pitchFamily="18" charset="0"/>
              </a:rPr>
              <a:t> Salma Alesamy</a:t>
            </a:r>
            <a:endParaRPr lang="en-US" sz="1200" i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405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7731" y="156519"/>
            <a:ext cx="3311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Baskerville Old Face" panose="02020602080505020303" pitchFamily="18" charset="0"/>
              </a:rPr>
              <a:t>Copper Carbonate </a:t>
            </a:r>
            <a:endParaRPr lang="en-US" sz="2000" b="1" i="1" dirty="0"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0119" y="556629"/>
            <a:ext cx="647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 Rounded MT Bold" panose="020F0704030504030204" pitchFamily="34" charset="0"/>
              </a:rPr>
              <a:t>Copper Carbonate  has a color of green, its chemical structure is CuCo3, and  it has an endothermic reaction when it dissolves in </a:t>
            </a:r>
            <a:r>
              <a:rPr lang="en-US" b="1" i="1" dirty="0">
                <a:latin typeface="Arial Rounded MT Bold" panose="020F0704030504030204" pitchFamily="34" charset="0"/>
              </a:rPr>
              <a:t>water, </a:t>
            </a:r>
            <a:r>
              <a:rPr lang="en-US" b="1" i="1" dirty="0" smtClean="0">
                <a:latin typeface="Arial Rounded MT Bold" panose="020F0704030504030204" pitchFamily="34" charset="0"/>
              </a:rPr>
              <a:t>it and </a:t>
            </a:r>
            <a:r>
              <a:rPr lang="en-US" b="1" i="1" dirty="0">
                <a:latin typeface="Arial Rounded MT Bold" panose="020F0704030504030204" pitchFamily="34" charset="0"/>
              </a:rPr>
              <a:t>melting point of 200 °C and boiling point of 290 °C </a:t>
            </a:r>
            <a:r>
              <a:rPr lang="en-US" b="1" i="1" dirty="0" smtClean="0">
                <a:latin typeface="Arial Rounded MT Bold" panose="020F0704030504030204" pitchFamily="34" charset="0"/>
              </a:rPr>
              <a:t>,and a density </a:t>
            </a:r>
            <a:r>
              <a:rPr lang="en-US" b="1" i="1" dirty="0">
                <a:latin typeface="Arial Rounded MT Bold" panose="020F0704030504030204" pitchFamily="34" charset="0"/>
              </a:rPr>
              <a:t>of 4 g/cm³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12" y="2033957"/>
            <a:ext cx="6540844" cy="454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92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4205" y="140043"/>
            <a:ext cx="33198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Baskerville Old Face" panose="02020602080505020303" pitchFamily="18" charset="0"/>
              </a:rPr>
              <a:t>Copper Carbonate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4973" y="1087394"/>
            <a:ext cx="10742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Arial Rounded MT Bold" panose="020F0704030504030204" pitchFamily="34" charset="0"/>
              </a:rPr>
              <a:t>copper carbonate </a:t>
            </a:r>
            <a:r>
              <a:rPr lang="en-US" b="1" i="1" dirty="0" smtClean="0">
                <a:latin typeface="Arial Rounded MT Bold" panose="020F0704030504030204" pitchFamily="34" charset="0"/>
              </a:rPr>
              <a:t>used </a:t>
            </a:r>
            <a:r>
              <a:rPr lang="en-US" b="1" i="1" dirty="0">
                <a:latin typeface="Arial Rounded MT Bold" panose="020F0704030504030204" pitchFamily="34" charset="0"/>
              </a:rPr>
              <a:t>as a pigment in products, paints, and varnishes and is highly demanded in fireworks and pottery glazes as pigment and colorant and fireworks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911" y="2003968"/>
            <a:ext cx="6294252" cy="408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94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6097" y="172995"/>
            <a:ext cx="2842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Baskerville Old Face" panose="02020602080505020303" pitchFamily="18" charset="0"/>
              </a:rPr>
              <a:t>Hazards</a:t>
            </a:r>
            <a:endParaRPr lang="en-US" sz="2000" b="1" i="1" dirty="0"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361" y="930876"/>
            <a:ext cx="84025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ammonium </a:t>
            </a:r>
            <a:r>
              <a:rPr lang="en-US" b="1" i="1" u="sng" dirty="0"/>
              <a:t>chloride</a:t>
            </a:r>
            <a:r>
              <a:rPr lang="en-US" b="1" i="1" dirty="0" smtClean="0"/>
              <a:t>:</a:t>
            </a:r>
          </a:p>
          <a:p>
            <a:r>
              <a:rPr lang="en-US" b="1" i="1" dirty="0"/>
              <a:t>Ammonium Chloride may cause an asthma-like allergy. Future exposure can cause asthma attacks with shortness of breath, wheezing, cough, and/or chest tightness. </a:t>
            </a:r>
            <a:endParaRPr lang="en-US" b="1" i="1" dirty="0" smtClean="0"/>
          </a:p>
          <a:p>
            <a:endParaRPr lang="en-US" b="1" i="1" dirty="0" smtClean="0"/>
          </a:p>
          <a:p>
            <a:r>
              <a:rPr lang="en-US" b="1" i="1" u="sng" dirty="0" smtClean="0"/>
              <a:t>potassium </a:t>
            </a:r>
            <a:r>
              <a:rPr lang="en-US" b="1" i="1" u="sng" dirty="0"/>
              <a:t>hydroxide</a:t>
            </a:r>
            <a:r>
              <a:rPr lang="en-US" b="1" i="1" dirty="0"/>
              <a:t>: </a:t>
            </a:r>
            <a:r>
              <a:rPr lang="en-US" b="1" i="1" dirty="0" smtClean="0"/>
              <a:t>contact </a:t>
            </a:r>
            <a:r>
              <a:rPr lang="en-US" b="1" i="1" dirty="0"/>
              <a:t>can severely irritate and burn the skin and eyes leading to eye </a:t>
            </a:r>
            <a:r>
              <a:rPr lang="en-US" b="1" i="1" dirty="0" err="1" smtClean="0"/>
              <a:t>damage,irritate</a:t>
            </a:r>
            <a:r>
              <a:rPr lang="en-US" b="1" i="1" dirty="0" smtClean="0"/>
              <a:t> </a:t>
            </a:r>
            <a:r>
              <a:rPr lang="en-US" b="1" i="1" dirty="0"/>
              <a:t>the nose and </a:t>
            </a:r>
            <a:r>
              <a:rPr lang="en-US" b="1" i="1" dirty="0" smtClean="0"/>
              <a:t>throat and irritate </a:t>
            </a:r>
            <a:r>
              <a:rPr lang="en-US" b="1" i="1" dirty="0"/>
              <a:t>the </a:t>
            </a:r>
            <a:r>
              <a:rPr lang="en-US" b="1" i="1" dirty="0" smtClean="0"/>
              <a:t>lungs</a:t>
            </a:r>
          </a:p>
          <a:p>
            <a:endParaRPr lang="en-US" b="1" i="1" dirty="0" smtClean="0"/>
          </a:p>
          <a:p>
            <a:r>
              <a:rPr lang="en-US" b="1" i="1" u="sng" dirty="0" smtClean="0"/>
              <a:t>iron </a:t>
            </a:r>
            <a:r>
              <a:rPr lang="en-US" b="1" i="1" u="sng" dirty="0"/>
              <a:t>chloride</a:t>
            </a:r>
            <a:r>
              <a:rPr lang="en-US" b="1" i="1" dirty="0" smtClean="0"/>
              <a:t>:</a:t>
            </a:r>
            <a:r>
              <a:rPr lang="en-US" dirty="0"/>
              <a:t> </a:t>
            </a:r>
            <a:r>
              <a:rPr lang="en-US" b="1" i="1" dirty="0"/>
              <a:t>Iron Chloride is a CORROSIVE CHEMICAL and contact can severely irritate and burn the skin and eyes. </a:t>
            </a:r>
            <a:r>
              <a:rPr lang="en-US" b="1" i="1" dirty="0" smtClean="0"/>
              <a:t>Breathing </a:t>
            </a:r>
            <a:r>
              <a:rPr lang="en-US" b="1" i="1" dirty="0"/>
              <a:t>Iron Chloride can irritate the nose, throat and lungs causing tightness in the chest and lungs and/or difficulty </a:t>
            </a:r>
            <a:r>
              <a:rPr lang="en-US" b="1" i="1" dirty="0" smtClean="0"/>
              <a:t>in breathing </a:t>
            </a:r>
          </a:p>
          <a:p>
            <a:endParaRPr lang="en-US" b="1" i="1" dirty="0" smtClean="0"/>
          </a:p>
          <a:p>
            <a:r>
              <a:rPr lang="en-US" b="1" i="1" u="sng" dirty="0" smtClean="0"/>
              <a:t>magnesium chloride</a:t>
            </a:r>
            <a:r>
              <a:rPr lang="en-US" b="1" i="1" dirty="0" smtClean="0"/>
              <a:t>:  contact can cause</a:t>
            </a:r>
            <a:r>
              <a:rPr lang="en-US" b="1" dirty="0"/>
              <a:t>,</a:t>
            </a:r>
            <a:r>
              <a:rPr lang="en-US" b="1" dirty="0" smtClean="0"/>
              <a:t> </a:t>
            </a:r>
            <a:r>
              <a:rPr lang="en-US" b="1" dirty="0"/>
              <a:t>skin irritation Causes serious eye irritation May cause respiratory irritation</a:t>
            </a:r>
            <a:endParaRPr lang="en-US" b="1" i="1" dirty="0" smtClean="0"/>
          </a:p>
          <a:p>
            <a:endParaRPr lang="en-US" b="1" i="1" dirty="0" smtClean="0"/>
          </a:p>
          <a:p>
            <a:r>
              <a:rPr lang="en-US" b="1" i="1" u="sng" dirty="0" smtClean="0"/>
              <a:t>copper carbonate</a:t>
            </a:r>
            <a:r>
              <a:rPr lang="en-US" b="1" i="1" dirty="0" smtClean="0"/>
              <a:t>: Ingestion </a:t>
            </a:r>
            <a:r>
              <a:rPr lang="en-US" b="1" i="1" dirty="0"/>
              <a:t>may cause irritation of the mouth, throat and stomach. Inhalation of extremely high concentrations could cause pulmonary edema (fluid accumulation).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048" y="1548713"/>
            <a:ext cx="2784844" cy="364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74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690" y="109057"/>
            <a:ext cx="9404723" cy="1400530"/>
          </a:xfrm>
        </p:spPr>
        <p:txBody>
          <a:bodyPr/>
          <a:lstStyle/>
          <a:p>
            <a:r>
              <a:rPr lang="en-US" sz="2000" b="1" i="1" dirty="0">
                <a:latin typeface="Baskerville Old Face" panose="02020602080505020303" pitchFamily="18" charset="0"/>
              </a:rPr>
              <a:t>S</a:t>
            </a:r>
            <a:r>
              <a:rPr lang="en-US" sz="2000" b="1" i="1" dirty="0" smtClean="0">
                <a:latin typeface="Baskerville Old Face" panose="02020602080505020303" pitchFamily="18" charset="0"/>
              </a:rPr>
              <a:t>ources</a:t>
            </a:r>
            <a:endParaRPr lang="en-US" sz="2000" b="1" i="1" dirty="0">
              <a:latin typeface="Baskerville Old Face" panose="020206020805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504" y="380090"/>
            <a:ext cx="655180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Ammonium Chloride:</a:t>
            </a:r>
          </a:p>
          <a:p>
            <a:r>
              <a:rPr lang="en-US" sz="1500" dirty="0" smtClean="0"/>
              <a:t>Chemical structure  and appearance :</a:t>
            </a:r>
            <a:r>
              <a:rPr lang="en-US" sz="1500" dirty="0">
                <a:hlinkClick r:id="rId2"/>
              </a:rPr>
              <a:t>Ammonium chloride </a:t>
            </a:r>
            <a:r>
              <a:rPr lang="en-US" sz="1500" dirty="0" smtClean="0">
                <a:hlinkClick r:id="rId2"/>
              </a:rPr>
              <a:t>– Wikipedia</a:t>
            </a: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7504" y="1072086"/>
            <a:ext cx="5276676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dirty="0" smtClean="0"/>
          </a:p>
          <a:p>
            <a:r>
              <a:rPr lang="en-US" sz="1500" dirty="0" smtClean="0"/>
              <a:t>If its </a:t>
            </a:r>
            <a:r>
              <a:rPr lang="en-US" sz="1500" dirty="0" err="1" smtClean="0"/>
              <a:t>endo</a:t>
            </a:r>
            <a:r>
              <a:rPr lang="en-US" sz="1500" dirty="0" smtClean="0"/>
              <a:t>/</a:t>
            </a:r>
            <a:r>
              <a:rPr lang="en-US" sz="1500" dirty="0" err="1" smtClean="0"/>
              <a:t>exo</a:t>
            </a:r>
            <a:r>
              <a:rPr lang="en-US" sz="1500" dirty="0"/>
              <a:t> thermic </a:t>
            </a:r>
            <a:r>
              <a:rPr lang="en-US" sz="1500" dirty="0">
                <a:hlinkClick r:id="rId3"/>
              </a:rPr>
              <a:t>https://byjus.com/question-answer/predict-the-nature-of-following-changes-whether-exothermic-or-endothermic-dissolution-of-ammonium-chloride-in</a:t>
            </a:r>
            <a:r>
              <a:rPr lang="en-US" sz="1500" dirty="0" smtClean="0">
                <a:hlinkClick r:id="rId3"/>
              </a:rPr>
              <a:t>/</a:t>
            </a:r>
            <a:endParaRPr lang="en-US" sz="1500" dirty="0" smtClean="0"/>
          </a:p>
          <a:p>
            <a:endParaRPr lang="en-US" sz="1500" dirty="0" smtClean="0"/>
          </a:p>
          <a:p>
            <a:r>
              <a:rPr lang="en-US" sz="1500" dirty="0" smtClean="0"/>
              <a:t>Boling/melting point and density </a:t>
            </a:r>
          </a:p>
          <a:p>
            <a:r>
              <a:rPr lang="en-US" sz="1500" dirty="0">
                <a:hlinkClick r:id="rId4"/>
              </a:rPr>
              <a:t>https://www.aakash.ac.in/important-concepts/chemistry/ammonium-chloride#:~:text=Ammonium%20chloride%20is%20a%20white,soluble%20in%20acetone%20as%20well</a:t>
            </a:r>
            <a:r>
              <a:rPr lang="en-US" sz="1500" dirty="0" smtClean="0"/>
              <a:t>.\</a:t>
            </a:r>
          </a:p>
          <a:p>
            <a:endParaRPr lang="en-US" sz="1500" dirty="0"/>
          </a:p>
          <a:p>
            <a:r>
              <a:rPr lang="en-US" sz="1500" dirty="0"/>
              <a:t>Uses: </a:t>
            </a:r>
            <a:r>
              <a:rPr lang="en-US" sz="1500" dirty="0">
                <a:hlinkClick r:id="rId5"/>
              </a:rPr>
              <a:t>https://thechemco.com/chemical/ammonium-chloride/#:~:text=Ammonium%20chloride%20can%20be%20found,it%20is%20an%20ionic%20compound</a:t>
            </a:r>
            <a:r>
              <a:rPr lang="en-US" sz="1500" dirty="0" smtClean="0"/>
              <a:t>.</a:t>
            </a:r>
          </a:p>
          <a:p>
            <a:endParaRPr lang="en-US" sz="1500" dirty="0"/>
          </a:p>
          <a:p>
            <a:r>
              <a:rPr lang="en-US" sz="1500" dirty="0"/>
              <a:t>Hazards: https://www.nj.gov/health/eoh/rtkweb/documents/fs/0093.pdf</a:t>
            </a:r>
            <a:endParaRPr lang="en-US" sz="15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4297" y="658817"/>
            <a:ext cx="4311942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/>
              <a:t>Pottasium</a:t>
            </a:r>
            <a:r>
              <a:rPr lang="en-US" sz="1500" dirty="0" smtClean="0"/>
              <a:t> hydroxide: </a:t>
            </a:r>
          </a:p>
          <a:p>
            <a:r>
              <a:rPr lang="en-US" sz="1500" dirty="0" smtClean="0"/>
              <a:t>appearance , melting, </a:t>
            </a:r>
            <a:r>
              <a:rPr lang="en-US" sz="1500" dirty="0" err="1" smtClean="0"/>
              <a:t>boling</a:t>
            </a:r>
            <a:r>
              <a:rPr lang="en-US" sz="1500" dirty="0" smtClean="0"/>
              <a:t> point and density, chemical </a:t>
            </a:r>
            <a:r>
              <a:rPr lang="en-US" sz="1500" dirty="0" err="1" smtClean="0"/>
              <a:t>strucutre</a:t>
            </a:r>
            <a:r>
              <a:rPr lang="en-US" sz="1500" dirty="0" smtClean="0"/>
              <a:t>,</a:t>
            </a:r>
          </a:p>
          <a:p>
            <a:r>
              <a:rPr lang="en-US" sz="1500" dirty="0" smtClean="0">
                <a:hlinkClick r:id="rId6"/>
              </a:rPr>
              <a:t>https</a:t>
            </a:r>
            <a:r>
              <a:rPr lang="en-US" sz="1500" dirty="0">
                <a:hlinkClick r:id="rId6"/>
              </a:rPr>
              <a:t>://byjus.com/chemistry/potassium-hydroxide/#:~:text=Potassium%20hydroxide%20is%20an%20inorganic,appears%20as%20a%20clear%20solution</a:t>
            </a:r>
            <a:r>
              <a:rPr lang="en-US" sz="1500" dirty="0" smtClean="0"/>
              <a:t>.</a:t>
            </a:r>
          </a:p>
          <a:p>
            <a:endParaRPr lang="en-US" sz="1500" dirty="0" smtClean="0"/>
          </a:p>
          <a:p>
            <a:r>
              <a:rPr lang="en-US" sz="1500" dirty="0" smtClean="0"/>
              <a:t>If its </a:t>
            </a:r>
            <a:r>
              <a:rPr lang="en-US" sz="1500" dirty="0" err="1" smtClean="0"/>
              <a:t>exo</a:t>
            </a:r>
            <a:r>
              <a:rPr lang="en-US" sz="1500" dirty="0" smtClean="0"/>
              <a:t>/</a:t>
            </a:r>
            <a:r>
              <a:rPr lang="en-US" sz="1500" dirty="0" err="1" smtClean="0"/>
              <a:t>endo</a:t>
            </a:r>
            <a:r>
              <a:rPr lang="en-US" sz="1500" dirty="0"/>
              <a:t> thermic: https://persianutab.com/the-formula-for-the-reaction-of-potassium-hydroxide-with-water/?lang=en#:~:text=Perform%20the%20reaction%20between%20potassium%20hydroxide%20and%20water&amp;text=are%20more%20stabilized.-,This%20solvation%20reaction%20is%20exothermic%20(releases%20heat)%</a:t>
            </a:r>
            <a:r>
              <a:rPr lang="en-US" sz="1500" dirty="0" smtClean="0"/>
              <a:t>20since%20the%20crystallization,crystals%20is%20released%20during%20solvatio.</a:t>
            </a:r>
          </a:p>
          <a:p>
            <a:endParaRPr lang="en-US" sz="1500" dirty="0" smtClean="0"/>
          </a:p>
          <a:p>
            <a:r>
              <a:rPr lang="en-US" sz="1500" dirty="0" smtClean="0"/>
              <a:t>Uses and hazards</a:t>
            </a:r>
          </a:p>
          <a:p>
            <a:r>
              <a:rPr lang="en-US" sz="1500" dirty="0" smtClean="0">
                <a:hlinkClick r:id="rId7"/>
              </a:rPr>
              <a:t>https</a:t>
            </a:r>
            <a:r>
              <a:rPr lang="en-US" sz="1500" dirty="0">
                <a:hlinkClick r:id="rId7"/>
              </a:rPr>
              <a:t>://</a:t>
            </a:r>
            <a:r>
              <a:rPr lang="en-US" sz="1500" dirty="0" smtClean="0">
                <a:hlinkClick r:id="rId7"/>
              </a:rPr>
              <a:t>nj.gov/health/eoh/rtkweb/documents/fs/1571.pdf</a:t>
            </a:r>
            <a:endParaRPr lang="en-US" sz="15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951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2573" y="0"/>
            <a:ext cx="1886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Baskerville Old Face" panose="02020602080505020303" pitchFamily="18" charset="0"/>
              </a:rPr>
              <a:t>sources</a:t>
            </a:r>
            <a:endParaRPr lang="en-US" sz="2000" b="1" i="1" dirty="0">
              <a:latin typeface="Baskerville Old Face" panose="020206020805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723" y="400110"/>
            <a:ext cx="48685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Iron chloride:</a:t>
            </a:r>
          </a:p>
          <a:p>
            <a:endParaRPr lang="en-US" sz="1500" dirty="0" smtClean="0"/>
          </a:p>
          <a:p>
            <a:r>
              <a:rPr lang="en-US" sz="1500" dirty="0" smtClean="0"/>
              <a:t>Chemical structure and appearance :</a:t>
            </a:r>
          </a:p>
          <a:p>
            <a:r>
              <a:rPr lang="en-US" sz="1500" dirty="0">
                <a:hlinkClick r:id="rId2"/>
              </a:rPr>
              <a:t>https://melscience.com/US-en/articles/hydrolysis-reaction-iron-iii-chloride</a:t>
            </a:r>
            <a:r>
              <a:rPr lang="en-US" sz="1500" dirty="0" smtClean="0">
                <a:hlinkClick r:id="rId2"/>
              </a:rPr>
              <a:t>/</a:t>
            </a:r>
            <a:endParaRPr lang="en-US" sz="1500" dirty="0" smtClean="0"/>
          </a:p>
          <a:p>
            <a:endParaRPr lang="en-US" sz="1500" dirty="0"/>
          </a:p>
          <a:p>
            <a:r>
              <a:rPr lang="en-US" sz="1500" dirty="0" smtClean="0"/>
              <a:t>If its </a:t>
            </a:r>
            <a:r>
              <a:rPr lang="en-US" sz="1500" dirty="0" err="1" smtClean="0"/>
              <a:t>endo</a:t>
            </a:r>
            <a:r>
              <a:rPr lang="en-US" sz="1500" dirty="0" smtClean="0"/>
              <a:t> or </a:t>
            </a:r>
            <a:r>
              <a:rPr lang="en-US" sz="1500" dirty="0" err="1" smtClean="0"/>
              <a:t>exo</a:t>
            </a:r>
            <a:r>
              <a:rPr lang="en-US" sz="1500" dirty="0" smtClean="0"/>
              <a:t> thermic, density, </a:t>
            </a:r>
            <a:r>
              <a:rPr lang="en-US" sz="1500" dirty="0" err="1" smtClean="0"/>
              <a:t>boling</a:t>
            </a:r>
            <a:r>
              <a:rPr lang="en-US" sz="1500" dirty="0" smtClean="0"/>
              <a:t> and melting point, </a:t>
            </a:r>
            <a:r>
              <a:rPr lang="en-US" sz="1500" dirty="0" smtClean="0">
                <a:hlinkClick r:id="rId3"/>
              </a:rPr>
              <a:t>https</a:t>
            </a:r>
            <a:r>
              <a:rPr lang="en-US" sz="1500" dirty="0">
                <a:hlinkClick r:id="rId3"/>
              </a:rPr>
              <a:t>://www.cs.mcgill.ca/~</a:t>
            </a:r>
            <a:r>
              <a:rPr lang="en-US" sz="1500" dirty="0" smtClean="0">
                <a:hlinkClick r:id="rId3"/>
              </a:rPr>
              <a:t>rwest/wikispeedia/wpcd/wp/i/Iron%2528III%2529_chloride.htm</a:t>
            </a:r>
            <a:endParaRPr lang="en-US" sz="1500" dirty="0" smtClean="0"/>
          </a:p>
          <a:p>
            <a:endParaRPr lang="en-US" sz="1500" dirty="0"/>
          </a:p>
          <a:p>
            <a:r>
              <a:rPr lang="en-US" sz="1500" dirty="0" smtClean="0"/>
              <a:t> uses:</a:t>
            </a:r>
          </a:p>
          <a:p>
            <a:r>
              <a:rPr lang="en-US" sz="1500" dirty="0"/>
              <a:t>https://pubchem.ncbi.nlm.nih.gov/compound/Ferric-chloride#:~:text=before%20adding%20water.-,It%20is%20used%20to%20treat%20sewage%2C%20industrial%20waste%2C%20to%20purify,the%20manufacture%20of%20other%20chemicals.&amp;text=BLACK%2DTO%2DBROWN%20HYGROSCOPIC%20CRYSTALS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Hazards: https://nj.gov/health/eoh/rtkweb/documents/fs/1034.pdf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75871" y="400110"/>
            <a:ext cx="517336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Magnesium chloride:</a:t>
            </a:r>
          </a:p>
          <a:p>
            <a:endParaRPr lang="en-US" sz="1500" dirty="0" smtClean="0"/>
          </a:p>
          <a:p>
            <a:r>
              <a:rPr lang="en-US" sz="1500" dirty="0" smtClean="0"/>
              <a:t>Chemical </a:t>
            </a:r>
            <a:r>
              <a:rPr lang="en-US" sz="1500" dirty="0" err="1" smtClean="0"/>
              <a:t>strucutre</a:t>
            </a:r>
            <a:r>
              <a:rPr lang="en-US" sz="1500" dirty="0" smtClean="0"/>
              <a:t> </a:t>
            </a:r>
            <a:r>
              <a:rPr lang="en-US" sz="1500" dirty="0"/>
              <a:t>and </a:t>
            </a:r>
            <a:r>
              <a:rPr lang="en-US" sz="1500" dirty="0" smtClean="0"/>
              <a:t>appearance, melting and </a:t>
            </a:r>
            <a:r>
              <a:rPr lang="en-US" sz="1500" dirty="0" err="1" smtClean="0"/>
              <a:t>boilng</a:t>
            </a:r>
            <a:r>
              <a:rPr lang="en-US" sz="1500" dirty="0" smtClean="0"/>
              <a:t> points: </a:t>
            </a:r>
          </a:p>
          <a:p>
            <a:r>
              <a:rPr lang="en-US" sz="1500" dirty="0" smtClean="0">
                <a:hlinkClick r:id="rId4"/>
              </a:rPr>
              <a:t>https</a:t>
            </a:r>
            <a:r>
              <a:rPr lang="en-US" sz="1500" dirty="0">
                <a:hlinkClick r:id="rId4"/>
              </a:rPr>
              <a:t>://</a:t>
            </a:r>
            <a:r>
              <a:rPr lang="en-US" sz="1500" dirty="0" smtClean="0">
                <a:hlinkClick r:id="rId4"/>
              </a:rPr>
              <a:t>en.wikipedia.org/wiki/Magnesium_chloride</a:t>
            </a:r>
            <a:endParaRPr lang="en-US" sz="1500" dirty="0" smtClean="0"/>
          </a:p>
          <a:p>
            <a:endParaRPr lang="en-US" sz="1500" dirty="0" smtClean="0"/>
          </a:p>
          <a:p>
            <a:r>
              <a:rPr lang="en-US" sz="1500" dirty="0" smtClean="0"/>
              <a:t>If its endothermic or </a:t>
            </a:r>
            <a:r>
              <a:rPr lang="en-US" sz="1500" dirty="0"/>
              <a:t>exothermic: https://www.oxycalciumchloride.com/sidewalk-ice-melting/effective-ice-melting/how-to-melt-ice-effectively/choosing-the-right-deicer#:~:text=Magnesium%20chloride%20is%20exothermic%20but,F%20(%2D18%C2%B0C).</a:t>
            </a:r>
          </a:p>
          <a:p>
            <a:endParaRPr lang="en-US" sz="1500" dirty="0" smtClean="0"/>
          </a:p>
          <a:p>
            <a:r>
              <a:rPr lang="en-US" sz="1500" dirty="0" smtClean="0"/>
              <a:t>Uses</a:t>
            </a:r>
            <a:r>
              <a:rPr lang="en-US" sz="1500" dirty="0"/>
              <a:t>: </a:t>
            </a:r>
            <a:r>
              <a:rPr lang="en-US" sz="1500" dirty="0">
                <a:hlinkClick r:id="rId5"/>
              </a:rPr>
              <a:t>https://www.webmd.com/drugs/2/drug-10702/magnesium-chloride-oral/details#:~:text=This%20medication%20is%20a%20mineral,%2C%20heartburn%2C%20and%20acid%20indigestion</a:t>
            </a:r>
            <a:r>
              <a:rPr lang="en-US" sz="1500" dirty="0" smtClean="0"/>
              <a:t>.</a:t>
            </a:r>
          </a:p>
          <a:p>
            <a:endParaRPr lang="en-US" sz="1500" dirty="0"/>
          </a:p>
          <a:p>
            <a:r>
              <a:rPr lang="en-US" sz="1500" dirty="0" smtClean="0"/>
              <a:t>Hazards: </a:t>
            </a:r>
          </a:p>
          <a:p>
            <a:r>
              <a:rPr lang="en-US" sz="1500" dirty="0"/>
              <a:t>https://beta-static.fishersci.com/content/dam/fishersci/en_US/documents/programs/education/regulatory-documents/sds/chemicals/chemicals-m/S25401.pdf</a:t>
            </a:r>
            <a:endParaRPr lang="en-US" sz="15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795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6531" y="72114"/>
            <a:ext cx="1229320" cy="1400530"/>
          </a:xfrm>
        </p:spPr>
        <p:txBody>
          <a:bodyPr/>
          <a:lstStyle/>
          <a:p>
            <a:r>
              <a:rPr lang="en-US" sz="2000" b="1" i="1" dirty="0" smtClean="0">
                <a:latin typeface="Baskerville Old Face" panose="02020602080505020303" pitchFamily="18" charset="0"/>
              </a:rPr>
              <a:t>sources</a:t>
            </a:r>
            <a:endParaRPr lang="en-US" sz="2000" b="1" i="1" dirty="0">
              <a:latin typeface="Baskerville Old Face" panose="020206020805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691" y="558195"/>
            <a:ext cx="741405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Copper carbonate:</a:t>
            </a:r>
          </a:p>
          <a:p>
            <a:endParaRPr lang="en-US" dirty="0" smtClean="0"/>
          </a:p>
          <a:p>
            <a:r>
              <a:rPr lang="en-US" dirty="0" smtClean="0"/>
              <a:t>Chemical structure appearance, boiling point, melting point </a:t>
            </a:r>
            <a:r>
              <a:rPr lang="en-US" dirty="0"/>
              <a:t>, </a:t>
            </a:r>
            <a:r>
              <a:rPr lang="en-US" dirty="0" smtClean="0"/>
              <a:t>density:</a:t>
            </a:r>
          </a:p>
          <a:p>
            <a:r>
              <a:rPr lang="en-US" dirty="0" smtClean="0"/>
              <a:t>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en.wikipedia.org/wiki/Basic_copper_carbonate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its endothermic or exothermic: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www.vedantu.com/question-answer/copper-carbonate-is-heated-it-releases-a-brisk-class-10-chemistry-cbse-5f32609ef2247610965baddb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Uses:</a:t>
            </a:r>
          </a:p>
          <a:p>
            <a:r>
              <a:rPr lang="en-US" dirty="0">
                <a:hlinkClick r:id="rId4"/>
              </a:rPr>
              <a:t>https://meghachem.org/what-is-copper-carbonate-and-its-uses.php#:~:text=They%20are%20used%20as%20a,glazes%20as%20pigment%20and%20colorant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Hazards:</a:t>
            </a:r>
          </a:p>
          <a:p>
            <a:endParaRPr lang="en-US" dirty="0" smtClean="0"/>
          </a:p>
          <a:p>
            <a:r>
              <a:rPr lang="en-US" dirty="0"/>
              <a:t>https://uwaterloo.ca/fine-arts/sites/ca.fine-arts/files/uploads/files/copper_carbonate_03-21-13.pdf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506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3069" y="354227"/>
            <a:ext cx="5980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Baskerville Old Face" panose="02020602080505020303" pitchFamily="18" charset="0"/>
              </a:rPr>
              <a:t>Ammonium Chloride  </a:t>
            </a:r>
            <a:endParaRPr lang="en-US" sz="2000" b="1" i="1" dirty="0">
              <a:latin typeface="Baskerville Old Face" panose="020206020805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68" y="2733937"/>
            <a:ext cx="6106269" cy="3715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5468" y="823092"/>
            <a:ext cx="56758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 </a:t>
            </a:r>
            <a:r>
              <a:rPr lang="en-US" b="1" i="1" dirty="0" smtClean="0">
                <a:latin typeface="Arial Rounded MT Bold" panose="020F0704030504030204" pitchFamily="34" charset="0"/>
              </a:rPr>
              <a:t>Ammonium chloride is a white crystalline solid its chemical structure is NH4Cl and it has an endothermic reaction when it dissolves in </a:t>
            </a:r>
            <a:r>
              <a:rPr lang="en-US" b="1" i="1" dirty="0">
                <a:latin typeface="Arial Rounded MT Bold" panose="020F0704030504030204" pitchFamily="34" charset="0"/>
              </a:rPr>
              <a:t>water </a:t>
            </a:r>
            <a:r>
              <a:rPr lang="en-US" b="1" i="1" dirty="0" smtClean="0">
                <a:latin typeface="Arial Rounded MT Bold" panose="020F0704030504030204" pitchFamily="34" charset="0"/>
              </a:rPr>
              <a:t>,a </a:t>
            </a:r>
            <a:r>
              <a:rPr lang="en-US" b="1" i="1" dirty="0">
                <a:latin typeface="Arial Rounded MT Bold" panose="020F0704030504030204" pitchFamily="34" charset="0"/>
              </a:rPr>
              <a:t>Melting Point of 338°C(64O"F) and Boiling Point: 520"C (968°F) also a density of 1.53 g/cm³</a:t>
            </a:r>
          </a:p>
        </p:txBody>
      </p:sp>
    </p:spTree>
    <p:extLst>
      <p:ext uri="{BB962C8B-B14F-4D97-AF65-F5344CB8AC3E}">
        <p14:creationId xmlns:p14="http://schemas.microsoft.com/office/powerpoint/2010/main" val="1387956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95" y="337388"/>
            <a:ext cx="9404723" cy="1400530"/>
          </a:xfrm>
        </p:spPr>
        <p:txBody>
          <a:bodyPr/>
          <a:lstStyle/>
          <a:p>
            <a:pPr algn="ctr"/>
            <a:r>
              <a:rPr lang="en-US" sz="2000" b="1" i="1" dirty="0">
                <a:latin typeface="Baskerville Old Face" panose="02020602080505020303" pitchFamily="18" charset="0"/>
              </a:rPr>
              <a:t>Ammonium Chloride  </a:t>
            </a:r>
            <a:r>
              <a:rPr lang="en-US" sz="4400" b="1" i="1" dirty="0">
                <a:latin typeface="Baskerville Old Face" panose="02020602080505020303" pitchFamily="18" charset="0"/>
              </a:rPr>
              <a:t/>
            </a:r>
            <a:br>
              <a:rPr lang="en-US" sz="4400" b="1" i="1" dirty="0">
                <a:latin typeface="Baskerville Old Face" panose="02020602080505020303" pitchFamily="18" charset="0"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21925" y="743880"/>
            <a:ext cx="67715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 Rounded MT Bold" panose="020F0704030504030204" pitchFamily="34" charset="0"/>
              </a:rPr>
              <a:t>Ammonium chloride can be found in shampoo, hair color and bleach, body wash and cleanser, facial cleanser, conditioner, hand dishwashing detergent, as well as in bath oils and salts,</a:t>
            </a:r>
            <a:r>
              <a:rPr lang="en-US" b="1" i="1" dirty="0">
                <a:latin typeface="Arial Rounded MT Bold" panose="020F0704030504030204" pitchFamily="34" charset="0"/>
              </a:rPr>
              <a:t> </a:t>
            </a:r>
            <a:r>
              <a:rPr lang="en-US" b="1" i="1" dirty="0" smtClean="0">
                <a:latin typeface="Arial Rounded MT Bold" panose="020F0704030504030204" pitchFamily="34" charset="0"/>
              </a:rPr>
              <a:t>and as an electrolyte </a:t>
            </a:r>
            <a:r>
              <a:rPr lang="en-US" b="1" i="1" dirty="0">
                <a:latin typeface="Arial Rounded MT Bold" panose="020F0704030504030204" pitchFamily="34" charset="0"/>
              </a:rPr>
              <a:t>in dry cell batteries where it is used because it is an ionic compound.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925" y="2333881"/>
            <a:ext cx="6075406" cy="409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62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2269" y="587234"/>
            <a:ext cx="4374292" cy="2533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  <a:p>
            <a:endParaRPr lang="en-US" sz="2000" b="1" dirty="0" smtClean="0">
              <a:latin typeface="Baskerville Old Face" panose="02020602080505020303" pitchFamily="18" charset="0"/>
            </a:endParaRPr>
          </a:p>
          <a:p>
            <a:endParaRPr lang="en-US" sz="2000" b="1" dirty="0"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6947" y="551656"/>
            <a:ext cx="8542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 Rounded MT Bold" panose="020F0704030504030204" pitchFamily="34" charset="0"/>
              </a:rPr>
              <a:t>Potassium hydroxide has a white/clear color, its chemical structure is </a:t>
            </a:r>
            <a:r>
              <a:rPr lang="en-US" b="1" i="1" dirty="0" err="1" smtClean="0">
                <a:latin typeface="Arial Rounded MT Bold" panose="020F0704030504030204" pitchFamily="34" charset="0"/>
              </a:rPr>
              <a:t>Koh</a:t>
            </a:r>
            <a:r>
              <a:rPr lang="en-US" b="1" i="1" dirty="0" smtClean="0">
                <a:latin typeface="Arial Rounded MT Bold" panose="020F0704030504030204" pitchFamily="34" charset="0"/>
              </a:rPr>
              <a:t>, and it has an exothermic reaction when it dissolves in water. a </a:t>
            </a:r>
            <a:r>
              <a:rPr lang="en-US" b="1" i="1" dirty="0">
                <a:latin typeface="Arial Rounded MT Bold" panose="020F0704030504030204" pitchFamily="34" charset="0"/>
              </a:rPr>
              <a:t>melting point of 360 °C and boiling point of 1,327 °C meanwhile a density of 2.12 g/cm³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046" y="1823191"/>
            <a:ext cx="6918441" cy="40647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6375" y="115918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Baskerville Old Face" panose="02020602080505020303" pitchFamily="18" charset="0"/>
              </a:rPr>
              <a:t>Potassium</a:t>
            </a:r>
            <a:r>
              <a:rPr lang="en-US" b="1" i="1" dirty="0">
                <a:latin typeface="Baskerville Old Face" panose="02020602080505020303" pitchFamily="18" charset="0"/>
              </a:rPr>
              <a:t> hydroxide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50198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1723" y="139164"/>
            <a:ext cx="7727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Baskerville Old Face" panose="02020602080505020303" pitchFamily="18" charset="0"/>
              </a:rPr>
              <a:t>Potassium hydroxide 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86120" y="1159607"/>
            <a:ext cx="9896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 Rounded MT Bold" panose="020F0704030504030204" pitchFamily="34" charset="0"/>
              </a:rPr>
              <a:t>potassium hydroxide is used in making soap, as an electrolyte in alkaline batteries and in electroplating, lithography, and paint and varnish removers</a:t>
            </a:r>
            <a:endParaRPr lang="en-US" b="1" i="1" dirty="0"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06" y="2298356"/>
            <a:ext cx="4845908" cy="3690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815" y="2298356"/>
            <a:ext cx="5536547" cy="36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6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0559" y="524905"/>
            <a:ext cx="82790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Iron chloride is a </a:t>
            </a:r>
            <a:r>
              <a:rPr lang="en-US" dirty="0" err="1" smtClean="0">
                <a:latin typeface="Arial Rounded MT Bold" panose="020F0704030504030204" pitchFamily="34" charset="0"/>
              </a:rPr>
              <a:t>a</a:t>
            </a:r>
            <a:r>
              <a:rPr lang="en-US" dirty="0" smtClean="0">
                <a:latin typeface="Arial Rounded MT Bold" panose="020F0704030504030204" pitchFamily="34" charset="0"/>
              </a:rPr>
              <a:t> crystalline solid it appears as a </a:t>
            </a:r>
            <a:r>
              <a:rPr lang="en-US" dirty="0">
                <a:latin typeface="Arial Rounded MT Bold" panose="020F0704030504030204" pitchFamily="34" charset="0"/>
              </a:rPr>
              <a:t>dark green </a:t>
            </a:r>
            <a:r>
              <a:rPr lang="en-US" dirty="0" err="1">
                <a:latin typeface="Arial Rounded MT Bold" panose="020F0704030504030204" pitchFamily="34" charset="0"/>
              </a:rPr>
              <a:t>colour</a:t>
            </a:r>
            <a:r>
              <a:rPr lang="en-US" dirty="0">
                <a:latin typeface="Arial Rounded MT Bold" panose="020F0704030504030204" pitchFamily="34" charset="0"/>
              </a:rPr>
              <a:t> by reflected light, but by transmitted light they appear </a:t>
            </a:r>
            <a:r>
              <a:rPr lang="en-US" dirty="0" smtClean="0">
                <a:latin typeface="Arial Rounded MT Bold" panose="020F0704030504030204" pitchFamily="34" charset="0"/>
              </a:rPr>
              <a:t>purple-red its   chemical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 structure is Feci3 and it has an exothermic reaction when It dissolves in water </a:t>
            </a:r>
            <a:r>
              <a:rPr lang="en-US" dirty="0">
                <a:latin typeface="Arial Rounded MT Bold" panose="020F0704030504030204" pitchFamily="34" charset="0"/>
              </a:rPr>
              <a:t>,</a:t>
            </a:r>
            <a:r>
              <a:rPr lang="en-US" dirty="0" smtClean="0">
                <a:latin typeface="Arial Rounded MT Bold" panose="020F0704030504030204" pitchFamily="34" charset="0"/>
              </a:rPr>
              <a:t>and </a:t>
            </a:r>
            <a:r>
              <a:rPr lang="en-US" dirty="0">
                <a:latin typeface="Arial Rounded MT Bold" panose="020F0704030504030204" pitchFamily="34" charset="0"/>
              </a:rPr>
              <a:t>melting point of 306 °C and boiling point 315 °C and a density </a:t>
            </a:r>
            <a:r>
              <a:rPr lang="en-US" dirty="0" smtClean="0">
                <a:latin typeface="Arial Rounded MT Bold" panose="020F0704030504030204" pitchFamily="34" charset="0"/>
              </a:rPr>
              <a:t>2.8</a:t>
            </a:r>
            <a:r>
              <a:rPr lang="en-US" dirty="0">
                <a:latin typeface="Arial Rounded MT Bold" panose="020F0704030504030204" pitchFamily="34" charset="0"/>
              </a:rPr>
              <a:t> g/cm³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10214" y="87070"/>
            <a:ext cx="444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Baskerville Old Face" panose="02020602080505020303" pitchFamily="18" charset="0"/>
              </a:rPr>
              <a:t>Iron chloride </a:t>
            </a:r>
            <a:endParaRPr lang="en-US" sz="2000" b="1" i="1" dirty="0">
              <a:latin typeface="Baskerville Old Face" panose="020206020805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266" y="2295331"/>
            <a:ext cx="6398226" cy="360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01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0769" y="254959"/>
            <a:ext cx="477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Baskerville Old Face" panose="02020602080505020303" pitchFamily="18" charset="0"/>
              </a:rPr>
              <a:t>Iron chloride </a:t>
            </a:r>
            <a:endParaRPr lang="en-US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215976" y="1097522"/>
            <a:ext cx="6623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 Rounded MT Bold" panose="020F0704030504030204" pitchFamily="34" charset="0"/>
              </a:rPr>
              <a:t>It is used to treat sewage, industrial waste, to purify water, as an etching agent for engraving circuit boards, and in the manufacture of other chemicals</a:t>
            </a:r>
            <a:endParaRPr lang="en-US" b="1" i="1" dirty="0"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49" y="2363887"/>
            <a:ext cx="4481386" cy="3806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867" y="2363888"/>
            <a:ext cx="5075004" cy="380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55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4710" y="657439"/>
            <a:ext cx="8484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 Rounded MT Bold" panose="020F0704030504030204" pitchFamily="34" charset="0"/>
              </a:rPr>
              <a:t>Magnesium  chloride  is a white or  colorless crystalline solid  its chemical structure is Mgci2 and it has an exothermic reaction when it dissolves in </a:t>
            </a:r>
            <a:r>
              <a:rPr lang="en-US" b="1" i="1" dirty="0">
                <a:latin typeface="Arial Rounded MT Bold" panose="020F0704030504030204" pitchFamily="34" charset="0"/>
              </a:rPr>
              <a:t>water, </a:t>
            </a:r>
            <a:r>
              <a:rPr lang="en-US" b="1" i="1" dirty="0" smtClean="0">
                <a:latin typeface="Arial Rounded MT Bold" panose="020F0704030504030204" pitchFamily="34" charset="0"/>
              </a:rPr>
              <a:t>and  It has </a:t>
            </a:r>
            <a:r>
              <a:rPr lang="en-US" b="1" i="1" dirty="0">
                <a:latin typeface="Arial Rounded MT Bold" panose="020F0704030504030204" pitchFamily="34" charset="0"/>
              </a:rPr>
              <a:t>a melting point of 714 °C and </a:t>
            </a:r>
            <a:r>
              <a:rPr lang="en-US" b="1" i="1" dirty="0" smtClean="0">
                <a:latin typeface="Arial Rounded MT Bold" panose="020F0704030504030204" pitchFamily="34" charset="0"/>
              </a:rPr>
              <a:t>a boiling </a:t>
            </a:r>
            <a:r>
              <a:rPr lang="en-US" b="1" i="1" dirty="0">
                <a:latin typeface="Arial Rounded MT Bold" panose="020F0704030504030204" pitchFamily="34" charset="0"/>
              </a:rPr>
              <a:t>point of 1,412 °C </a:t>
            </a:r>
            <a:r>
              <a:rPr lang="en-US" b="1" i="1" dirty="0" smtClean="0">
                <a:latin typeface="Arial Rounded MT Bold" panose="020F0704030504030204" pitchFamily="34" charset="0"/>
              </a:rPr>
              <a:t>and a </a:t>
            </a:r>
            <a:r>
              <a:rPr lang="en-US" b="1" i="1" dirty="0">
                <a:latin typeface="Arial Rounded MT Bold" panose="020F0704030504030204" pitchFamily="34" charset="0"/>
              </a:rPr>
              <a:t>destiny of 2.32 g/cm³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5968" y="198413"/>
            <a:ext cx="3212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Baskerville Old Face" panose="02020602080505020303" pitchFamily="18" charset="0"/>
              </a:rPr>
              <a:t>Magnesium chloride </a:t>
            </a:r>
            <a:endParaRPr lang="en-US" sz="2000" b="1" i="1" dirty="0">
              <a:latin typeface="Baskerville Old Face" panose="020206020805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92" y="1916684"/>
            <a:ext cx="6507965" cy="433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05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20066" y="148280"/>
            <a:ext cx="3435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Baskerville Old Face" panose="02020602080505020303" pitchFamily="18" charset="0"/>
              </a:rPr>
              <a:t>Magnesium </a:t>
            </a:r>
            <a:r>
              <a:rPr lang="en-US" sz="2000" b="1" i="1" dirty="0" smtClean="0">
                <a:latin typeface="Baskerville Old Face" panose="02020602080505020303" pitchFamily="18" charset="0"/>
              </a:rPr>
              <a:t>chloride </a:t>
            </a:r>
            <a:endParaRPr lang="en-US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853514" y="980758"/>
            <a:ext cx="776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 Rounded MT Bold" panose="020F0704030504030204" pitchFamily="34" charset="0"/>
              </a:rPr>
              <a:t>Magnesium Chloride is used </a:t>
            </a:r>
            <a:r>
              <a:rPr lang="en-US" b="1" i="1" dirty="0">
                <a:latin typeface="Arial Rounded MT Bold" panose="020F0704030504030204" pitchFamily="34" charset="0"/>
              </a:rPr>
              <a:t>in medications for to prevent and treat low amounts of magnesium in the blood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61" y="2059457"/>
            <a:ext cx="6314308" cy="420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21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211</TotalTime>
  <Words>624</Words>
  <Application>Microsoft Office PowerPoint</Application>
  <PresentationFormat>Widescreen</PresentationFormat>
  <Paragraphs>180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Rounded MT Bold</vt:lpstr>
      <vt:lpstr>Baskerville Old Face</vt:lpstr>
      <vt:lpstr>Calibri</vt:lpstr>
      <vt:lpstr>Century Gothic</vt:lpstr>
      <vt:lpstr>Wingdings 3</vt:lpstr>
      <vt:lpstr>Ion</vt:lpstr>
      <vt:lpstr>PowerPoint Presentation</vt:lpstr>
      <vt:lpstr>PowerPoint Presentation</vt:lpstr>
      <vt:lpstr>Ammonium Chloride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Sources</vt:lpstr>
      <vt:lpstr>PowerPoint Presentation</vt:lpstr>
      <vt:lpstr>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41</cp:revision>
  <dcterms:created xsi:type="dcterms:W3CDTF">2023-04-30T16:15:46Z</dcterms:created>
  <dcterms:modified xsi:type="dcterms:W3CDTF">2023-05-14T15:59:53Z</dcterms:modified>
</cp:coreProperties>
</file>