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4:00:10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4:40:56.7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4:26:37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14:47:50.9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9B855-4D16-7412-8308-6BE012FBB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076" r="-1" b="1766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BE0E7-A7B8-AC61-7552-2CF74E29C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10800" dirty="0"/>
              <a:t>Exothermic and Endothermic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DE554-AE43-0639-FDB0-56F371215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en-GB" sz="3200"/>
              <a:t>By: Elena Sahawneh, Reine Talhami, Zaid elhalah, Mila kuzouz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DAC11-7714-455C-38CB-862BFA05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86384"/>
            <a:ext cx="3419856" cy="1600200"/>
          </a:xfrm>
        </p:spPr>
        <p:txBody>
          <a:bodyPr anchor="ctr">
            <a:normAutofit/>
          </a:bodyPr>
          <a:lstStyle/>
          <a:p>
            <a:pPr algn="ctr"/>
            <a:r>
              <a:rPr lang="en-GB" sz="4800" dirty="0"/>
              <a:t>Potassium hydroxide uses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53" name="Ink 615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6153" name="Ink 615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615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4925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F3464-F39E-1873-C853-095329616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786384"/>
            <a:ext cx="6894576" cy="1600200"/>
          </a:xfrm>
        </p:spPr>
        <p:txBody>
          <a:bodyPr anchor="ctr">
            <a:normAutofit/>
          </a:bodyPr>
          <a:lstStyle/>
          <a:p>
            <a:r>
              <a:rPr lang="en-GB" sz="2000"/>
              <a:t>Used in baking</a:t>
            </a:r>
          </a:p>
          <a:p>
            <a:r>
              <a:rPr lang="en-GB" sz="2000"/>
              <a:t>Used to manufacture soap </a:t>
            </a:r>
          </a:p>
          <a:p>
            <a:r>
              <a:rPr lang="en-GB" sz="2000"/>
              <a:t>In fruits such as bananas</a:t>
            </a:r>
          </a:p>
        </p:txBody>
      </p:sp>
      <p:pic>
        <p:nvPicPr>
          <p:cNvPr id="5" name="Picture 4" descr="A picture containing banana, fruit, cooking plantain, saba banana&#10;&#10;Description automatically generated">
            <a:extLst>
              <a:ext uri="{FF2B5EF4-FFF2-40B4-BE49-F238E27FC236}">
                <a16:creationId xmlns:a16="http://schemas.microsoft.com/office/drawing/2014/main" id="{25C092DA-EBEC-7629-0BCF-C2CF199E4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9" y="2569464"/>
            <a:ext cx="4869321" cy="3968496"/>
          </a:xfrm>
          <a:prstGeom prst="rect">
            <a:avLst/>
          </a:prstGeom>
        </p:spPr>
      </p:pic>
      <p:pic>
        <p:nvPicPr>
          <p:cNvPr id="6146" name="Picture 2" descr="Can a Bar of Soap Transmit Infection? - The New York Times">
            <a:extLst>
              <a:ext uri="{FF2B5EF4-FFF2-40B4-BE49-F238E27FC236}">
                <a16:creationId xmlns:a16="http://schemas.microsoft.com/office/drawing/2014/main" id="{CBDA01E2-47D5-7B7C-8A23-4E24D1D3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728730"/>
            <a:ext cx="5468112" cy="36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1A873-DB7F-C5A9-AF91-E02AAC32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GB" sz="7200" dirty="0"/>
              <a:t>Exothermic or Endothermic?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4925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0FE50E-F4C2-D108-EBBA-F36A42073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651518"/>
              </p:ext>
            </p:extLst>
          </p:nvPr>
        </p:nvGraphicFramePr>
        <p:xfrm>
          <a:off x="992789" y="2805098"/>
          <a:ext cx="10195587" cy="347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070">
                  <a:extLst>
                    <a:ext uri="{9D8B030D-6E8A-4147-A177-3AD203B41FA5}">
                      <a16:colId xmlns:a16="http://schemas.microsoft.com/office/drawing/2014/main" val="1598117719"/>
                    </a:ext>
                  </a:extLst>
                </a:gridCol>
                <a:gridCol w="2556052">
                  <a:extLst>
                    <a:ext uri="{9D8B030D-6E8A-4147-A177-3AD203B41FA5}">
                      <a16:colId xmlns:a16="http://schemas.microsoft.com/office/drawing/2014/main" val="1778773862"/>
                    </a:ext>
                  </a:extLst>
                </a:gridCol>
                <a:gridCol w="2515164">
                  <a:extLst>
                    <a:ext uri="{9D8B030D-6E8A-4147-A177-3AD203B41FA5}">
                      <a16:colId xmlns:a16="http://schemas.microsoft.com/office/drawing/2014/main" val="2429379587"/>
                    </a:ext>
                  </a:extLst>
                </a:gridCol>
                <a:gridCol w="1601038">
                  <a:extLst>
                    <a:ext uri="{9D8B030D-6E8A-4147-A177-3AD203B41FA5}">
                      <a16:colId xmlns:a16="http://schemas.microsoft.com/office/drawing/2014/main" val="2808841628"/>
                    </a:ext>
                  </a:extLst>
                </a:gridCol>
                <a:gridCol w="1960263">
                  <a:extLst>
                    <a:ext uri="{9D8B030D-6E8A-4147-A177-3AD203B41FA5}">
                      <a16:colId xmlns:a16="http://schemas.microsoft.com/office/drawing/2014/main" val="1502927773"/>
                    </a:ext>
                  </a:extLst>
                </a:gridCol>
              </a:tblGrid>
              <a:tr h="69578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Substances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Initial temperature of the system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Final temperature of the system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Change in temperature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Endothermic or exothermic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extLst>
                  <a:ext uri="{0D108BD9-81ED-4DB2-BD59-A6C34878D82A}">
                    <a16:rowId xmlns:a16="http://schemas.microsoft.com/office/drawing/2014/main" val="4123752070"/>
                  </a:ext>
                </a:extLst>
              </a:tr>
              <a:tr h="69578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Ammonium chloride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endothermic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extLst>
                  <a:ext uri="{0D108BD9-81ED-4DB2-BD59-A6C34878D82A}">
                    <a16:rowId xmlns:a16="http://schemas.microsoft.com/office/drawing/2014/main" val="3610430131"/>
                  </a:ext>
                </a:extLst>
              </a:tr>
              <a:tr h="69578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Magnesium nitrate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29.3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-10.7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exothermic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extLst>
                  <a:ext uri="{0D108BD9-81ED-4DB2-BD59-A6C34878D82A}">
                    <a16:rowId xmlns:a16="http://schemas.microsoft.com/office/drawing/2014/main" val="1895268131"/>
                  </a:ext>
                </a:extLst>
              </a:tr>
              <a:tr h="69578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Calcium hydroxide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-36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exothermic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extLst>
                  <a:ext uri="{0D108BD9-81ED-4DB2-BD59-A6C34878D82A}">
                    <a16:rowId xmlns:a16="http://schemas.microsoft.com/office/drawing/2014/main" val="2858753722"/>
                  </a:ext>
                </a:extLst>
              </a:tr>
              <a:tr h="69578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Potassium hydroxide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15.2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-4.8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exothermic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2" marR="11682" marT="11682" marB="0" anchor="b"/>
                </a:tc>
                <a:extLst>
                  <a:ext uri="{0D108BD9-81ED-4DB2-BD59-A6C34878D82A}">
                    <a16:rowId xmlns:a16="http://schemas.microsoft.com/office/drawing/2014/main" val="187271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4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12357-B63C-47C5-D19A-11674B1A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000" dirty="0"/>
              <a:t> Thank You</a:t>
            </a:r>
            <a:r>
              <a:rPr lang="en-GB" sz="10000" dirty="0"/>
              <a:t>!</a:t>
            </a:r>
            <a:r>
              <a:rPr lang="en-US" sz="10000" dirty="0"/>
              <a:t> </a:t>
            </a:r>
          </a:p>
        </p:txBody>
      </p:sp>
      <p:pic>
        <p:nvPicPr>
          <p:cNvPr id="20" name="Graphic 5" descr="Smiling Face with No Fill">
            <a:extLst>
              <a:ext uri="{FF2B5EF4-FFF2-40B4-BE49-F238E27FC236}">
                <a16:creationId xmlns:a16="http://schemas.microsoft.com/office/drawing/2014/main" id="{4B38110A-2EFD-8EDE-2ABA-3F43C0DFD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65" y="591670"/>
            <a:ext cx="2688873" cy="2688873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91246-CC9D-E836-1B6D-CB48D53F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What are exothermic and endothermic changes in water</a:t>
            </a:r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4C72A-0EDE-3CB2-542A-C134D2FE7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exothermic process releases heat, causing the temperature of the immediate surroundings to rise. An endothermic process absorbs heat and cools the surroundings.</a:t>
            </a:r>
          </a:p>
        </p:txBody>
      </p:sp>
      <p:pic>
        <p:nvPicPr>
          <p:cNvPr id="1026" name="Picture 2" descr="Superhydrophobic metal that won't sink : News Center">
            <a:extLst>
              <a:ext uri="{FF2B5EF4-FFF2-40B4-BE49-F238E27FC236}">
                <a16:creationId xmlns:a16="http://schemas.microsoft.com/office/drawing/2014/main" id="{E5870B6C-42E2-3407-1C6A-8A7F304759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r="22339" b="1"/>
          <a:stretch/>
        </p:blipFill>
        <p:spPr bwMode="auto">
          <a:xfrm>
            <a:off x="7731760" y="2093976"/>
            <a:ext cx="3884962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934DB-9F31-4156-8F2E-95C1EF8C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sz="6600" dirty="0"/>
              <a:t>Ammonium chloride properties</a:t>
            </a:r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BEC1E-71A9-9770-BE56-43F0F7FB9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48" y="2720498"/>
            <a:ext cx="4368602" cy="4137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formula: </a:t>
            </a:r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NH4Cl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Properties: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endothermic reaction when dissolved in water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boiling point at</a:t>
            </a:r>
            <a:r>
              <a:rPr lang="en-GB" dirty="0">
                <a:latin typeface="Minion Pro"/>
              </a:rPr>
              <a:t>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338 ºC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pH:4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uy Ammonium chloride 99.5% Agricultural Grade from LIANYUNGANG Honest  Chemical CO.,LTD. - ECHEMI">
            <a:extLst>
              <a:ext uri="{FF2B5EF4-FFF2-40B4-BE49-F238E27FC236}">
                <a16:creationId xmlns:a16="http://schemas.microsoft.com/office/drawing/2014/main" id="{AC73CCEE-FEF0-BC5D-A01D-FC3A787D9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188B6-39FF-002E-5361-C88C4844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7200" dirty="0"/>
              <a:t>Ammonium chloride uses</a:t>
            </a:r>
          </a:p>
        </p:txBody>
      </p:sp>
      <p:sp>
        <p:nvSpPr>
          <p:cNvPr id="205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8B317-19FF-C15C-711E-CB57F7E0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as a yeast nutrient in breadmaking.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Detergents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dye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Dusting materials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lorox Bleach-Free Disinfecting and Cleaning Wipes, Crisp Lemon, 75 Count -  Walmart.com">
            <a:extLst>
              <a:ext uri="{FF2B5EF4-FFF2-40B4-BE49-F238E27FC236}">
                <a16:creationId xmlns:a16="http://schemas.microsoft.com/office/drawing/2014/main" id="{E4B950D5-F91D-8E99-2852-6998D1E11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1587" b="-3"/>
          <a:stretch/>
        </p:blipFill>
        <p:spPr bwMode="auto">
          <a:xfrm>
            <a:off x="9201394" y="2911200"/>
            <a:ext cx="2633281" cy="27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YSOL® Laundry Detergent - Lavender">
            <a:extLst>
              <a:ext uri="{FF2B5EF4-FFF2-40B4-BE49-F238E27FC236}">
                <a16:creationId xmlns:a16="http://schemas.microsoft.com/office/drawing/2014/main" id="{F3E8A804-034B-C3D2-A298-A41154EA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23" y="2736723"/>
            <a:ext cx="2273348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AEDD4-98FA-FB23-59BF-C90F7D89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Autofit/>
          </a:bodyPr>
          <a:lstStyle/>
          <a:p>
            <a:pPr algn="ctr"/>
            <a:r>
              <a:rPr lang="en-GB" sz="6600" dirty="0"/>
              <a:t>Magnesium nitrate</a:t>
            </a:r>
            <a:br>
              <a:rPr lang="en-GB" sz="6600" dirty="0"/>
            </a:br>
            <a:r>
              <a:rPr lang="en-GB" sz="6600" dirty="0"/>
              <a:t>properties</a:t>
            </a:r>
          </a:p>
        </p:txBody>
      </p:sp>
      <p:sp>
        <p:nvSpPr>
          <p:cNvPr id="308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6A87-BE76-D4F4-BB9F-76BE03DE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formula: Mg(NO3)2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Properties: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exothermic reaction when dissolved in water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boiling point of 330 °C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pH:5-7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hina Calcium Magnesium Nitrate Granular Suppliers, Manufacturers, Factory  - Wholesale Quotation - Tianjin Crown Champion">
            <a:extLst>
              <a:ext uri="{FF2B5EF4-FFF2-40B4-BE49-F238E27FC236}">
                <a16:creationId xmlns:a16="http://schemas.microsoft.com/office/drawing/2014/main" id="{4ADB70F5-8B4F-214A-3AFF-3735CBFC1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r="926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FC2FF-88E6-EA6C-99C1-44E59460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200" dirty="0"/>
              <a:t>Magnesium nitrate uses</a:t>
            </a:r>
          </a:p>
        </p:txBody>
      </p:sp>
      <p:sp>
        <p:nvSpPr>
          <p:cNvPr id="206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0CBB8-4780-5252-B408-57823AA0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Catalyst for growing crops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medicine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Anti-anxiety medicine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66" name="Ink 206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66" name="Ink 206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Common Types of Heart Medications | Atrium Health Navicent">
            <a:extLst>
              <a:ext uri="{FF2B5EF4-FFF2-40B4-BE49-F238E27FC236}">
                <a16:creationId xmlns:a16="http://schemas.microsoft.com/office/drawing/2014/main" id="{675BB45D-8C90-73E6-552D-ACD08D7BB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r="9623" b="2"/>
          <a:stretch/>
        </p:blipFill>
        <p:spPr bwMode="auto">
          <a:xfrm>
            <a:off x="6145429" y="640080"/>
            <a:ext cx="536620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36A0A-4DAF-417B-7F77-D3366A3B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Calcium hydroxide properties</a:t>
            </a:r>
          </a:p>
        </p:txBody>
      </p:sp>
      <p:sp>
        <p:nvSpPr>
          <p:cNvPr id="308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finite Art Tournament: Element of the Month: Calcium!">
            <a:extLst>
              <a:ext uri="{FF2B5EF4-FFF2-40B4-BE49-F238E27FC236}">
                <a16:creationId xmlns:a16="http://schemas.microsoft.com/office/drawing/2014/main" id="{27BC0824-84DD-7F8D-E1D9-304E5D582F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r="22664" b="-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D898-536B-3B71-142C-A6E4AD250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Ca(OH)₂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Exothermic reaction when dissolved in water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boiling point of 1,484 °C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pH:8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F5D8A-62D4-FAE1-4D71-0E1E3501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pPr algn="ctr"/>
            <a:r>
              <a:rPr lang="en-GB" sz="6000" dirty="0"/>
              <a:t>Calcium hydroxide uses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31" name="Ink 513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5131" name="Ink 513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513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0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4925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BD5C-A9D6-B50E-9922-8CC3B79BC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toothpaste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fertilizer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make cement</a:t>
            </a:r>
          </a:p>
        </p:txBody>
      </p:sp>
      <p:pic>
        <p:nvPicPr>
          <p:cNvPr id="5124" name="Picture 4" descr="The 12 best toothpastes in May 2023, according to dentists">
            <a:extLst>
              <a:ext uri="{FF2B5EF4-FFF2-40B4-BE49-F238E27FC236}">
                <a16:creationId xmlns:a16="http://schemas.microsoft.com/office/drawing/2014/main" id="{C8CEAC3E-FB19-B57B-DAC3-148E54C3D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64108"/>
            <a:ext cx="6894576" cy="344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80265-3BFF-9584-F78E-145AA7BD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Potassium hydroxide</a:t>
            </a:r>
          </a:p>
        </p:txBody>
      </p:sp>
      <p:sp>
        <p:nvSpPr>
          <p:cNvPr id="410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64B27A"/>
          </a:solidFill>
          <a:ln w="38100" cap="rnd">
            <a:solidFill>
              <a:srgbClr val="64B2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45D9-05AE-F77B-C35D-0B29A4824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formula: KOH</a:t>
            </a:r>
          </a:p>
          <a:p>
            <a:pPr mar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exothermic reaction when dissolved in water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boiling point of  760 °C</a:t>
            </a:r>
          </a:p>
          <a:p>
            <a:pPr marL="0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09" name="Ink 410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4109" name="Ink 410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 descr="Potassium K (Element 19) of Periodic Table - Elements FlashCards">
            <a:extLst>
              <a:ext uri="{FF2B5EF4-FFF2-40B4-BE49-F238E27FC236}">
                <a16:creationId xmlns:a16="http://schemas.microsoft.com/office/drawing/2014/main" id="{B23EBC4F-3650-1C6C-AB69-C031145EF2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953959"/>
            <a:ext cx="5458968" cy="49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3241"/>
      </a:dk2>
      <a:lt2>
        <a:srgbClr val="E8E2E6"/>
      </a:lt2>
      <a:accent1>
        <a:srgbClr val="64B27A"/>
      </a:accent1>
      <a:accent2>
        <a:srgbClr val="59AF95"/>
      </a:accent2>
      <a:accent3>
        <a:srgbClr val="60ADB7"/>
      </a:accent3>
      <a:accent4>
        <a:srgbClr val="6999CF"/>
      </a:accent4>
      <a:accent5>
        <a:srgbClr val="8489D8"/>
      </a:accent5>
      <a:accent6>
        <a:srgbClr val="8F69CF"/>
      </a:accent6>
      <a:hlink>
        <a:srgbClr val="AE699B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262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Minion Pro</vt:lpstr>
      <vt:lpstr>The Hand Bold</vt:lpstr>
      <vt:lpstr>The Serif Hand Black</vt:lpstr>
      <vt:lpstr>Times New Roman</vt:lpstr>
      <vt:lpstr>SketchyVTI</vt:lpstr>
      <vt:lpstr>Exothermic and Endothermic reactions</vt:lpstr>
      <vt:lpstr>What are exothermic and endothermic changes in water</vt:lpstr>
      <vt:lpstr>Ammonium chloride properties</vt:lpstr>
      <vt:lpstr>Ammonium chloride uses</vt:lpstr>
      <vt:lpstr>Magnesium nitrate properties</vt:lpstr>
      <vt:lpstr>Magnesium nitrate uses</vt:lpstr>
      <vt:lpstr>Calcium hydroxide properties</vt:lpstr>
      <vt:lpstr>Calcium hydroxide uses</vt:lpstr>
      <vt:lpstr>Potassium hydroxide</vt:lpstr>
      <vt:lpstr>Potassium hydroxide uses</vt:lpstr>
      <vt:lpstr>Exothermic or Endothermic?</vt:lpstr>
      <vt:lpstr>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Exothermic and Endothermic reactions</dc:title>
  <dc:creator>Elena Sahawneh</dc:creator>
  <cp:lastModifiedBy>Elena Sahawneh</cp:lastModifiedBy>
  <cp:revision>12</cp:revision>
  <dcterms:created xsi:type="dcterms:W3CDTF">2023-05-08T05:25:19Z</dcterms:created>
  <dcterms:modified xsi:type="dcterms:W3CDTF">2023-05-12T07:52:31Z</dcterms:modified>
</cp:coreProperties>
</file>