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1" r:id="rId4"/>
    <p:sldId id="264" r:id="rId5"/>
    <p:sldId id="260" r:id="rId6"/>
    <p:sldId id="263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4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6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240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39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8745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00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02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1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8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9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3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8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9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6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030D0-E5E8-415B-9DD8-975FAD865699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8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bayan.ae/" TargetMode="External"/><Relationship Id="rId2" Type="http://schemas.openxmlformats.org/officeDocument/2006/relationships/hyperlink" Target="https://www.mayoclinic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altibbi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45E9-9492-A3D9-8527-6AB9937FB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4570" y="1166219"/>
            <a:ext cx="8915399" cy="2262781"/>
          </a:xfrm>
        </p:spPr>
        <p:txBody>
          <a:bodyPr>
            <a:normAutofit/>
          </a:bodyPr>
          <a:lstStyle/>
          <a:p>
            <a:pPr algn="r" rtl="1"/>
            <a:r>
              <a:rPr lang="ar-JO" sz="8800" dirty="0">
                <a:latin typeface="Calibri" panose="020F0502020204030204" pitchFamily="34" charset="0"/>
                <a:cs typeface="Calibri" panose="020F0502020204030204" pitchFamily="34" charset="0"/>
              </a:rPr>
              <a:t>السُّمنة</a:t>
            </a:r>
            <a:endParaRPr lang="en-US" sz="8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5749CB-6731-602C-A086-4F6BB4035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4247" y="3772617"/>
            <a:ext cx="8915399" cy="1126283"/>
          </a:xfrm>
        </p:spPr>
        <p:txBody>
          <a:bodyPr>
            <a:normAutofit fontScale="62500" lnSpcReduction="20000"/>
          </a:bodyPr>
          <a:lstStyle/>
          <a:p>
            <a:pPr algn="r" rtl="1"/>
            <a:r>
              <a:rPr lang="ar-JO" sz="5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عمل الطالب : أندريه قاقيش</a:t>
            </a:r>
            <a:endParaRPr lang="en-GB" sz="5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r" rtl="1"/>
            <a:r>
              <a:rPr lang="ar-JO" sz="5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الصف: الثامن ح</a:t>
            </a:r>
            <a:endParaRPr lang="en-GB" sz="5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r" rtl="1"/>
            <a:endParaRPr lang="en-US" sz="5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4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B6DB4-5AD6-A4B3-8947-05C01389A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086" y="1814004"/>
            <a:ext cx="9604791" cy="3777622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ع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َ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د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ُّ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الس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منة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بين الأطفال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مشكلة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ً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حقيقية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ً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، ل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ما لها من تأثيرات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صحي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ة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ونفسي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ّةٍ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، إذ تتطل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ب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تكاتف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َ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الجميع للتصد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 لها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؛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فالأسرة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والمدرسة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والجهات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الصحي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ُّ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ة 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لهم دورٌ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كبيرٌ 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التوعية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ومتابعة الأنماط الحياتية للط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فل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ِ، وخاصة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العادات الغذائية التي لها دور كبير في تفاق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المرض</a:t>
            </a:r>
            <a:r>
              <a:rPr lang="ar-JO" sz="26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ar-JO" sz="1600" kern="0" dirty="0">
              <a:solidFill>
                <a:srgbClr val="080808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SA" sz="2600" kern="0" dirty="0">
                <a:solidFill>
                  <a:srgbClr val="08080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ar-SA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الس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ُّ</a:t>
            </a:r>
            <a:r>
              <a:rPr lang="ar-SA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منة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مرض معق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د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، ينتجُ</a:t>
            </a:r>
            <a:r>
              <a:rPr lang="ar-SA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عن زيادةِ</a:t>
            </a:r>
            <a:r>
              <a:rPr lang="ar-SA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كمية دهون الجسم زيادة مفرط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ة،</a:t>
            </a:r>
            <a:r>
              <a:rPr lang="ar-SA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السُ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منة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ليست مجرد مصدر قلق بشأن المظهر الجمالي</a:t>
            </a:r>
            <a:r>
              <a:rPr lang="en-US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JO" sz="2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وشكل  الجسم.</a:t>
            </a:r>
            <a:endParaRPr lang="en-US" sz="26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D854FA2-3DF9-4067-B5E3-B639D6A4774B}"/>
              </a:ext>
            </a:extLst>
          </p:cNvPr>
          <p:cNvSpPr txBox="1">
            <a:spLocks/>
          </p:cNvSpPr>
          <p:nvPr/>
        </p:nvSpPr>
        <p:spPr>
          <a:xfrm>
            <a:off x="2121763" y="585925"/>
            <a:ext cx="10070237" cy="907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en-GB" sz="4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ar-JO" sz="4000" dirty="0">
                <a:latin typeface="Calibri" panose="020F0502020204030204" pitchFamily="34" charset="0"/>
                <a:cs typeface="Calibri" panose="020F0502020204030204" pitchFamily="34" charset="0"/>
              </a:rPr>
              <a:t>السُّمنة</a:t>
            </a:r>
            <a:r>
              <a:rPr lang="en-GB" sz="4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54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3BDED-C0E4-A388-0CDD-1D294A23B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485" y="1905000"/>
            <a:ext cx="10306127" cy="3654552"/>
          </a:xfrm>
        </p:spPr>
        <p:txBody>
          <a:bodyPr>
            <a:normAutofit lnSpcReduction="10000"/>
          </a:bodyPr>
          <a:lstStyle/>
          <a:p>
            <a:pPr marL="0" indent="0" algn="r" rtl="1">
              <a:lnSpc>
                <a:spcPct val="150000"/>
              </a:lnSpc>
              <a:spcAft>
                <a:spcPts val="1800"/>
              </a:spcAft>
              <a:buNone/>
            </a:pP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تؤدي الس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منة إلى تدن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ّي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جودة الحياة بصفة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عامة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فقد 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عجز 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الإنسان 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عن أداء أنشطة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بدنية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ك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ان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لي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ستمتع بها. وقد 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تجن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ب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الظهور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َ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في الأماكن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العامة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ِ، وفي أحيانٍ كثيرة، 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قد يتعر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ض الأشخاص المصابون بالس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منة إلى التمييز.</a:t>
            </a:r>
            <a:endParaRPr lang="en-US" sz="39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E18AE84-BBC3-48C2-9C4A-F7E12D6E6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1763" y="390616"/>
            <a:ext cx="10070237" cy="907831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sz="4000" dirty="0">
                <a:latin typeface="Calibri" panose="020F0502020204030204" pitchFamily="34" charset="0"/>
                <a:cs typeface="Calibri" panose="020F0502020204030204" pitchFamily="34" charset="0"/>
              </a:rPr>
              <a:t>ما الآثار المترتّبة على السُّمنة؟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97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8E2B3-D625-6316-B7D7-C1218480F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598" y="408372"/>
            <a:ext cx="9560402" cy="825624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sz="4000" dirty="0">
                <a:latin typeface="Calibri" panose="020F0502020204030204" pitchFamily="34" charset="0"/>
                <a:cs typeface="Calibri" panose="020F0502020204030204" pitchFamily="34" charset="0"/>
              </a:rPr>
              <a:t>ما الآثار المترتّبة على السُّمنة؟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3BDED-C0E4-A388-0CDD-1D294A23B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473692"/>
            <a:ext cx="11930743" cy="4911483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lnSpc>
                <a:spcPct val="150000"/>
              </a:lnSpc>
              <a:spcAft>
                <a:spcPts val="1800"/>
              </a:spcAft>
              <a:buNone/>
            </a:pPr>
            <a:r>
              <a:rPr lang="en-US" sz="4600" b="1" u="sng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</a:t>
            </a:r>
            <a:r>
              <a:rPr lang="ar-JO" sz="4600" b="1" u="sng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الآثار الاجتماعيّة</a:t>
            </a:r>
            <a:r>
              <a:rPr lang="ar-SA" sz="4600" b="1" u="sng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4600" b="1" u="sng" kern="1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الاكتئاب</a:t>
            </a:r>
            <a:r>
              <a:rPr lang="ar-JO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ar-JO" sz="33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قد يشعر الشخص المصاب بالسمنة بالاكتئاب نتيجة شكل جسمه.</a:t>
            </a:r>
            <a:endParaRPr lang="en-US" sz="33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الشعور بالإحراج والذنب</a:t>
            </a:r>
            <a:r>
              <a:rPr lang="ar-JO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وضعف الثقة بالنفس</a:t>
            </a:r>
            <a:r>
              <a:rPr lang="ar-JO" sz="31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ar-JO" sz="33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يخاف الشخص السمين من نظرة النّاس له ويشعر بالذنب لعدم قدرته على تحسين مظهر جسمه.</a:t>
            </a:r>
            <a:endParaRPr lang="en-US" sz="33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العزلة الاجتماعية</a:t>
            </a:r>
            <a:r>
              <a:rPr lang="ar-JO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ar-JO" sz="3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قد يلجأ الشخص السمين إلى الابتعاد عن محيطه وقد يفضل البقاء بالبيت وعدم مشاركة الأصدقاء والأقارب المناسبات الاجتماعية تجنبًّا للشعور بالحرج.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3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92424-FD1B-1BE2-5C0D-7CC1AFE43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735" y="2299316"/>
            <a:ext cx="10804124" cy="10503109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spcAft>
                <a:spcPts val="1800"/>
              </a:spcAft>
              <a:buNone/>
            </a:pP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الأشخاص المصابون بالس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منة هم أكثر عرضة للإصابة بعدد من المشكلات الصحية الخطيرة، والتي تتضمّن ما يلي:</a:t>
            </a:r>
            <a:r>
              <a:rPr lang="en-US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r" rtl="1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ar-SA" sz="25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مرض القلب والسكتات الدماغية</a:t>
            </a:r>
            <a:r>
              <a:rPr lang="ar-JO" sz="25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تجعل السمنة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الانسان 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أكثر عرضة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ً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للإصابة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بارتفاع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ضغط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الد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م، ومستويات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الكوليسترول غير الطبيعية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5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ar-SA" sz="25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انقطاع النفس النومي</a:t>
            </a:r>
            <a:r>
              <a:rPr lang="ar-JO" sz="25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الأشخاص المصابون بالس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منة يكونون أكثر عرضة للإصابة بانقطاع النفس النومي، وهو اضطراب خطير ومحتَمَل يتوقَّف خلاله التنفُّس بشكل متكرِّر ويبدأ أثناء النوم.</a:t>
            </a:r>
            <a:endParaRPr lang="en-US" sz="25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90B3E28-803B-4C3F-8C22-D661C624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598" y="0"/>
            <a:ext cx="9560402" cy="825624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sz="4000" dirty="0">
                <a:latin typeface="Calibri" panose="020F0502020204030204" pitchFamily="34" charset="0"/>
                <a:cs typeface="Calibri" panose="020F0502020204030204" pitchFamily="34" charset="0"/>
              </a:rPr>
              <a:t>ما الآثار المترتّبة على السُّمنة؟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2E9CF1-988A-48D5-987D-9713EB333376}"/>
              </a:ext>
            </a:extLst>
          </p:cNvPr>
          <p:cNvSpPr/>
          <p:nvPr/>
        </p:nvSpPr>
        <p:spPr>
          <a:xfrm>
            <a:off x="8633120" y="1260629"/>
            <a:ext cx="3212739" cy="89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50000"/>
              </a:lnSpc>
              <a:spcAft>
                <a:spcPts val="1800"/>
              </a:spcAft>
            </a:pPr>
            <a:r>
              <a:rPr lang="en-US" sz="3900" b="1" u="sng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JO" sz="3900" b="1" u="sng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 الآثار الصحيّة</a:t>
            </a:r>
            <a:r>
              <a:rPr lang="ar-SA" sz="3900" b="1" u="sng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3900" b="1" u="sng" kern="1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9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1C0683D-75BC-4628-880E-594D236CCE72}"/>
              </a:ext>
            </a:extLst>
          </p:cNvPr>
          <p:cNvSpPr txBox="1">
            <a:spLocks/>
          </p:cNvSpPr>
          <p:nvPr/>
        </p:nvSpPr>
        <p:spPr>
          <a:xfrm>
            <a:off x="9587883" y="470515"/>
            <a:ext cx="1796248" cy="54952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200000"/>
              </a:lnSpc>
            </a:pPr>
            <a:r>
              <a:rPr lang="ar-JO" sz="4000" dirty="0">
                <a:latin typeface="Calibri" panose="020F0502020204030204" pitchFamily="34" charset="0"/>
                <a:cs typeface="Calibri" panose="020F0502020204030204" pitchFamily="34" charset="0"/>
              </a:rPr>
              <a:t>كيف تقضي على السُّمنة؟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EEE37A-3A3F-462C-93C1-BDBBA3CCE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875"/>
            <a:ext cx="9126245" cy="683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199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8B09E-D48A-AB79-9CAC-D34F64451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549" y="552451"/>
            <a:ext cx="8911687" cy="1280890"/>
          </a:xfrm>
        </p:spPr>
        <p:txBody>
          <a:bodyPr/>
          <a:lstStyle/>
          <a:p>
            <a:pPr algn="r" rtl="1"/>
            <a:r>
              <a:rPr lang="ar-JO" dirty="0"/>
              <a:t>المراجع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34306-BB56-31CD-832A-253FDF98E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421" y="2100040"/>
            <a:ext cx="8915400" cy="3777622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2400" u="sng" kern="0" dirty="0">
                <a:solidFill>
                  <a:srgbClr val="080808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hlinkClick r:id="rId2"/>
              </a:rPr>
              <a:t>https://www.mayoclinic.org</a:t>
            </a:r>
            <a:r>
              <a:rPr lang="en-US" sz="2400" kern="0" dirty="0">
                <a:solidFill>
                  <a:srgbClr val="080808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2400" kern="0" dirty="0">
                <a:solidFill>
                  <a:srgbClr val="080808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https://www.albayan.ae</a:t>
            </a:r>
            <a:endParaRPr lang="en-US" sz="2400" kern="0" dirty="0">
              <a:solidFill>
                <a:srgbClr val="080808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https://altibbi.com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US" dirty="0"/>
          </a:p>
        </p:txBody>
      </p:sp>
      <p:pic>
        <p:nvPicPr>
          <p:cNvPr id="1059" name="Picture 4">
            <a:extLst>
              <a:ext uri="{FF2B5EF4-FFF2-40B4-BE49-F238E27FC236}">
                <a16:creationId xmlns:a16="http://schemas.microsoft.com/office/drawing/2014/main" id="{A4C948F7-B946-73BC-4FBF-CA3E8897D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663" y="3498723"/>
            <a:ext cx="1932673" cy="57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7">
            <a:extLst>
              <a:ext uri="{FF2B5EF4-FFF2-40B4-BE49-F238E27FC236}">
                <a16:creationId xmlns:a16="http://schemas.microsoft.com/office/drawing/2014/main" id="{E9A35558-41D7-58EE-A7BB-0AA67D736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191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4C2A689-F481-6A54-D29F-D848BC50A1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986" y="2166572"/>
            <a:ext cx="1090427" cy="6144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118163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10133</TotalTime>
  <Words>382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Century Gothic</vt:lpstr>
      <vt:lpstr>Helvetica</vt:lpstr>
      <vt:lpstr>Symbol</vt:lpstr>
      <vt:lpstr>Tahoma</vt:lpstr>
      <vt:lpstr>Times New Roman</vt:lpstr>
      <vt:lpstr>Wingdings</vt:lpstr>
      <vt:lpstr>Wingdings 3</vt:lpstr>
      <vt:lpstr>Wisp</vt:lpstr>
      <vt:lpstr>السُّمنة</vt:lpstr>
      <vt:lpstr>PowerPoint Presentation</vt:lpstr>
      <vt:lpstr>ما الآثار المترتّبة على السُّمنة؟</vt:lpstr>
      <vt:lpstr>ما الآثار المترتّبة على السُّمنة؟</vt:lpstr>
      <vt:lpstr>ما الآثار المترتّبة على السُّمنة؟</vt:lpstr>
      <vt:lpstr>PowerPoint Presentation</vt:lpstr>
      <vt:lpstr>المراجع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أكثر مشكلة اجتماعية</dc:title>
  <dc:creator>Mickel</dc:creator>
  <cp:lastModifiedBy>n.akroush</cp:lastModifiedBy>
  <cp:revision>15</cp:revision>
  <dcterms:created xsi:type="dcterms:W3CDTF">2023-04-28T18:02:08Z</dcterms:created>
  <dcterms:modified xsi:type="dcterms:W3CDTF">2023-05-14T10:54:46Z</dcterms:modified>
</cp:coreProperties>
</file>