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64" r:id="rId5"/>
    <p:sldId id="260" r:id="rId6"/>
    <p:sldId id="263" r:id="rId7"/>
    <p:sldId id="267" r:id="rId8"/>
    <p:sldId id="268" r:id="rId9"/>
    <p:sldId id="261" r:id="rId10"/>
    <p:sldId id="269" r:id="rId11"/>
  </p:sldIdLst>
  <p:sldSz cx="12192000" cy="6858000"/>
  <p:notesSz cx="6858000" cy="9144000"/>
  <p:defaultText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7893"/>
  </p:normalViewPr>
  <p:slideViewPr>
    <p:cSldViewPr snapToGrid="0">
      <p:cViewPr varScale="1">
        <p:scale>
          <a:sx n="81" d="100"/>
          <a:sy n="81" d="100"/>
        </p:scale>
        <p:origin x="1752"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39C0C-57F9-094B-ADBF-579A0551FCB1}" type="datetimeFigureOut">
              <a:rPr lang="en-JO" smtClean="0"/>
              <a:t>09/05/2023</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0F1B7-16B4-F146-B156-86A27C15A202}" type="slidenum">
              <a:rPr lang="en-JO" smtClean="0"/>
              <a:t>‹#›</a:t>
            </a:fld>
            <a:endParaRPr lang="en-JO"/>
          </a:p>
        </p:txBody>
      </p:sp>
    </p:spTree>
    <p:extLst>
      <p:ext uri="{BB962C8B-B14F-4D97-AF65-F5344CB8AC3E}">
        <p14:creationId xmlns:p14="http://schemas.microsoft.com/office/powerpoint/2010/main" val="31546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1</a:t>
            </a:fld>
            <a:endParaRPr lang="en-JO"/>
          </a:p>
        </p:txBody>
      </p:sp>
    </p:spTree>
    <p:extLst>
      <p:ext uri="{BB962C8B-B14F-4D97-AF65-F5344CB8AC3E}">
        <p14:creationId xmlns:p14="http://schemas.microsoft.com/office/powerpoint/2010/main" val="253629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10</a:t>
            </a:fld>
            <a:endParaRPr lang="en-JO"/>
          </a:p>
        </p:txBody>
      </p:sp>
    </p:spTree>
    <p:extLst>
      <p:ext uri="{BB962C8B-B14F-4D97-AF65-F5344CB8AC3E}">
        <p14:creationId xmlns:p14="http://schemas.microsoft.com/office/powerpoint/2010/main" val="191405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earthquake is a natural event that happens when there is sudden and intense shaking of the Earth's surface.</a:t>
            </a:r>
          </a:p>
          <a:p>
            <a:r>
              <a:rPr lang="en-US" dirty="0"/>
              <a:t>It is what happens when two blocks of the earth suddenly slip past one another. The surface where they slip is called the fault or fault plane. An earthquake happens when the ground suddenly moves because of the Earth's plates shifting. The strength of the earthquake depends on a few things: how strong the rock is where the plates meet, how much of the area along the plates moved, and how far the ground moved. </a:t>
            </a:r>
          </a:p>
          <a:p>
            <a:endParaRPr lang="en-US" dirty="0"/>
          </a:p>
          <a:p>
            <a:r>
              <a:rPr lang="en-US" dirty="0"/>
              <a:t>So if the rock is really strong, or if there's a lot of area that moves, or if the ground moves a lot, then the earthquake will be stronger. It's kind of like a big wave - the bigger the wave, the more powerful it is.[‘</a:t>
            </a:r>
          </a:p>
          <a:p>
            <a:endParaRPr lang="en-US" dirty="0"/>
          </a:p>
          <a:p>
            <a:endParaRPr lang="en-US" dirty="0"/>
          </a:p>
        </p:txBody>
      </p:sp>
      <p:sp>
        <p:nvSpPr>
          <p:cNvPr id="4" name="Slide Number Placeholder 3"/>
          <p:cNvSpPr>
            <a:spLocks noGrp="1"/>
          </p:cNvSpPr>
          <p:nvPr>
            <p:ph type="sldNum" sz="quarter" idx="5"/>
          </p:nvPr>
        </p:nvSpPr>
        <p:spPr/>
        <p:txBody>
          <a:bodyPr/>
          <a:lstStyle/>
          <a:p>
            <a:fld id="{8C60F1B7-16B4-F146-B156-86A27C15A202}" type="slidenum">
              <a:rPr lang="en-JO" smtClean="0"/>
              <a:t>2</a:t>
            </a:fld>
            <a:endParaRPr lang="en-JO"/>
          </a:p>
        </p:txBody>
      </p:sp>
    </p:spTree>
    <p:extLst>
      <p:ext uri="{BB962C8B-B14F-4D97-AF65-F5344CB8AC3E}">
        <p14:creationId xmlns:p14="http://schemas.microsoft.com/office/powerpoint/2010/main" val="145274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 and issues from earthquakes include ground shaking, surface faulting, land slides , and less commonly, tsunamis.</a:t>
            </a:r>
          </a:p>
          <a:p>
            <a:endParaRPr lang="en-US" dirty="0"/>
          </a:p>
          <a:p>
            <a:endParaRPr lang="en-US" dirty="0"/>
          </a:p>
          <a:p>
            <a:endParaRPr lang="en-US" dirty="0"/>
          </a:p>
          <a:p>
            <a:r>
              <a:rPr lang="en-US" dirty="0"/>
              <a:t>1. Ground Shaking</a:t>
            </a:r>
          </a:p>
          <a:p>
            <a:r>
              <a:rPr lang="en-US" dirty="0"/>
              <a:t>Ground shaking is a term used to describe the vibration of the ground during an earthquake. </a:t>
            </a:r>
          </a:p>
          <a:p>
            <a:endParaRPr lang="en-US" dirty="0"/>
          </a:p>
          <a:p>
            <a:r>
              <a:rPr lang="en-US" dirty="0"/>
              <a:t>2. Surface Faulting</a:t>
            </a:r>
          </a:p>
          <a:p>
            <a:r>
              <a:rPr lang="en-US" dirty="0"/>
              <a:t>Surface faulting is the differential movement of the two sides of a fracture at the Earth's surface and can be strike-slip, normal, and reverse (or thrust).</a:t>
            </a:r>
          </a:p>
          <a:p>
            <a:endParaRPr lang="en-US" dirty="0"/>
          </a:p>
          <a:p>
            <a:r>
              <a:rPr lang="en-US" dirty="0"/>
              <a:t>3. Landslides</a:t>
            </a:r>
          </a:p>
          <a:p>
            <a:r>
              <a:rPr lang="en-US" dirty="0"/>
              <a:t>Landslides are caused by earthquakes both by direct rupture and by sustained shaking of unstable slopes. </a:t>
            </a:r>
          </a:p>
          <a:p>
            <a:endParaRPr lang="en-US" dirty="0"/>
          </a:p>
          <a:p>
            <a:r>
              <a:rPr lang="en-US" dirty="0"/>
              <a:t>4. Tsunamis</a:t>
            </a:r>
          </a:p>
          <a:p>
            <a:r>
              <a:rPr lang="en-US" dirty="0"/>
              <a:t>Tsunamis, which are popularly -- and incorrectly -- known as ``tidal waves,'' are a grave hazard to many parts of the world, particularly around the Pacific Ocean basin. </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3</a:t>
            </a:fld>
            <a:endParaRPr lang="en-JO"/>
          </a:p>
        </p:txBody>
      </p:sp>
    </p:spTree>
    <p:extLst>
      <p:ext uri="{BB962C8B-B14F-4D97-AF65-F5344CB8AC3E}">
        <p14:creationId xmlns:p14="http://schemas.microsoft.com/office/powerpoint/2010/main" val="116255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of a earthquake</a:t>
            </a:r>
          </a:p>
          <a:p>
            <a:endParaRPr lang="en-US" dirty="0"/>
          </a:p>
          <a:p>
            <a:r>
              <a:rPr lang="en-US" dirty="0"/>
              <a:t>A earthquake is caused by a sudden slip on a fault. The tectonic plates always more slowly, but they get stuck at their edge due to friction. When the stress on the edge overcome the friction, there is an earthquake that releases energy waves that travel through the earth's crust and that cause the shaking we feel. The tectonic plates that make up the earth's crust are moving constantly. As the edges of these plates slide against each other in fault zones, friction can slow them down, leading to the buildup of pressure over long periods of time. When the force of movement finally overcomes the friction, sections of the crust suddenly break or become displaced, releasing the pent-up pressure in the form of seismic waves. This is a naturally occurring earthquake, sometimes referred to as a tectonic earthquake. </a:t>
            </a:r>
          </a:p>
          <a:p>
            <a:endParaRPr lang="en-US" dirty="0"/>
          </a:p>
          <a:p>
            <a:endParaRPr lang="en-US" dirty="0"/>
          </a:p>
          <a:p>
            <a:r>
              <a:rPr lang="en-US" dirty="0"/>
              <a:t>.plates separate at a divergent plate boundary causing volcanic activity and deep earthquakes </a:t>
            </a:r>
          </a:p>
          <a:p>
            <a:endParaRPr lang="en-US" dirty="0"/>
          </a:p>
          <a:p>
            <a:r>
              <a:rPr lang="en-US" dirty="0"/>
              <a:t>- at a convergent plate boundary , one plate goes beneath the other, resulting in a variety of earthquakes and a line of volcanoes on the crucial plate.</a:t>
            </a:r>
          </a:p>
          <a:p>
            <a:endParaRPr lang="en-US" dirty="0"/>
          </a:p>
          <a:p>
            <a:r>
              <a:rPr lang="en-US" dirty="0"/>
              <a:t>- Transform plate boundaries are when plates slide past one another , producing shallow earthquakes but either a small amount or no volcanic activity</a:t>
            </a:r>
          </a:p>
          <a:p>
            <a:endParaRPr lang="en-US" dirty="0"/>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4</a:t>
            </a:fld>
            <a:endParaRPr lang="en-JO"/>
          </a:p>
        </p:txBody>
      </p:sp>
    </p:spTree>
    <p:extLst>
      <p:ext uri="{BB962C8B-B14F-4D97-AF65-F5344CB8AC3E}">
        <p14:creationId xmlns:p14="http://schemas.microsoft.com/office/powerpoint/2010/main" val="296776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t>
            </a:r>
            <a:r>
              <a:rPr lang="en-JO" dirty="0"/>
              <a:t>erious injury and death</a:t>
            </a:r>
            <a:r>
              <a:rPr lang="en-US" dirty="0"/>
              <a:t> </a:t>
            </a:r>
          </a:p>
          <a:p>
            <a:pPr marL="0" indent="0">
              <a:buFont typeface="Arial" panose="020B0604020202020204" pitchFamily="34" charset="0"/>
              <a:buNone/>
            </a:pPr>
            <a:r>
              <a:rPr lang="en-US" dirty="0"/>
              <a:t>T</a:t>
            </a:r>
            <a:r>
              <a:rPr lang="en-JO" dirty="0"/>
              <a:t>here are going to be people who are injured or killed during an earthquake.The shaking itself usually‏ doesn’t cause the injuries but rather is the falling objects or shattering glass or collapsing structures are mainly the culprit.	</a:t>
            </a:r>
          </a:p>
          <a:p>
            <a:pPr marL="171450" indent="-171450">
              <a:buFont typeface="Arial" panose="020B0604020202020204" pitchFamily="34" charset="0"/>
              <a:buChar char="•"/>
            </a:pPr>
            <a:r>
              <a:rPr lang="en-JO" dirty="0"/>
              <a:t>Economic impacts to local businesses</a:t>
            </a:r>
          </a:p>
          <a:p>
            <a:pPr marL="0" indent="0">
              <a:buFont typeface="Arial" panose="020B0604020202020204" pitchFamily="34" charset="0"/>
              <a:buNone/>
            </a:pPr>
            <a:r>
              <a:rPr lang="en-US" dirty="0"/>
              <a:t>A</a:t>
            </a:r>
            <a:r>
              <a:rPr lang="en-JO" dirty="0"/>
              <a:t>ccording to a 2006 small business administration study, about 25% of small businesses fail to reopen folling these types of shocks. </a:t>
            </a:r>
            <a:r>
              <a:rPr lang="en-US" dirty="0"/>
              <a:t>Most of this is due to the lack of planning, but some disasters like these are jus too extreme to overcome.</a:t>
            </a:r>
          </a:p>
          <a:p>
            <a:pPr marL="171450" indent="-171450">
              <a:buFont typeface="Arial" panose="020B0604020202020204" pitchFamily="34" charset="0"/>
              <a:buChar char="•"/>
            </a:pPr>
            <a:r>
              <a:rPr lang="en-US" dirty="0"/>
              <a:t>Fires</a:t>
            </a:r>
          </a:p>
          <a:p>
            <a:pPr marL="0" indent="0">
              <a:buFont typeface="Arial" panose="020B0604020202020204" pitchFamily="34" charset="0"/>
              <a:buNone/>
            </a:pPr>
            <a:r>
              <a:rPr lang="en-US" dirty="0"/>
              <a:t>There could be hundreds pf fires within minutes of an earthquake. When destructive earthquakes strike, the often disrupt fuels and water lines that feed out homes. Its important to know how to shut off the gas line leading to your home. If you smell gas in your home after an earthquake, you could have a natural gas leak. You need to know where your home’s gas line shut off is.</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5</a:t>
            </a:fld>
            <a:endParaRPr lang="en-JO"/>
          </a:p>
        </p:txBody>
      </p:sp>
    </p:spTree>
    <p:extLst>
      <p:ext uri="{BB962C8B-B14F-4D97-AF65-F5344CB8AC3E}">
        <p14:creationId xmlns:p14="http://schemas.microsoft.com/office/powerpoint/2010/main" val="287087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O" dirty="0"/>
              <a:t>Truly their isnt a solution for earthquakes as it a natural disaster but we can mitigate their effects by building safer structures and laying out more education about earthquake saftey , to reduce their effects we can tie up large objects to walls , hanging mirrors and pictures with secured hooks , also securing water heaters with metal starps and to limit injuries from breaking glass by appling a saftey film to windows. </a:t>
            </a:r>
          </a:p>
          <a:p>
            <a:endParaRPr lang="en-JO" dirty="0"/>
          </a:p>
          <a:p>
            <a:r>
              <a:rPr lang="en-US" dirty="0"/>
              <a:t>N</a:t>
            </a:r>
            <a:r>
              <a:rPr lang="en-JO" dirty="0"/>
              <a:t>ormally </a:t>
            </a:r>
            <a:r>
              <a:rPr lang="en-US" dirty="0"/>
              <a:t>countries deal with the effect of earthquakes by </a:t>
            </a:r>
            <a:r>
              <a:rPr lang="en-US" b="0" i="0" dirty="0">
                <a:solidFill>
                  <a:srgbClr val="040C28"/>
                </a:solidFill>
                <a:effectLst/>
                <a:latin typeface="Google Sans"/>
              </a:rPr>
              <a:t>Install ledge barriers on shelves and secure large, heavy items and breakables directly to shelves to keep them from falling , students are taught What do in the case of an earthquake for example </a:t>
            </a:r>
            <a:r>
              <a:rPr lang="en-US" b="0" i="0" dirty="0">
                <a:solidFill>
                  <a:srgbClr val="202124"/>
                </a:solidFill>
                <a:effectLst/>
                <a:latin typeface="Google Sans"/>
              </a:rPr>
              <a:t>go under a desk or table and hold tightly on it or if you are in a hallway or against an inside wall, get away from windows, fireplaces, and heavy furniture objects. Stay out of places where heavy objects can fall on you and injure you if there isn’t anything you can hold onto or hide under make sure to put your hands in a way to cover your head and neck.</a:t>
            </a:r>
          </a:p>
          <a:p>
            <a:endParaRPr lang="en-US" b="0" i="0" dirty="0">
              <a:solidFill>
                <a:srgbClr val="202124"/>
              </a:solidFill>
              <a:effectLst/>
              <a:latin typeface="Google Sans"/>
            </a:endParaRPr>
          </a:p>
          <a:p>
            <a:r>
              <a:rPr lang="en-US" b="0" i="0" dirty="0">
                <a:solidFill>
                  <a:srgbClr val="202124"/>
                </a:solidFill>
                <a:effectLst/>
                <a:latin typeface="Google Sans"/>
              </a:rPr>
              <a:t>We can predict an earthquake </a:t>
            </a:r>
            <a:r>
              <a:rPr lang="en-US" b="0" i="0" dirty="0">
                <a:solidFill>
                  <a:srgbClr val="040C28"/>
                </a:solidFill>
                <a:effectLst/>
                <a:latin typeface="Google Sans"/>
              </a:rPr>
              <a:t>studying the history of large earthquakes in a specific area and the rate at which strain accumulates in the rock, but scientists have never predicted a major earthquake</a:t>
            </a:r>
            <a:r>
              <a:rPr lang="en-US" b="0" i="0" dirty="0">
                <a:solidFill>
                  <a:srgbClr val="4D5156"/>
                </a:solidFill>
                <a:effectLst/>
                <a:latin typeface="Google Sans"/>
              </a:rPr>
              <a:t>.</a:t>
            </a:r>
          </a:p>
          <a:p>
            <a:endParaRPr lang="en-US" b="0" i="0" dirty="0">
              <a:solidFill>
                <a:srgbClr val="4D5156"/>
              </a:solidFill>
              <a:effectLst/>
              <a:latin typeface="Google Sans"/>
            </a:endParaRPr>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6</a:t>
            </a:fld>
            <a:endParaRPr lang="en-JO"/>
          </a:p>
        </p:txBody>
      </p:sp>
    </p:spTree>
    <p:extLst>
      <p:ext uri="{BB962C8B-B14F-4D97-AF65-F5344CB8AC3E}">
        <p14:creationId xmlns:p14="http://schemas.microsoft.com/office/powerpoint/2010/main" val="212214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earthquakes affect our environment?</a:t>
            </a:r>
          </a:p>
          <a:p>
            <a:endParaRPr lang="en-US" dirty="0"/>
          </a:p>
          <a:p>
            <a:r>
              <a:rPr lang="en-US" dirty="0"/>
              <a:t>Earthquakes can have significant impacts on the environment, causing a range of effects that can affect both natural and human systems. One of the most immediate and visible effects of earthquakes is the damage caused to buildings, roads, and other infrastructure. This damage can be particularly severe in areas with poor construction practices or in older buildings that were not built to withstand seismic activity.</a:t>
            </a:r>
          </a:p>
          <a:p>
            <a:endParaRPr lang="en-US" dirty="0"/>
          </a:p>
          <a:p>
            <a:endParaRPr lang="en-US" dirty="0"/>
          </a:p>
          <a:p>
            <a:r>
              <a:rPr lang="en-US" dirty="0"/>
              <a:t>In addition to the damage to buildings and infrastructure, earthquakes can also trigger landslides, which can cause significant damage to ecosystems and habitats. These landslides can also contribute to soil erosion, which can have long-term effects on agricultural productivity and soil health</a:t>
            </a:r>
            <a:endParaRPr lang="en-JO" dirty="0"/>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7</a:t>
            </a:fld>
            <a:endParaRPr lang="en-JO"/>
          </a:p>
        </p:txBody>
      </p:sp>
    </p:spTree>
    <p:extLst>
      <p:ext uri="{BB962C8B-B14F-4D97-AF65-F5344CB8AC3E}">
        <p14:creationId xmlns:p14="http://schemas.microsoft.com/office/powerpoint/2010/main" val="143361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conclusion Earthquakes are a powerful force of nature that can cause a lot of damage and destruction. They happen when the Earth's tectonic plates move, and this can cause the ground to shake, buildings to collapse, and even tsunamis. While we can not  predict when earthquakes will happen, we can take steps to prepare for them.</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8</a:t>
            </a:fld>
            <a:endParaRPr lang="en-JO"/>
          </a:p>
        </p:txBody>
      </p:sp>
    </p:spTree>
    <p:extLst>
      <p:ext uri="{BB962C8B-B14F-4D97-AF65-F5344CB8AC3E}">
        <p14:creationId xmlns:p14="http://schemas.microsoft.com/office/powerpoint/2010/main" val="296966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9</a:t>
            </a:fld>
            <a:endParaRPr lang="en-JO"/>
          </a:p>
        </p:txBody>
      </p:sp>
    </p:spTree>
    <p:extLst>
      <p:ext uri="{BB962C8B-B14F-4D97-AF65-F5344CB8AC3E}">
        <p14:creationId xmlns:p14="http://schemas.microsoft.com/office/powerpoint/2010/main" val="265080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3F76-3D6B-1994-A938-A694C7C965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O"/>
          </a:p>
        </p:txBody>
      </p:sp>
      <p:sp>
        <p:nvSpPr>
          <p:cNvPr id="3" name="Subtitle 2">
            <a:extLst>
              <a:ext uri="{FF2B5EF4-FFF2-40B4-BE49-F238E27FC236}">
                <a16:creationId xmlns:a16="http://schemas.microsoft.com/office/drawing/2014/main" id="{04BF56E3-2DF6-BB1D-B30C-33DB9FF1A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O"/>
          </a:p>
        </p:txBody>
      </p:sp>
      <p:sp>
        <p:nvSpPr>
          <p:cNvPr id="4" name="Date Placeholder 3">
            <a:extLst>
              <a:ext uri="{FF2B5EF4-FFF2-40B4-BE49-F238E27FC236}">
                <a16:creationId xmlns:a16="http://schemas.microsoft.com/office/drawing/2014/main" id="{BA7FBF81-5975-D0F3-B846-5A04813A0452}"/>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5" name="Footer Placeholder 4">
            <a:extLst>
              <a:ext uri="{FF2B5EF4-FFF2-40B4-BE49-F238E27FC236}">
                <a16:creationId xmlns:a16="http://schemas.microsoft.com/office/drawing/2014/main" id="{A00D6041-3362-BA41-76CE-29DCDF7D929F}"/>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E360AD99-50BE-BE2A-BCEF-B097AFBA79BE}"/>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64356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FA27-AEBE-C785-880B-31E4F4CDE368}"/>
              </a:ext>
            </a:extLst>
          </p:cNvPr>
          <p:cNvSpPr>
            <a:spLocks noGrp="1"/>
          </p:cNvSpPr>
          <p:nvPr>
            <p:ph type="title"/>
          </p:nvPr>
        </p:nvSpPr>
        <p:spPr/>
        <p:txBody>
          <a:bodyPr/>
          <a:lstStyle/>
          <a:p>
            <a:r>
              <a:rPr lang="en-US"/>
              <a:t>Click to edit Master title style</a:t>
            </a:r>
            <a:endParaRPr lang="en-JO"/>
          </a:p>
        </p:txBody>
      </p:sp>
      <p:sp>
        <p:nvSpPr>
          <p:cNvPr id="3" name="Vertical Text Placeholder 2">
            <a:extLst>
              <a:ext uri="{FF2B5EF4-FFF2-40B4-BE49-F238E27FC236}">
                <a16:creationId xmlns:a16="http://schemas.microsoft.com/office/drawing/2014/main" id="{75BB7A43-0152-63C0-59C5-46FA6CAD07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A4822E33-0655-F891-B54E-01317A3A3B7A}"/>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5" name="Footer Placeholder 4">
            <a:extLst>
              <a:ext uri="{FF2B5EF4-FFF2-40B4-BE49-F238E27FC236}">
                <a16:creationId xmlns:a16="http://schemas.microsoft.com/office/drawing/2014/main" id="{394EBB10-04F4-51C8-46C7-58C3C1CC2AA5}"/>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DC3A4EBB-E7D9-EEB8-D16D-A09AB1B6ECAC}"/>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6084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90623-F766-C165-7F79-9C7EFCD72F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O"/>
          </a:p>
        </p:txBody>
      </p:sp>
      <p:sp>
        <p:nvSpPr>
          <p:cNvPr id="3" name="Vertical Text Placeholder 2">
            <a:extLst>
              <a:ext uri="{FF2B5EF4-FFF2-40B4-BE49-F238E27FC236}">
                <a16:creationId xmlns:a16="http://schemas.microsoft.com/office/drawing/2014/main" id="{0BCC171C-41F7-23CF-3943-DD672062F2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18CA8FB6-D47A-FD4D-B437-DB9997E45B0F}"/>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5" name="Footer Placeholder 4">
            <a:extLst>
              <a:ext uri="{FF2B5EF4-FFF2-40B4-BE49-F238E27FC236}">
                <a16:creationId xmlns:a16="http://schemas.microsoft.com/office/drawing/2014/main" id="{E8679B75-6C10-EF5C-5EC8-CBB92F741BF0}"/>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4CF748C9-8EE2-94D1-9076-4F4DF829767B}"/>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812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42A7-1806-5D6D-7C2A-52CEEC2344D3}"/>
              </a:ext>
            </a:extLst>
          </p:cNvPr>
          <p:cNvSpPr>
            <a:spLocks noGrp="1"/>
          </p:cNvSpPr>
          <p:nvPr>
            <p:ph type="title"/>
          </p:nvPr>
        </p:nvSpPr>
        <p:spPr/>
        <p:txBody>
          <a:bodyPr/>
          <a:lstStyle/>
          <a:p>
            <a:r>
              <a:rPr lang="en-US"/>
              <a:t>Click to edit Master title style</a:t>
            </a:r>
            <a:endParaRPr lang="en-JO"/>
          </a:p>
        </p:txBody>
      </p:sp>
      <p:sp>
        <p:nvSpPr>
          <p:cNvPr id="3" name="Content Placeholder 2">
            <a:extLst>
              <a:ext uri="{FF2B5EF4-FFF2-40B4-BE49-F238E27FC236}">
                <a16:creationId xmlns:a16="http://schemas.microsoft.com/office/drawing/2014/main" id="{00365C50-75FB-C18E-8C6D-3D23110B10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A33F5F4B-14C6-DC3E-D01D-6E9A08739B9F}"/>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5" name="Footer Placeholder 4">
            <a:extLst>
              <a:ext uri="{FF2B5EF4-FFF2-40B4-BE49-F238E27FC236}">
                <a16:creationId xmlns:a16="http://schemas.microsoft.com/office/drawing/2014/main" id="{C975981F-F7DB-9A42-9438-05D070BFD614}"/>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15E99880-D55F-A25F-07BD-BC6CB2E3B80E}"/>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44009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5D90-BAA7-8363-F95E-E913A9B619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O"/>
          </a:p>
        </p:txBody>
      </p:sp>
      <p:sp>
        <p:nvSpPr>
          <p:cNvPr id="3" name="Text Placeholder 2">
            <a:extLst>
              <a:ext uri="{FF2B5EF4-FFF2-40B4-BE49-F238E27FC236}">
                <a16:creationId xmlns:a16="http://schemas.microsoft.com/office/drawing/2014/main" id="{5668E24B-D320-7AF1-A8D1-02313BB02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E08AF-CA76-9E94-2C36-916A42BA3206}"/>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5" name="Footer Placeholder 4">
            <a:extLst>
              <a:ext uri="{FF2B5EF4-FFF2-40B4-BE49-F238E27FC236}">
                <a16:creationId xmlns:a16="http://schemas.microsoft.com/office/drawing/2014/main" id="{F93BDDA6-5BF0-7693-C61A-DA5469341403}"/>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84EC9D47-02F7-CF8E-3F46-83A0A8354ED8}"/>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73558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4ADA7-62FE-D9B9-FBAB-6B91316587B4}"/>
              </a:ext>
            </a:extLst>
          </p:cNvPr>
          <p:cNvSpPr>
            <a:spLocks noGrp="1"/>
          </p:cNvSpPr>
          <p:nvPr>
            <p:ph type="title"/>
          </p:nvPr>
        </p:nvSpPr>
        <p:spPr/>
        <p:txBody>
          <a:bodyPr/>
          <a:lstStyle/>
          <a:p>
            <a:r>
              <a:rPr lang="en-US"/>
              <a:t>Click to edit Master title style</a:t>
            </a:r>
            <a:endParaRPr lang="en-JO"/>
          </a:p>
        </p:txBody>
      </p:sp>
      <p:sp>
        <p:nvSpPr>
          <p:cNvPr id="3" name="Content Placeholder 2">
            <a:extLst>
              <a:ext uri="{FF2B5EF4-FFF2-40B4-BE49-F238E27FC236}">
                <a16:creationId xmlns:a16="http://schemas.microsoft.com/office/drawing/2014/main" id="{F79063E8-D8F9-DC55-BE30-76600F12DB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Content Placeholder 3">
            <a:extLst>
              <a:ext uri="{FF2B5EF4-FFF2-40B4-BE49-F238E27FC236}">
                <a16:creationId xmlns:a16="http://schemas.microsoft.com/office/drawing/2014/main" id="{B74AB279-2479-191F-2549-12430F9ED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5" name="Date Placeholder 4">
            <a:extLst>
              <a:ext uri="{FF2B5EF4-FFF2-40B4-BE49-F238E27FC236}">
                <a16:creationId xmlns:a16="http://schemas.microsoft.com/office/drawing/2014/main" id="{4F1558C0-8EA8-6984-0166-468D226F485C}"/>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6" name="Footer Placeholder 5">
            <a:extLst>
              <a:ext uri="{FF2B5EF4-FFF2-40B4-BE49-F238E27FC236}">
                <a16:creationId xmlns:a16="http://schemas.microsoft.com/office/drawing/2014/main" id="{ADFEC4EA-BA2F-42B9-7D0D-027EEDE545DB}"/>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C313FACD-19BE-306B-BD2D-3B678A356E28}"/>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89136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0BA7-9448-7E1A-9056-ED0D133CE511}"/>
              </a:ext>
            </a:extLst>
          </p:cNvPr>
          <p:cNvSpPr>
            <a:spLocks noGrp="1"/>
          </p:cNvSpPr>
          <p:nvPr>
            <p:ph type="title"/>
          </p:nvPr>
        </p:nvSpPr>
        <p:spPr>
          <a:xfrm>
            <a:off x="839788" y="365125"/>
            <a:ext cx="10515600" cy="1325563"/>
          </a:xfrm>
        </p:spPr>
        <p:txBody>
          <a:bodyPr/>
          <a:lstStyle/>
          <a:p>
            <a:r>
              <a:rPr lang="en-US"/>
              <a:t>Click to edit Master title style</a:t>
            </a:r>
            <a:endParaRPr lang="en-JO"/>
          </a:p>
        </p:txBody>
      </p:sp>
      <p:sp>
        <p:nvSpPr>
          <p:cNvPr id="3" name="Text Placeholder 2">
            <a:extLst>
              <a:ext uri="{FF2B5EF4-FFF2-40B4-BE49-F238E27FC236}">
                <a16:creationId xmlns:a16="http://schemas.microsoft.com/office/drawing/2014/main" id="{3BEA96C6-4CB3-30E6-5049-3D317CF771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4FD130-FA46-91C6-9A98-C2D498D7C3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5" name="Text Placeholder 4">
            <a:extLst>
              <a:ext uri="{FF2B5EF4-FFF2-40B4-BE49-F238E27FC236}">
                <a16:creationId xmlns:a16="http://schemas.microsoft.com/office/drawing/2014/main" id="{EE321B13-B965-CFB5-6AE4-0529CE67B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08586-5399-9EB9-0603-52F938439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7" name="Date Placeholder 6">
            <a:extLst>
              <a:ext uri="{FF2B5EF4-FFF2-40B4-BE49-F238E27FC236}">
                <a16:creationId xmlns:a16="http://schemas.microsoft.com/office/drawing/2014/main" id="{46AACA58-B1AE-F70F-0636-FAAF1752FB4B}"/>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8" name="Footer Placeholder 7">
            <a:extLst>
              <a:ext uri="{FF2B5EF4-FFF2-40B4-BE49-F238E27FC236}">
                <a16:creationId xmlns:a16="http://schemas.microsoft.com/office/drawing/2014/main" id="{73FD9AA8-A164-4E6A-1557-E3EAE4495B4A}"/>
              </a:ext>
            </a:extLst>
          </p:cNvPr>
          <p:cNvSpPr>
            <a:spLocks noGrp="1"/>
          </p:cNvSpPr>
          <p:nvPr>
            <p:ph type="ftr" sz="quarter" idx="11"/>
          </p:nvPr>
        </p:nvSpPr>
        <p:spPr/>
        <p:txBody>
          <a:bodyPr/>
          <a:lstStyle/>
          <a:p>
            <a:endParaRPr lang="en-JO"/>
          </a:p>
        </p:txBody>
      </p:sp>
      <p:sp>
        <p:nvSpPr>
          <p:cNvPr id="9" name="Slide Number Placeholder 8">
            <a:extLst>
              <a:ext uri="{FF2B5EF4-FFF2-40B4-BE49-F238E27FC236}">
                <a16:creationId xmlns:a16="http://schemas.microsoft.com/office/drawing/2014/main" id="{2F5ED63E-9A8F-3C09-2501-5CFC249435B7}"/>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82697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9295-88D9-5D9D-2CA4-AAD3C5CAEC08}"/>
              </a:ext>
            </a:extLst>
          </p:cNvPr>
          <p:cNvSpPr>
            <a:spLocks noGrp="1"/>
          </p:cNvSpPr>
          <p:nvPr>
            <p:ph type="title"/>
          </p:nvPr>
        </p:nvSpPr>
        <p:spPr/>
        <p:txBody>
          <a:bodyPr/>
          <a:lstStyle/>
          <a:p>
            <a:r>
              <a:rPr lang="en-US"/>
              <a:t>Click to edit Master title style</a:t>
            </a:r>
            <a:endParaRPr lang="en-JO"/>
          </a:p>
        </p:txBody>
      </p:sp>
      <p:sp>
        <p:nvSpPr>
          <p:cNvPr id="3" name="Date Placeholder 2">
            <a:extLst>
              <a:ext uri="{FF2B5EF4-FFF2-40B4-BE49-F238E27FC236}">
                <a16:creationId xmlns:a16="http://schemas.microsoft.com/office/drawing/2014/main" id="{6B900DEC-E3E7-3A6B-DCE2-22E9209C85B3}"/>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4" name="Footer Placeholder 3">
            <a:extLst>
              <a:ext uri="{FF2B5EF4-FFF2-40B4-BE49-F238E27FC236}">
                <a16:creationId xmlns:a16="http://schemas.microsoft.com/office/drawing/2014/main" id="{4200DF85-5070-0791-DC7E-CE234D8CCA3D}"/>
              </a:ext>
            </a:extLst>
          </p:cNvPr>
          <p:cNvSpPr>
            <a:spLocks noGrp="1"/>
          </p:cNvSpPr>
          <p:nvPr>
            <p:ph type="ftr" sz="quarter" idx="11"/>
          </p:nvPr>
        </p:nvSpPr>
        <p:spPr/>
        <p:txBody>
          <a:bodyPr/>
          <a:lstStyle/>
          <a:p>
            <a:endParaRPr lang="en-JO"/>
          </a:p>
        </p:txBody>
      </p:sp>
      <p:sp>
        <p:nvSpPr>
          <p:cNvPr id="5" name="Slide Number Placeholder 4">
            <a:extLst>
              <a:ext uri="{FF2B5EF4-FFF2-40B4-BE49-F238E27FC236}">
                <a16:creationId xmlns:a16="http://schemas.microsoft.com/office/drawing/2014/main" id="{E650F77F-29C9-781E-57FF-C5D135EC316F}"/>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21217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96517-3B2D-F854-53A3-4F70AD0932FF}"/>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3" name="Footer Placeholder 2">
            <a:extLst>
              <a:ext uri="{FF2B5EF4-FFF2-40B4-BE49-F238E27FC236}">
                <a16:creationId xmlns:a16="http://schemas.microsoft.com/office/drawing/2014/main" id="{5C025B76-CE52-E548-54F9-97B8B6715B0B}"/>
              </a:ext>
            </a:extLst>
          </p:cNvPr>
          <p:cNvSpPr>
            <a:spLocks noGrp="1"/>
          </p:cNvSpPr>
          <p:nvPr>
            <p:ph type="ftr" sz="quarter" idx="11"/>
          </p:nvPr>
        </p:nvSpPr>
        <p:spPr/>
        <p:txBody>
          <a:bodyPr/>
          <a:lstStyle/>
          <a:p>
            <a:endParaRPr lang="en-JO"/>
          </a:p>
        </p:txBody>
      </p:sp>
      <p:sp>
        <p:nvSpPr>
          <p:cNvPr id="4" name="Slide Number Placeholder 3">
            <a:extLst>
              <a:ext uri="{FF2B5EF4-FFF2-40B4-BE49-F238E27FC236}">
                <a16:creationId xmlns:a16="http://schemas.microsoft.com/office/drawing/2014/main" id="{5AEB1C69-352E-DDB8-3EE7-C02EE861D871}"/>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89920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FA72-FAD8-FC20-FC8E-05CF3E41A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O"/>
          </a:p>
        </p:txBody>
      </p:sp>
      <p:sp>
        <p:nvSpPr>
          <p:cNvPr id="3" name="Content Placeholder 2">
            <a:extLst>
              <a:ext uri="{FF2B5EF4-FFF2-40B4-BE49-F238E27FC236}">
                <a16:creationId xmlns:a16="http://schemas.microsoft.com/office/drawing/2014/main" id="{D788F89F-5390-4F5B-AC90-1591F66EC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Text Placeholder 3">
            <a:extLst>
              <a:ext uri="{FF2B5EF4-FFF2-40B4-BE49-F238E27FC236}">
                <a16:creationId xmlns:a16="http://schemas.microsoft.com/office/drawing/2014/main" id="{5B177F41-FA39-6FB5-F965-B644D6F16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4EE7C-9F7B-CF6E-2148-1AC07EF0C9E7}"/>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6" name="Footer Placeholder 5">
            <a:extLst>
              <a:ext uri="{FF2B5EF4-FFF2-40B4-BE49-F238E27FC236}">
                <a16:creationId xmlns:a16="http://schemas.microsoft.com/office/drawing/2014/main" id="{935B8231-907E-3D06-79FF-F74A57A119D0}"/>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A8C2AEBD-77E0-93FE-9356-8C6BD594B737}"/>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50862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6BCA-B20C-8A65-2CFB-7038A284A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O"/>
          </a:p>
        </p:txBody>
      </p:sp>
      <p:sp>
        <p:nvSpPr>
          <p:cNvPr id="3" name="Picture Placeholder 2">
            <a:extLst>
              <a:ext uri="{FF2B5EF4-FFF2-40B4-BE49-F238E27FC236}">
                <a16:creationId xmlns:a16="http://schemas.microsoft.com/office/drawing/2014/main" id="{352F2CF1-ED20-803E-5F6C-08D1B070B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O"/>
          </a:p>
        </p:txBody>
      </p:sp>
      <p:sp>
        <p:nvSpPr>
          <p:cNvPr id="4" name="Text Placeholder 3">
            <a:extLst>
              <a:ext uri="{FF2B5EF4-FFF2-40B4-BE49-F238E27FC236}">
                <a16:creationId xmlns:a16="http://schemas.microsoft.com/office/drawing/2014/main" id="{FBF3E22C-DCBE-FEED-7AC9-4FF83006B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69849-8C17-0E84-F76E-73A7CF3984F3}"/>
              </a:ext>
            </a:extLst>
          </p:cNvPr>
          <p:cNvSpPr>
            <a:spLocks noGrp="1"/>
          </p:cNvSpPr>
          <p:nvPr>
            <p:ph type="dt" sz="half" idx="10"/>
          </p:nvPr>
        </p:nvSpPr>
        <p:spPr/>
        <p:txBody>
          <a:bodyPr/>
          <a:lstStyle/>
          <a:p>
            <a:fld id="{0E14BC6D-B7F5-5E4C-9C6C-672FA985CF35}" type="datetimeFigureOut">
              <a:rPr lang="en-JO" smtClean="0"/>
              <a:t>09/05/2023</a:t>
            </a:fld>
            <a:endParaRPr lang="en-JO"/>
          </a:p>
        </p:txBody>
      </p:sp>
      <p:sp>
        <p:nvSpPr>
          <p:cNvPr id="6" name="Footer Placeholder 5">
            <a:extLst>
              <a:ext uri="{FF2B5EF4-FFF2-40B4-BE49-F238E27FC236}">
                <a16:creationId xmlns:a16="http://schemas.microsoft.com/office/drawing/2014/main" id="{0B4F2DF7-F947-7212-3230-081AE06C2101}"/>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028FE27A-3751-3153-7933-B62E98FB3D29}"/>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419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48081-F322-00A2-9686-5AD122C37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O"/>
          </a:p>
        </p:txBody>
      </p:sp>
      <p:sp>
        <p:nvSpPr>
          <p:cNvPr id="3" name="Text Placeholder 2">
            <a:extLst>
              <a:ext uri="{FF2B5EF4-FFF2-40B4-BE49-F238E27FC236}">
                <a16:creationId xmlns:a16="http://schemas.microsoft.com/office/drawing/2014/main" id="{3092BDFC-3C24-8BDB-20F0-687A087F7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71FDA449-E244-F80C-6B25-AF000E401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4BC6D-B7F5-5E4C-9C6C-672FA985CF35}" type="datetimeFigureOut">
              <a:rPr lang="en-JO" smtClean="0"/>
              <a:t>09/05/2023</a:t>
            </a:fld>
            <a:endParaRPr lang="en-JO"/>
          </a:p>
        </p:txBody>
      </p:sp>
      <p:sp>
        <p:nvSpPr>
          <p:cNvPr id="5" name="Footer Placeholder 4">
            <a:extLst>
              <a:ext uri="{FF2B5EF4-FFF2-40B4-BE49-F238E27FC236}">
                <a16:creationId xmlns:a16="http://schemas.microsoft.com/office/drawing/2014/main" id="{59E07B7C-8E5B-1B7E-4D3B-3A509BDAF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O"/>
          </a:p>
        </p:txBody>
      </p:sp>
      <p:sp>
        <p:nvSpPr>
          <p:cNvPr id="6" name="Slide Number Placeholder 5">
            <a:extLst>
              <a:ext uri="{FF2B5EF4-FFF2-40B4-BE49-F238E27FC236}">
                <a16:creationId xmlns:a16="http://schemas.microsoft.com/office/drawing/2014/main" id="{BA098573-72D3-80EF-782F-72AD8A960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91F76-AE7E-F846-AF89-27532BB0ECE7}" type="slidenum">
              <a:rPr lang="en-JO" smtClean="0"/>
              <a:t>‹#›</a:t>
            </a:fld>
            <a:endParaRPr lang="en-JO"/>
          </a:p>
        </p:txBody>
      </p:sp>
    </p:spTree>
    <p:extLst>
      <p:ext uri="{BB962C8B-B14F-4D97-AF65-F5344CB8AC3E}">
        <p14:creationId xmlns:p14="http://schemas.microsoft.com/office/powerpoint/2010/main" val="839053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hyperlink" Target="https://www.who.int/health-topics/earthquakes#tab=tab_1" TargetMode="External"/><Relationship Id="rId3" Type="http://schemas.openxmlformats.org/officeDocument/2006/relationships/hyperlink" Target="https://www.usgs.gov/programs/earthquake-hazards/what-are-effects-earthquakes" TargetMode="External"/><Relationship Id="rId7" Type="http://schemas.openxmlformats.org/officeDocument/2006/relationships/hyperlink" Target="https://www.usgs.gov/faqs/can-we-cause-earthquakes-there-any-way-prevent-earthquakes#:~:text=We%20cannot%20prevent%20natura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ema.gov/press-release/20210318/tips-reduce-earthquake-damage#:~:text=Install%20ledge%20barriers%20on%20shelves,and%20pictures%20with%20closed%20hooks" TargetMode="External"/><Relationship Id="rId5" Type="http://schemas.openxmlformats.org/officeDocument/2006/relationships/hyperlink" Target="https://www.tetoncountywy.gov/409/Impacts-of-an-Earthquake" TargetMode="External"/><Relationship Id="rId4" Type="http://schemas.openxmlformats.org/officeDocument/2006/relationships/hyperlink" Target="https://topex.ucsd.edu/es10/es10.1997/lectures/lecture20/secs.with.pics/node1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B3289-DA07-B3A4-18EB-9A3658232B3A}"/>
              </a:ext>
            </a:extLst>
          </p:cNvPr>
          <p:cNvSpPr>
            <a:spLocks noGrp="1"/>
          </p:cNvSpPr>
          <p:nvPr>
            <p:ph type="ctrTitle"/>
          </p:nvPr>
        </p:nvSpPr>
        <p:spPr>
          <a:xfrm>
            <a:off x="890337" y="640080"/>
            <a:ext cx="4255403" cy="3566160"/>
          </a:xfrm>
        </p:spPr>
        <p:txBody>
          <a:bodyPr anchor="b">
            <a:normAutofit/>
          </a:bodyPr>
          <a:lstStyle/>
          <a:p>
            <a:pPr algn="l" defTabSz="914400" rtl="0" eaLnBrk="1" latinLnBrk="0" hangingPunct="1">
              <a:spcBef>
                <a:spcPct val="0"/>
              </a:spcBef>
              <a:buNone/>
            </a:pPr>
            <a:r>
              <a:rPr lang="en-US" dirty="0">
                <a:latin typeface="Berlin Sans FB" panose="020F0502020204030204" pitchFamily="34" charset="0"/>
                <a:cs typeface="Berlin Sans FB" panose="020F0502020204030204" pitchFamily="34" charset="0"/>
              </a:rPr>
              <a:t>Earthquakes</a:t>
            </a:r>
            <a:r>
              <a:rPr lang="en-US" sz="5400" dirty="0"/>
              <a:t> </a:t>
            </a:r>
            <a:endParaRPr lang="en-JO" sz="5400" dirty="0"/>
          </a:p>
        </p:txBody>
      </p:sp>
      <p:sp>
        <p:nvSpPr>
          <p:cNvPr id="3" name="Subtitle 2">
            <a:extLst>
              <a:ext uri="{FF2B5EF4-FFF2-40B4-BE49-F238E27FC236}">
                <a16:creationId xmlns:a16="http://schemas.microsoft.com/office/drawing/2014/main" id="{0E95716C-A7E3-323A-68DC-E3406AD1DE59}"/>
              </a:ext>
            </a:extLst>
          </p:cNvPr>
          <p:cNvSpPr>
            <a:spLocks noGrp="1"/>
          </p:cNvSpPr>
          <p:nvPr>
            <p:ph type="subTitle" idx="1"/>
          </p:nvPr>
        </p:nvSpPr>
        <p:spPr>
          <a:xfrm>
            <a:off x="890339" y="4636008"/>
            <a:ext cx="3734014" cy="1572768"/>
          </a:xfrm>
        </p:spPr>
        <p:txBody>
          <a:bodyPr>
            <a:normAutofit/>
          </a:bodyPr>
          <a:lstStyle/>
          <a:p>
            <a:pPr algn="l"/>
            <a:r>
              <a:rPr lang="en-US" dirty="0"/>
              <a:t>by Celina , Maria, Talin, Salma, Yasmine</a:t>
            </a:r>
            <a:endParaRPr lang="en-JO" dirty="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4E7CF9-6A8B-7958-2B6E-B89AE23AB773}"/>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27600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1" nodeType="clickEffect">
                                  <p:stCondLst>
                                    <p:cond delay="0"/>
                                  </p:stCondLst>
                                  <p:iterate type="lt">
                                    <p:tmPct val="4000"/>
                                  </p:iterate>
                                  <p:childTnLst>
                                    <p:set>
                                      <p:cBhvr override="childStyle">
                                        <p:cTn id="11"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1DFA7456-2FF8-A0C5-E626-3B4D1524C827}"/>
              </a:ext>
            </a:extLst>
          </p:cNvPr>
          <p:cNvPicPr>
            <a:picLocks noChangeAspect="1"/>
          </p:cNvPicPr>
          <p:nvPr/>
        </p:nvPicPr>
        <p:blipFill>
          <a:blip r:embed="rId3"/>
          <a:stretch>
            <a:fillRect/>
          </a:stretch>
        </p:blipFill>
        <p:spPr>
          <a:xfrm>
            <a:off x="7017220" y="242362"/>
            <a:ext cx="4778188" cy="5389615"/>
          </a:xfrm>
          <a:prstGeom prst="rect">
            <a:avLst/>
          </a:prstGeom>
        </p:spPr>
      </p:pic>
      <p:sp>
        <p:nvSpPr>
          <p:cNvPr id="10" name="TextBox 9">
            <a:extLst>
              <a:ext uri="{FF2B5EF4-FFF2-40B4-BE49-F238E27FC236}">
                <a16:creationId xmlns:a16="http://schemas.microsoft.com/office/drawing/2014/main" id="{AF3832B6-410A-3F60-78D1-7DC3D7477A9E}"/>
              </a:ext>
            </a:extLst>
          </p:cNvPr>
          <p:cNvSpPr txBox="1"/>
          <p:nvPr/>
        </p:nvSpPr>
        <p:spPr>
          <a:xfrm>
            <a:off x="-414521" y="2398560"/>
            <a:ext cx="9556376" cy="1077218"/>
          </a:xfrm>
          <a:prstGeom prst="rect">
            <a:avLst/>
          </a:prstGeom>
          <a:noFill/>
        </p:spPr>
        <p:txBody>
          <a:bodyPr wrap="square" rtlCol="0">
            <a:spAutoFit/>
          </a:bodyPr>
          <a:lstStyle/>
          <a:p>
            <a:pPr marL="0" algn="ctr" defTabSz="914400" rtl="1" eaLnBrk="1" latinLnBrk="0" hangingPunct="1"/>
            <a:r>
              <a:rPr lang="en-US" sz="3200" dirty="0">
                <a:latin typeface="Times" pitchFamily="2" charset="0"/>
              </a:rPr>
              <a:t>THANKS FOR LISTENTING TO OUR PRESENTATION!!👍❤️🥶🤨</a:t>
            </a:r>
            <a:endParaRPr lang="en-JO" sz="3200" dirty="0">
              <a:latin typeface="Times" pitchFamily="2" charset="0"/>
            </a:endParaRPr>
          </a:p>
        </p:txBody>
      </p:sp>
    </p:spTree>
    <p:extLst>
      <p:ext uri="{BB962C8B-B14F-4D97-AF65-F5344CB8AC3E}">
        <p14:creationId xmlns:p14="http://schemas.microsoft.com/office/powerpoint/2010/main" val="266009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BE643-EC62-AF23-59D2-3DF85A41392A}"/>
              </a:ext>
            </a:extLst>
          </p:cNvPr>
          <p:cNvSpPr>
            <a:spLocks noGrp="1"/>
          </p:cNvSpPr>
          <p:nvPr>
            <p:ph type="title"/>
          </p:nvPr>
        </p:nvSpPr>
        <p:spPr>
          <a:xfrm>
            <a:off x="937371" y="1978715"/>
            <a:ext cx="3059206" cy="2524357"/>
          </a:xfrm>
          <a:noFill/>
        </p:spPr>
        <p:txBody>
          <a:bodyPr vert="horz" lIns="91440" tIns="45720" rIns="91440" bIns="45720" rtlCol="0" anchor="ctr">
            <a:normAutofit/>
          </a:bodyPr>
          <a:lstStyle/>
          <a:p>
            <a:pPr algn="ctr"/>
            <a:r>
              <a:rPr lang="en-US" sz="3600" b="1" kern="1200" dirty="0">
                <a:solidFill>
                  <a:srgbClr val="FFFFFF"/>
                </a:solidFill>
                <a:latin typeface="Cavolini" panose="020B0604020202020204" pitchFamily="34" charset="0"/>
                <a:cs typeface="Cavolini" panose="020B0604020202020204" pitchFamily="34" charset="0"/>
              </a:rPr>
              <a:t>What is an earthquake?</a:t>
            </a:r>
          </a:p>
        </p:txBody>
      </p:sp>
      <p:pic>
        <p:nvPicPr>
          <p:cNvPr id="5" name="Content Placeholder 4" descr="A picture containing text, room&#10;&#10;Description automatically generated">
            <a:extLst>
              <a:ext uri="{FF2B5EF4-FFF2-40B4-BE49-F238E27FC236}">
                <a16:creationId xmlns:a16="http://schemas.microsoft.com/office/drawing/2014/main" id="{E8400BD1-B96D-4171-B5D1-9BD835763A6E}"/>
              </a:ext>
            </a:extLst>
          </p:cNvPr>
          <p:cNvPicPr>
            <a:picLocks noGrp="1" noChangeAspect="1"/>
          </p:cNvPicPr>
          <p:nvPr>
            <p:ph idx="1"/>
          </p:nvPr>
        </p:nvPicPr>
        <p:blipFill>
          <a:blip r:embed="rId3"/>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4390087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C7DC8-327A-0592-4E9D-C85F3BA3347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600" dirty="0">
                <a:latin typeface="Berlin Sans FB" panose="020E0602020502020306" pitchFamily="34" charset="77"/>
              </a:rPr>
              <a:t>What are the issues of earthquakes?</a:t>
            </a:r>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standing in a pile of rubble&#10;&#10;Description automatically generated with low confidence">
            <a:extLst>
              <a:ext uri="{FF2B5EF4-FFF2-40B4-BE49-F238E27FC236}">
                <a16:creationId xmlns:a16="http://schemas.microsoft.com/office/drawing/2014/main" id="{B9945DE8-D931-7602-085A-EBC95803159D}"/>
              </a:ext>
            </a:extLst>
          </p:cNvPr>
          <p:cNvPicPr>
            <a:picLocks noChangeAspect="1"/>
          </p:cNvPicPr>
          <p:nvPr/>
        </p:nvPicPr>
        <p:blipFill>
          <a:blip r:embed="rId3"/>
          <a:stretch>
            <a:fillRect/>
          </a:stretch>
        </p:blipFill>
        <p:spPr>
          <a:xfrm>
            <a:off x="416132" y="2642616"/>
            <a:ext cx="5422231" cy="3605784"/>
          </a:xfrm>
          <a:prstGeom prst="rect">
            <a:avLst/>
          </a:prstGeom>
        </p:spPr>
      </p:pic>
      <p:pic>
        <p:nvPicPr>
          <p:cNvPr id="11" name="Content Placeholder 10" descr="A picture containing sky, outdoor, water, shore&#10;&#10;Description automatically generated">
            <a:extLst>
              <a:ext uri="{FF2B5EF4-FFF2-40B4-BE49-F238E27FC236}">
                <a16:creationId xmlns:a16="http://schemas.microsoft.com/office/drawing/2014/main" id="{2B01E62B-53FB-AFF6-0FE4-1A2F922F68BB}"/>
              </a:ext>
            </a:extLst>
          </p:cNvPr>
          <p:cNvPicPr>
            <a:picLocks noGrp="1" noChangeAspect="1"/>
          </p:cNvPicPr>
          <p:nvPr>
            <p:ph idx="1"/>
          </p:nvPr>
        </p:nvPicPr>
        <p:blipFill>
          <a:blip r:embed="rId4"/>
          <a:stretch>
            <a:fillRect/>
          </a:stretch>
        </p:blipFill>
        <p:spPr>
          <a:xfrm>
            <a:off x="6319663" y="2642616"/>
            <a:ext cx="5484082" cy="3605784"/>
          </a:xfrm>
          <a:prstGeom prst="rect">
            <a:avLst/>
          </a:prstGeom>
        </p:spPr>
      </p:pic>
    </p:spTree>
    <p:extLst>
      <p:ext uri="{BB962C8B-B14F-4D97-AF65-F5344CB8AC3E}">
        <p14:creationId xmlns:p14="http://schemas.microsoft.com/office/powerpoint/2010/main" val="38313467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5" name="Rectangle 512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EE2D1-5C50-2E6F-A34B-2725A2B0C1F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100" dirty="0">
                <a:latin typeface="Berlin Sans FB" panose="020E0602020502020306" pitchFamily="34" charset="77"/>
              </a:rPr>
              <a:t>What are the causes of earthquakes ?</a:t>
            </a:r>
          </a:p>
        </p:txBody>
      </p:sp>
      <p:sp>
        <p:nvSpPr>
          <p:cNvPr id="51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surface chart&#10;&#10;Description automatically generated">
            <a:extLst>
              <a:ext uri="{FF2B5EF4-FFF2-40B4-BE49-F238E27FC236}">
                <a16:creationId xmlns:a16="http://schemas.microsoft.com/office/drawing/2014/main" id="{1E039078-C3A7-B029-BAEC-C51C47B2C6A4}"/>
              </a:ext>
            </a:extLst>
          </p:cNvPr>
          <p:cNvPicPr>
            <a:picLocks noChangeAspect="1"/>
          </p:cNvPicPr>
          <p:nvPr/>
        </p:nvPicPr>
        <p:blipFill>
          <a:blip r:embed="rId3"/>
          <a:stretch>
            <a:fillRect/>
          </a:stretch>
        </p:blipFill>
        <p:spPr>
          <a:xfrm>
            <a:off x="1396472" y="2642616"/>
            <a:ext cx="3461552" cy="3605784"/>
          </a:xfrm>
          <a:prstGeom prst="rect">
            <a:avLst/>
          </a:prstGeom>
        </p:spPr>
      </p:pic>
      <p:pic>
        <p:nvPicPr>
          <p:cNvPr id="5122" name="Picture 2" descr="Role of friction during earthquakes - About Tribology">
            <a:extLst>
              <a:ext uri="{FF2B5EF4-FFF2-40B4-BE49-F238E27FC236}">
                <a16:creationId xmlns:a16="http://schemas.microsoft.com/office/drawing/2014/main" id="{A3EF6FAF-DC62-A0E1-657A-FB276ECE8A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57848" y="2642616"/>
            <a:ext cx="4807711" cy="360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2369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outdoor, group, crowd&#10;&#10;Description automatically generated">
            <a:extLst>
              <a:ext uri="{FF2B5EF4-FFF2-40B4-BE49-F238E27FC236}">
                <a16:creationId xmlns:a16="http://schemas.microsoft.com/office/drawing/2014/main" id="{147EC7A9-868E-CE03-39A4-750E666ED416}"/>
              </a:ext>
            </a:extLst>
          </p:cNvPr>
          <p:cNvPicPr>
            <a:picLocks noChangeAspect="1"/>
          </p:cNvPicPr>
          <p:nvPr/>
        </p:nvPicPr>
        <p:blipFill rotWithShape="1">
          <a:blip r:embed="rId3"/>
          <a:srcRect l="14217" r="14179"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3074" name="Picture 2" descr="Damaged houses due to fire during 2009 Padang earthquake... | Download  Scientific Diagram">
            <a:extLst>
              <a:ext uri="{FF2B5EF4-FFF2-40B4-BE49-F238E27FC236}">
                <a16:creationId xmlns:a16="http://schemas.microsoft.com/office/drawing/2014/main" id="{D13AC77C-E879-9B72-9895-FA855F3375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28" r="4449" b="2"/>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picture containing ground, nature, shore&#10;&#10;Description automatically generated">
            <a:extLst>
              <a:ext uri="{FF2B5EF4-FFF2-40B4-BE49-F238E27FC236}">
                <a16:creationId xmlns:a16="http://schemas.microsoft.com/office/drawing/2014/main" id="{CC599E98-C640-9347-1803-0AC598571657}"/>
              </a:ext>
            </a:extLst>
          </p:cNvPr>
          <p:cNvPicPr>
            <a:picLocks noChangeAspect="1"/>
          </p:cNvPicPr>
          <p:nvPr/>
        </p:nvPicPr>
        <p:blipFill rotWithShape="1">
          <a:blip r:embed="rId5"/>
          <a:srcRect t="4840" r="1" b="2224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3094" name="Freeform: Shape 3093">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96" name="Freeform: Shape 3095">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60AD93-2B47-36F3-0580-342B67162545}"/>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4600" kern="1200" dirty="0">
                <a:solidFill>
                  <a:schemeClr val="tx1"/>
                </a:solidFill>
                <a:latin typeface="Berlin Sans FB" panose="020E0602020502020306" pitchFamily="34" charset="77"/>
              </a:rPr>
              <a:t>What are the </a:t>
            </a:r>
            <a:r>
              <a:rPr lang="en-US" sz="4600" dirty="0">
                <a:latin typeface="Berlin Sans FB" panose="020E0602020502020306" pitchFamily="34" charset="77"/>
              </a:rPr>
              <a:t>consequences/ results </a:t>
            </a:r>
            <a:r>
              <a:rPr lang="en-US" sz="4600" kern="1200" dirty="0">
                <a:solidFill>
                  <a:schemeClr val="tx1"/>
                </a:solidFill>
                <a:latin typeface="Berlin Sans FB" panose="020E0602020502020306" pitchFamily="34" charset="77"/>
              </a:rPr>
              <a:t>of earthquakes?</a:t>
            </a:r>
          </a:p>
        </p:txBody>
      </p:sp>
      <p:sp>
        <p:nvSpPr>
          <p:cNvPr id="3098" name="Rectangle 3097">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0" name="Rectangle 3099">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132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B7576-93AF-1CAB-F49A-06EED128375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latin typeface="Berlin Sans FB" panose="020E0602020502020306" pitchFamily="34" charset="77"/>
              </a:rPr>
              <a:t>Solutions for earthquakes </a:t>
            </a:r>
          </a:p>
        </p:txBody>
      </p:sp>
      <p:sp>
        <p:nvSpPr>
          <p:cNvPr id="41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in on Stuart McMillen comics art">
            <a:extLst>
              <a:ext uri="{FF2B5EF4-FFF2-40B4-BE49-F238E27FC236}">
                <a16:creationId xmlns:a16="http://schemas.microsoft.com/office/drawing/2014/main" id="{35F60FEA-ED68-98B8-2089-511DF7745A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936" y="2642616"/>
            <a:ext cx="5302623" cy="36057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tep 1: Secure Your Space">
            <a:extLst>
              <a:ext uri="{FF2B5EF4-FFF2-40B4-BE49-F238E27FC236}">
                <a16:creationId xmlns:a16="http://schemas.microsoft.com/office/drawing/2014/main" id="{C3660040-A891-F429-9D79-7DAABCDCA7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4496" y="3096307"/>
            <a:ext cx="5614416" cy="269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055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BBE91-4896-6837-5A4B-1C6B4DFD2068}"/>
              </a:ext>
            </a:extLst>
          </p:cNvPr>
          <p:cNvSpPr>
            <a:spLocks noGrp="1"/>
          </p:cNvSpPr>
          <p:nvPr>
            <p:ph type="title"/>
          </p:nvPr>
        </p:nvSpPr>
        <p:spPr/>
        <p:txBody>
          <a:bodyPr/>
          <a:lstStyle/>
          <a:p>
            <a:pPr algn="l" defTabSz="914400" rtl="1" eaLnBrk="1" latinLnBrk="0" hangingPunct="1">
              <a:lnSpc>
                <a:spcPct val="90000"/>
              </a:lnSpc>
              <a:spcBef>
                <a:spcPct val="0"/>
              </a:spcBef>
              <a:buNone/>
            </a:pPr>
            <a:r>
              <a:rPr lang="en-JO" dirty="0">
                <a:latin typeface="Berlin Sans FB" panose="020E0602020502020306" pitchFamily="34" charset="77"/>
              </a:rPr>
              <a:t>How does an earthquake effect our enviroment and ecostystem?</a:t>
            </a:r>
          </a:p>
        </p:txBody>
      </p:sp>
      <p:sp>
        <p:nvSpPr>
          <p:cNvPr id="3" name="Text Placeholder 2">
            <a:extLst>
              <a:ext uri="{FF2B5EF4-FFF2-40B4-BE49-F238E27FC236}">
                <a16:creationId xmlns:a16="http://schemas.microsoft.com/office/drawing/2014/main" id="{938E286E-0806-C9EF-3A37-B5FE4691C218}"/>
              </a:ext>
            </a:extLst>
          </p:cNvPr>
          <p:cNvSpPr>
            <a:spLocks noGrp="1"/>
          </p:cNvSpPr>
          <p:nvPr>
            <p:ph type="body" idx="1"/>
          </p:nvPr>
        </p:nvSpPr>
        <p:spPr/>
        <p:txBody>
          <a:bodyPr/>
          <a:lstStyle/>
          <a:p>
            <a:pPr marL="0" indent="0" algn="ctr" defTabSz="914400" rtl="1" eaLnBrk="1" latinLnBrk="0" hangingPunct="1">
              <a:lnSpc>
                <a:spcPct val="90000"/>
              </a:lnSpc>
              <a:spcBef>
                <a:spcPts val="1000"/>
              </a:spcBef>
              <a:buFont typeface="Arial" panose="020B0604020202020204" pitchFamily="34" charset="0"/>
              <a:buNone/>
            </a:pPr>
            <a:r>
              <a:rPr lang="en-US" dirty="0">
                <a:latin typeface="Cavolini" panose="03000502040302020204" pitchFamily="66" charset="0"/>
                <a:cs typeface="Cavolini" panose="03000502040302020204" pitchFamily="66" charset="0"/>
              </a:rPr>
              <a:t>Before </a:t>
            </a:r>
            <a:endParaRPr lang="en-JO" dirty="0">
              <a:latin typeface="Cavolini" panose="03000502040302020204" pitchFamily="66" charset="0"/>
              <a:cs typeface="Cavolini" panose="03000502040302020204" pitchFamily="66" charset="0"/>
            </a:endParaRPr>
          </a:p>
        </p:txBody>
      </p:sp>
      <p:sp>
        <p:nvSpPr>
          <p:cNvPr id="5" name="Text Placeholder 4">
            <a:extLst>
              <a:ext uri="{FF2B5EF4-FFF2-40B4-BE49-F238E27FC236}">
                <a16:creationId xmlns:a16="http://schemas.microsoft.com/office/drawing/2014/main" id="{761EA48C-354A-F363-02F2-E8A05ED5B0C2}"/>
              </a:ext>
            </a:extLst>
          </p:cNvPr>
          <p:cNvSpPr>
            <a:spLocks noGrp="1"/>
          </p:cNvSpPr>
          <p:nvPr>
            <p:ph type="body" sz="quarter" idx="3"/>
          </p:nvPr>
        </p:nvSpPr>
        <p:spPr/>
        <p:txBody>
          <a:bodyPr/>
          <a:lstStyle/>
          <a:p>
            <a:pPr algn="ctr"/>
            <a:r>
              <a:rPr lang="en-JO" dirty="0">
                <a:latin typeface="Cavolini" panose="03000502040302020204" pitchFamily="66" charset="0"/>
                <a:cs typeface="Cavolini" panose="03000502040302020204" pitchFamily="66" charset="0"/>
              </a:rPr>
              <a:t>After</a:t>
            </a:r>
          </a:p>
        </p:txBody>
      </p:sp>
      <p:pic>
        <p:nvPicPr>
          <p:cNvPr id="9" name="Picture 2" descr="Impact of Earthquake on Ecosystem &amp; Biodiversity">
            <a:extLst>
              <a:ext uri="{FF2B5EF4-FFF2-40B4-BE49-F238E27FC236}">
                <a16:creationId xmlns:a16="http://schemas.microsoft.com/office/drawing/2014/main" id="{AF5B3040-C66C-FC3B-3FE6-78B8FE8E953C}"/>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71027" y="2674644"/>
            <a:ext cx="4481185" cy="33565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diterranean Ecosystem In The Iberian Peninsula, Realistic Painting for  sale by Marcos Oliveira - Foundmyself">
            <a:extLst>
              <a:ext uri="{FF2B5EF4-FFF2-40B4-BE49-F238E27FC236}">
                <a16:creationId xmlns:a16="http://schemas.microsoft.com/office/drawing/2014/main" id="{84BDF086-CCDC-54C4-27AE-6F70853FAFF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39788" y="2721962"/>
            <a:ext cx="5667324" cy="308987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2011B6F-5164-2F65-4642-0FFCB825A242}"/>
              </a:ext>
            </a:extLst>
          </p:cNvPr>
          <p:cNvCxnSpPr>
            <a:cxnSpLocks/>
          </p:cNvCxnSpPr>
          <p:nvPr/>
        </p:nvCxnSpPr>
        <p:spPr>
          <a:xfrm flipV="1">
            <a:off x="986118" y="1690688"/>
            <a:ext cx="7368988" cy="9947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15671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3C211-38A7-9D3B-4B07-99EF5A93CAD9}"/>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sz="6600" dirty="0"/>
              <a:t>Conclusion:</a:t>
            </a:r>
          </a:p>
        </p:txBody>
      </p:sp>
      <p:pic>
        <p:nvPicPr>
          <p:cNvPr id="1026" name="Picture 2" descr="Threat of a catastrophic California earthquake is real - Los Angeles Times">
            <a:extLst>
              <a:ext uri="{FF2B5EF4-FFF2-40B4-BE49-F238E27FC236}">
                <a16:creationId xmlns:a16="http://schemas.microsoft.com/office/drawing/2014/main" id="{16D365AC-3574-192A-3F9D-176DD4F81B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52"/>
          <a:stretch/>
        </p:blipFill>
        <p:spPr bwMode="auto">
          <a:xfrm>
            <a:off x="301752" y="1274445"/>
            <a:ext cx="3758184" cy="1867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arthquake Facts for Kids| Twinkl Teaching Wiki - Twinkl">
            <a:extLst>
              <a:ext uri="{FF2B5EF4-FFF2-40B4-BE49-F238E27FC236}">
                <a16:creationId xmlns:a16="http://schemas.microsoft.com/office/drawing/2014/main" id="{01FF92FC-926F-9F8B-2CF3-91CA345981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608"/>
          <a:stretch/>
        </p:blipFill>
        <p:spPr bwMode="auto">
          <a:xfrm>
            <a:off x="4224528" y="1274452"/>
            <a:ext cx="3758184" cy="1867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rthquakes | Ready.gov">
            <a:extLst>
              <a:ext uri="{FF2B5EF4-FFF2-40B4-BE49-F238E27FC236}">
                <a16:creationId xmlns:a16="http://schemas.microsoft.com/office/drawing/2014/main" id="{952FC591-ADA3-6FBD-83BC-F0B669237A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2" r="15489" b="2"/>
          <a:stretch/>
        </p:blipFill>
        <p:spPr bwMode="auto">
          <a:xfrm>
            <a:off x="8147304" y="1274457"/>
            <a:ext cx="3758184" cy="1867638"/>
          </a:xfrm>
          <a:prstGeom prst="rect">
            <a:avLst/>
          </a:prstGeom>
          <a:noFill/>
          <a:extLst>
            <a:ext uri="{909E8E84-426E-40DD-AFC4-6F175D3DCCD1}">
              <a14:hiddenFill xmlns:a14="http://schemas.microsoft.com/office/drawing/2010/main">
                <a:solidFill>
                  <a:srgbClr val="FFFFFF"/>
                </a:solidFill>
              </a14:hiddenFill>
            </a:ext>
          </a:extLst>
        </p:spPr>
      </p:pic>
      <p:sp>
        <p:nvSpPr>
          <p:cNvPr id="1048"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45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A1B4-8C7F-C4F0-6754-758AC27188A9}"/>
              </a:ext>
            </a:extLst>
          </p:cNvPr>
          <p:cNvSpPr>
            <a:spLocks noGrp="1"/>
          </p:cNvSpPr>
          <p:nvPr>
            <p:ph type="title"/>
          </p:nvPr>
        </p:nvSpPr>
        <p:spPr>
          <a:xfrm>
            <a:off x="-85164" y="-331326"/>
            <a:ext cx="11497235" cy="1129553"/>
          </a:xfrm>
        </p:spPr>
        <p:txBody>
          <a:bodyPr/>
          <a:lstStyle/>
          <a:p>
            <a:r>
              <a:rPr lang="en-US" dirty="0">
                <a:latin typeface="Berlin Sans FB" panose="020E0602020502020306" pitchFamily="34" charset="77"/>
              </a:rPr>
              <a:t>R</a:t>
            </a:r>
            <a:r>
              <a:rPr lang="en-JO" dirty="0">
                <a:latin typeface="Berlin Sans FB" panose="020E0602020502020306" pitchFamily="34" charset="77"/>
              </a:rPr>
              <a:t>esources</a:t>
            </a:r>
          </a:p>
        </p:txBody>
      </p:sp>
      <p:sp>
        <p:nvSpPr>
          <p:cNvPr id="3" name="Content Placeholder 2">
            <a:extLst>
              <a:ext uri="{FF2B5EF4-FFF2-40B4-BE49-F238E27FC236}">
                <a16:creationId xmlns:a16="http://schemas.microsoft.com/office/drawing/2014/main" id="{A6A9ABAD-F2FB-CE56-B59D-F015AC551962}"/>
              </a:ext>
            </a:extLst>
          </p:cNvPr>
          <p:cNvSpPr>
            <a:spLocks noGrp="1"/>
          </p:cNvSpPr>
          <p:nvPr>
            <p:ph idx="1"/>
          </p:nvPr>
        </p:nvSpPr>
        <p:spPr>
          <a:xfrm>
            <a:off x="-85164" y="2893229"/>
            <a:ext cx="11940988" cy="2986725"/>
          </a:xfrm>
        </p:spPr>
        <p:txBody>
          <a:bodyPr>
            <a:normAutofit lnSpcReduction="10000"/>
          </a:bodyPr>
          <a:lstStyle/>
          <a:p>
            <a:pPr marL="0" indent="0">
              <a:buNone/>
            </a:pPr>
            <a:endParaRPr lang="en-US" sz="2000" dirty="0"/>
          </a:p>
          <a:p>
            <a:pPr marL="0" indent="0">
              <a:buNone/>
            </a:pPr>
            <a:r>
              <a:rPr lang="en-US" sz="2100" dirty="0">
                <a:hlinkClick r:id="rId3"/>
              </a:rPr>
              <a:t>https://www.usgs.gov/programs/earthquake-hazards/what-are-effects-earthquakes</a:t>
            </a:r>
            <a:endParaRPr lang="en-US" sz="2100" dirty="0"/>
          </a:p>
          <a:p>
            <a:pPr marL="0" indent="0">
              <a:buNone/>
            </a:pPr>
            <a:r>
              <a:rPr lang="en-US" sz="2100" dirty="0">
                <a:hlinkClick r:id="rId4"/>
              </a:rPr>
              <a:t>https://topex.ucsd.edu/es10/es10.1997/lectures/lecture20/secs.with.pics/node10.html-</a:t>
            </a:r>
            <a:r>
              <a:rPr lang="en-US" sz="2100" dirty="0"/>
              <a:t> -</a:t>
            </a:r>
            <a:r>
              <a:rPr lang="en-US" dirty="0"/>
              <a:t>Yasmine</a:t>
            </a:r>
            <a:r>
              <a:rPr lang="en-US" dirty="0">
                <a:latin typeface="Cavolini" panose="03000502040302020204" pitchFamily="66" charset="0"/>
                <a:cs typeface="Cavolini" panose="03000502040302020204" pitchFamily="66" charset="0"/>
              </a:rPr>
              <a:t> issues</a:t>
            </a:r>
          </a:p>
          <a:p>
            <a:pPr marL="0" indent="0" algn="r">
              <a:buNone/>
            </a:pPr>
            <a:r>
              <a:rPr lang="en-US" sz="2000" dirty="0">
                <a:latin typeface="Cavolini" panose="03000502040302020204" pitchFamily="66" charset="0"/>
                <a:cs typeface="Cavolini" panose="03000502040302020204" pitchFamily="66" charset="0"/>
              </a:rPr>
              <a:t> </a:t>
            </a:r>
          </a:p>
          <a:p>
            <a:pPr marL="0" indent="0">
              <a:buNone/>
            </a:pPr>
            <a:r>
              <a:rPr lang="en-US" dirty="0">
                <a:hlinkClick r:id="rId5"/>
              </a:rPr>
              <a:t>https://www.tetoncountywy.gov/409/Impacts-of-an-Earthquake</a:t>
            </a:r>
            <a:r>
              <a:rPr lang="en-US" dirty="0"/>
              <a:t>  </a:t>
            </a:r>
            <a:r>
              <a:rPr lang="en-US" sz="3300" dirty="0" err="1">
                <a:latin typeface="Cavolini" panose="03000502040302020204" pitchFamily="66" charset="0"/>
                <a:cs typeface="Cavolini" panose="03000502040302020204" pitchFamily="66" charset="0"/>
              </a:rPr>
              <a:t>Talin</a:t>
            </a:r>
            <a:r>
              <a:rPr lang="en-US" sz="3300" dirty="0">
                <a:latin typeface="Cavolini" panose="03000502040302020204" pitchFamily="66" charset="0"/>
                <a:cs typeface="Cavolini" panose="03000502040302020204" pitchFamily="66" charset="0"/>
              </a:rPr>
              <a:t> results</a:t>
            </a:r>
          </a:p>
          <a:p>
            <a:endParaRPr lang="en-JO" dirty="0"/>
          </a:p>
        </p:txBody>
      </p:sp>
      <p:sp>
        <p:nvSpPr>
          <p:cNvPr id="4" name="TextBox 3">
            <a:extLst>
              <a:ext uri="{FF2B5EF4-FFF2-40B4-BE49-F238E27FC236}">
                <a16:creationId xmlns:a16="http://schemas.microsoft.com/office/drawing/2014/main" id="{EF73E95B-76D2-DD6F-FB9D-B7F6316F245A}"/>
              </a:ext>
            </a:extLst>
          </p:cNvPr>
          <p:cNvSpPr txBox="1"/>
          <p:nvPr/>
        </p:nvSpPr>
        <p:spPr>
          <a:xfrm>
            <a:off x="-49305" y="372061"/>
            <a:ext cx="12277164" cy="1938992"/>
          </a:xfrm>
          <a:prstGeom prst="rect">
            <a:avLst/>
          </a:prstGeom>
          <a:noFill/>
        </p:spPr>
        <p:txBody>
          <a:bodyPr wrap="square" rtlCol="0">
            <a:spAutoFit/>
          </a:bodyPr>
          <a:lstStyle/>
          <a:p>
            <a:r>
              <a:rPr lang="en-US" sz="2400" dirty="0">
                <a:hlinkClick r:id="rId6"/>
              </a:rPr>
              <a:t>https://www.fema.gov/press-release/20210318/tips-reduce-earthquake-damage#:~:text=Install%20ledge%20barriers%20on%20shelves,and%20pictures%20with%20closed%20hooks</a:t>
            </a:r>
            <a:r>
              <a:rPr lang="en-US" sz="2400" dirty="0"/>
              <a:t>.</a:t>
            </a:r>
          </a:p>
          <a:p>
            <a:r>
              <a:rPr lang="en-US" sz="2400" dirty="0">
                <a:hlinkClick r:id="rId7"/>
              </a:rPr>
              <a:t>https://www.usgs.gov/faqs/can-we-cause-earthquakes-there-any-way-prevent-earthquakes#:~:text=We%20cannot%20prevent%20natural%-</a:t>
            </a:r>
            <a:r>
              <a:rPr lang="en-US" sz="2400" dirty="0"/>
              <a:t> </a:t>
            </a:r>
            <a:r>
              <a:rPr lang="en-US" sz="2400" dirty="0">
                <a:latin typeface="Cavolini" panose="03000502040302020204" pitchFamily="66" charset="0"/>
                <a:cs typeface="Cavolini" panose="03000502040302020204" pitchFamily="66" charset="0"/>
              </a:rPr>
              <a:t>Celina solutions</a:t>
            </a:r>
            <a:endParaRPr lang="en-JO" sz="2400" dirty="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A99CB382-56E7-A5DD-47F9-66A8147E7313}"/>
              </a:ext>
            </a:extLst>
          </p:cNvPr>
          <p:cNvSpPr txBox="1"/>
          <p:nvPr/>
        </p:nvSpPr>
        <p:spPr>
          <a:xfrm>
            <a:off x="-85164" y="2463453"/>
            <a:ext cx="10730754" cy="461665"/>
          </a:xfrm>
          <a:prstGeom prst="rect">
            <a:avLst/>
          </a:prstGeom>
          <a:noFill/>
        </p:spPr>
        <p:txBody>
          <a:bodyPr wrap="square" rtlCol="0">
            <a:spAutoFit/>
          </a:bodyPr>
          <a:lstStyle/>
          <a:p>
            <a:r>
              <a:rPr lang="en-US" sz="2400" dirty="0">
                <a:hlinkClick r:id="rId5"/>
              </a:rPr>
              <a:t>https://www.tetoncountywy.gov/409/Impacts-of-an-Earthquake</a:t>
            </a:r>
            <a:r>
              <a:rPr lang="en-US" sz="2400" dirty="0"/>
              <a:t> </a:t>
            </a:r>
            <a:r>
              <a:rPr lang="en-US" sz="2400" dirty="0">
                <a:latin typeface="Cavolini" panose="03000502040302020204" pitchFamily="66" charset="0"/>
                <a:cs typeface="Cavolini" panose="03000502040302020204" pitchFamily="66" charset="0"/>
              </a:rPr>
              <a:t>Maria </a:t>
            </a:r>
            <a:r>
              <a:rPr lang="en-US" sz="2400" dirty="0"/>
              <a:t>- </a:t>
            </a:r>
            <a:r>
              <a:rPr lang="en-US" sz="2400" dirty="0">
                <a:latin typeface="Cavolini" panose="03000502040302020204" pitchFamily="66" charset="0"/>
                <a:cs typeface="Cavolini" panose="03000502040302020204" pitchFamily="66" charset="0"/>
              </a:rPr>
              <a:t>causes </a:t>
            </a:r>
            <a:endParaRPr lang="en-JO" sz="2400" dirty="0">
              <a:latin typeface="Cavolini" panose="03000502040302020204" pitchFamily="66" charset="0"/>
              <a:cs typeface="Cavolini" panose="03000502040302020204" pitchFamily="66" charset="0"/>
            </a:endParaRPr>
          </a:p>
        </p:txBody>
      </p:sp>
      <p:cxnSp>
        <p:nvCxnSpPr>
          <p:cNvPr id="8" name="Straight Connector 7">
            <a:extLst>
              <a:ext uri="{FF2B5EF4-FFF2-40B4-BE49-F238E27FC236}">
                <a16:creationId xmlns:a16="http://schemas.microsoft.com/office/drawing/2014/main" id="{05BA9898-B403-E428-8174-A34C9949F5E5}"/>
              </a:ext>
            </a:extLst>
          </p:cNvPr>
          <p:cNvCxnSpPr>
            <a:cxnSpLocks/>
          </p:cNvCxnSpPr>
          <p:nvPr/>
        </p:nvCxnSpPr>
        <p:spPr>
          <a:xfrm>
            <a:off x="-85164" y="2337556"/>
            <a:ext cx="10901082" cy="0"/>
          </a:xfrm>
          <a:prstGeom prst="line">
            <a:avLst/>
          </a:prstGeom>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35490134-EFE0-21FD-4295-BB1D26BE96AC}"/>
              </a:ext>
            </a:extLst>
          </p:cNvPr>
          <p:cNvSpPr txBox="1"/>
          <p:nvPr/>
        </p:nvSpPr>
        <p:spPr>
          <a:xfrm>
            <a:off x="67235" y="5962719"/>
            <a:ext cx="11241741" cy="523220"/>
          </a:xfrm>
          <a:prstGeom prst="rect">
            <a:avLst/>
          </a:prstGeom>
          <a:noFill/>
        </p:spPr>
        <p:txBody>
          <a:bodyPr wrap="square" rtlCol="0">
            <a:spAutoFit/>
          </a:bodyPr>
          <a:lstStyle/>
          <a:p>
            <a:r>
              <a:rPr lang="en-US" sz="2800" dirty="0"/>
              <a:t> </a:t>
            </a:r>
            <a:endParaRPr lang="en-JO" dirty="0"/>
          </a:p>
        </p:txBody>
      </p:sp>
      <p:sp>
        <p:nvSpPr>
          <p:cNvPr id="9" name="TextBox 8">
            <a:extLst>
              <a:ext uri="{FF2B5EF4-FFF2-40B4-BE49-F238E27FC236}">
                <a16:creationId xmlns:a16="http://schemas.microsoft.com/office/drawing/2014/main" id="{1EA13BAB-A3B2-C313-97F3-A29FC98F053A}"/>
              </a:ext>
            </a:extLst>
          </p:cNvPr>
          <p:cNvSpPr txBox="1"/>
          <p:nvPr/>
        </p:nvSpPr>
        <p:spPr>
          <a:xfrm>
            <a:off x="67236" y="5778329"/>
            <a:ext cx="11241741" cy="954107"/>
          </a:xfrm>
          <a:prstGeom prst="rect">
            <a:avLst/>
          </a:prstGeom>
          <a:noFill/>
        </p:spPr>
        <p:txBody>
          <a:bodyPr wrap="square" rtlCol="0">
            <a:spAutoFit/>
          </a:bodyPr>
          <a:lstStyle/>
          <a:p>
            <a:r>
              <a:rPr lang="en-US" sz="2800" dirty="0">
                <a:hlinkClick r:id="rId8"/>
              </a:rPr>
              <a:t>https://www.who.int/health-topics/earthquakes#tab=tab_1</a:t>
            </a:r>
            <a:r>
              <a:rPr lang="en-US" sz="2800" dirty="0"/>
              <a:t>  - </a:t>
            </a:r>
            <a:r>
              <a:rPr lang="en-US" sz="2800" dirty="0">
                <a:latin typeface="Cavolini" panose="03000502040302020204" pitchFamily="66" charset="0"/>
                <a:cs typeface="Cavolini" panose="03000502040302020204" pitchFamily="66" charset="0"/>
              </a:rPr>
              <a:t>Salma effects </a:t>
            </a:r>
            <a:endParaRPr lang="en-JO"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6756127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1339</Words>
  <Application>Microsoft Macintosh PowerPoint</Application>
  <PresentationFormat>Widescreen</PresentationFormat>
  <Paragraphs>80</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Berlin Sans FB</vt:lpstr>
      <vt:lpstr>Calibri</vt:lpstr>
      <vt:lpstr>Calibri Light</vt:lpstr>
      <vt:lpstr>Cavolini</vt:lpstr>
      <vt:lpstr>Google Sans</vt:lpstr>
      <vt:lpstr>Times</vt:lpstr>
      <vt:lpstr>Office Theme</vt:lpstr>
      <vt:lpstr>Earthquakes </vt:lpstr>
      <vt:lpstr>What is an earthquake?</vt:lpstr>
      <vt:lpstr>What are the issues of earthquakes?</vt:lpstr>
      <vt:lpstr>What are the causes of earthquakes ?</vt:lpstr>
      <vt:lpstr>What are the consequences/ results of earthquakes?</vt:lpstr>
      <vt:lpstr>Solutions for earthquakes </vt:lpstr>
      <vt:lpstr>How does an earthquake effect our enviroment and ecostystem?</vt:lpstr>
      <vt:lpstr>Conclusion: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 </dc:title>
  <dc:creator>Rawan Atallah</dc:creator>
  <cp:lastModifiedBy>Rawan Atallah</cp:lastModifiedBy>
  <cp:revision>10</cp:revision>
  <dcterms:created xsi:type="dcterms:W3CDTF">2023-05-02T05:21:29Z</dcterms:created>
  <dcterms:modified xsi:type="dcterms:W3CDTF">2023-05-09T05:52:19Z</dcterms:modified>
</cp:coreProperties>
</file>