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db6833a7b0204f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db6833a7b0204f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e4373db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e4373db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b53262410209a9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b53262410209a9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40e582e204b9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40e582e204b9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db6833a7b0204f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db6833a7b0204f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db6833a7b0204f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db6833a7b0204f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b53262410209a9a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b53262410209a9a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e4373dba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e4373dba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e4373db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e4373db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04935" y="-277509"/>
            <a:ext cx="9537600" cy="56985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093388" y="581104"/>
            <a:ext cx="2946000" cy="39813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620203" y="-6"/>
            <a:ext cx="3903600" cy="5143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1295203" y="963891"/>
            <a:ext cx="2782500" cy="36957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Reactions with water 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510450" y="2999524"/>
            <a:ext cx="5478000" cy="12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By : Saleem wahhab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Emil haddad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Meral sahlieh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Nicola shnoudi  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-28" y="31"/>
            <a:ext cx="9144000" cy="52281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22"/>
          <p:cNvGrpSpPr/>
          <p:nvPr/>
        </p:nvGrpSpPr>
        <p:grpSpPr>
          <a:xfrm>
            <a:off x="1076447" y="12"/>
            <a:ext cx="6744185" cy="5143500"/>
            <a:chOff x="1076447" y="12"/>
            <a:chExt cx="6744185" cy="5143500"/>
          </a:xfrm>
        </p:grpSpPr>
        <p:sp>
          <p:nvSpPr>
            <p:cNvPr id="131" name="Google Shape;131;p22"/>
            <p:cNvSpPr/>
            <p:nvPr/>
          </p:nvSpPr>
          <p:spPr>
            <a:xfrm>
              <a:off x="4874632" y="581122"/>
              <a:ext cx="2946000" cy="3981300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134F5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2401447" y="12"/>
              <a:ext cx="3903600" cy="5143500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134F5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1076447" y="963909"/>
              <a:ext cx="2782500" cy="3695700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134F5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End :)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1022675" y="-821825"/>
            <a:ext cx="10593300" cy="63276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 u="sng">
                <a:latin typeface="Impact"/>
                <a:ea typeface="Impact"/>
                <a:cs typeface="Impact"/>
                <a:sym typeface="Impact"/>
              </a:rPr>
              <a:t>What is endothermic and exothermic reactions?</a:t>
            </a:r>
            <a:endParaRPr b="1" sz="3020" u="sng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Endothermic reactions</a:t>
            </a: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: are chemical reactions that absorb heat energy from the surrounding. (the temperature decrease)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Exothermic reactions</a:t>
            </a: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: are chemical reactions that release heat energy to the surrounding(the temperature increase)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Examples of exothermic: : Burning magnesium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Examples of exothermic : photosynthesis .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-189600"/>
            <a:ext cx="9258900" cy="55227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966579" y="859650"/>
            <a:ext cx="2406300" cy="21330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Endothermic Reactions: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295058" y="2992650"/>
            <a:ext cx="25539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act"/>
              <a:buAutoNum type="arabicPeriod"/>
            </a:pPr>
            <a:r>
              <a:rPr lang="en" sz="1600">
                <a:latin typeface="Impact"/>
                <a:ea typeface="Impact"/>
                <a:cs typeface="Impact"/>
                <a:sym typeface="Impact"/>
              </a:rPr>
              <a:t>Ammonium chloride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act"/>
              <a:buAutoNum type="arabicPeriod"/>
            </a:pPr>
            <a:r>
              <a:rPr lang="en" sz="1600">
                <a:latin typeface="Impact"/>
                <a:ea typeface="Impact"/>
                <a:cs typeface="Impact"/>
                <a:sym typeface="Impact"/>
              </a:rPr>
              <a:t>Epsom salt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act"/>
              <a:buAutoNum type="arabicPeriod"/>
            </a:pPr>
            <a:r>
              <a:rPr lang="en" sz="1600">
                <a:latin typeface="Impact"/>
                <a:ea typeface="Impact"/>
                <a:cs typeface="Impact"/>
                <a:sym typeface="Impact"/>
              </a:rPr>
              <a:t>Ammonium nitrate</a:t>
            </a:r>
            <a:r>
              <a:rPr lang="en" sz="1600">
                <a:latin typeface="Impact"/>
                <a:ea typeface="Impact"/>
                <a:cs typeface="Impact"/>
                <a:sym typeface="Impact"/>
              </a:rPr>
              <a:t> 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344755" y="-1650709"/>
            <a:ext cx="3210300" cy="36699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28" y="9456"/>
            <a:ext cx="9258900" cy="51435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92800"/>
            <a:ext cx="401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latin typeface="Impact"/>
                <a:ea typeface="Impact"/>
                <a:cs typeface="Impact"/>
                <a:sym typeface="Impact"/>
              </a:rPr>
              <a:t>Ammonium chloride </a:t>
            </a:r>
            <a:endParaRPr b="1" sz="2600" u="sng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946631"/>
            <a:ext cx="4900200" cy="29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hemical formula=NH</a:t>
            </a:r>
            <a:r>
              <a:rPr baseline="-25000"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Cl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Melting point = 338</a:t>
            </a:r>
            <a:r>
              <a:rPr baseline="30000"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Compound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/ Element= 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Compound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Uses = used as an electrolytes in dry cells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When it reacts with water it is an endothermic reaction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898" y="628150"/>
            <a:ext cx="3480975" cy="26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-25" y="9450"/>
            <a:ext cx="9220500" cy="54432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Impact"/>
                <a:ea typeface="Impact"/>
                <a:cs typeface="Impact"/>
                <a:sym typeface="Impact"/>
              </a:rPr>
              <a:t>Epsom salt (table salt)</a:t>
            </a:r>
            <a:endParaRPr b="1" u="sng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35130" y="1130600"/>
            <a:ext cx="4336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Chemical </a:t>
            </a: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formula= MgSO</a:t>
            </a:r>
            <a:r>
              <a:rPr baseline="-25000"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4    </a:t>
            </a:r>
            <a:endParaRPr baseline="-25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Melting Point = 1,137</a:t>
            </a:r>
            <a:r>
              <a:rPr baseline="30000"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Compound / Element= Compound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Uses = Relaxes muscles and relieves pain in the shoulders, neck, back and skull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It is an endothermic reaction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31" y="1017725"/>
            <a:ext cx="3935050" cy="39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-28" y="9456"/>
            <a:ext cx="9144000" cy="51435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Impact"/>
                <a:ea typeface="Impact"/>
                <a:cs typeface="Impact"/>
                <a:sym typeface="Impact"/>
              </a:rPr>
              <a:t>Ammonium nitrate </a:t>
            </a:r>
            <a:endParaRPr b="1" u="sng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Chemical formula= NH</a:t>
            </a:r>
            <a:r>
              <a:rPr baseline="-25000"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NO</a:t>
            </a:r>
            <a:r>
              <a:rPr baseline="-25000"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baseline="-25000"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Melting point =169</a:t>
            </a:r>
            <a:r>
              <a:rPr baseline="30000"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Compound / element = compound 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uses=used in fertilisers 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Impact"/>
              <a:buChar char="●"/>
            </a:pPr>
            <a:r>
              <a:rPr lang="en"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It is an endothermic reaction</a:t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600" y="1052348"/>
            <a:ext cx="3781500" cy="28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-189600"/>
            <a:ext cx="9258900" cy="55227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888754" y="2571750"/>
            <a:ext cx="2406300" cy="21330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Exothermic</a:t>
            </a: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Reactions: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3295058" y="2992650"/>
            <a:ext cx="25539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act"/>
              <a:buAutoNum type="arabicPeriod"/>
            </a:pPr>
            <a:r>
              <a:rPr lang="en" sz="1600">
                <a:latin typeface="Impact"/>
                <a:ea typeface="Impact"/>
                <a:cs typeface="Impact"/>
                <a:sym typeface="Impact"/>
              </a:rPr>
              <a:t>Calcium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act"/>
              <a:buAutoNum type="arabicPeriod"/>
            </a:pPr>
            <a:r>
              <a:rPr lang="en" sz="1600">
                <a:latin typeface="Impact"/>
                <a:ea typeface="Impact"/>
                <a:cs typeface="Impact"/>
                <a:sym typeface="Impact"/>
              </a:rPr>
              <a:t>Sodium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-1175790" y="3599434"/>
            <a:ext cx="3210300" cy="36699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-333575" y="-174975"/>
            <a:ext cx="9729300" cy="55182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Impact"/>
                <a:ea typeface="Impact"/>
                <a:cs typeface="Impact"/>
                <a:sym typeface="Impact"/>
              </a:rPr>
              <a:t>Calcium (Ca)</a:t>
            </a:r>
            <a:br>
              <a:rPr b="1" lang="en" u="sng">
                <a:latin typeface="Impact"/>
                <a:ea typeface="Impact"/>
                <a:cs typeface="Impact"/>
                <a:sym typeface="Impact"/>
              </a:rPr>
            </a:br>
            <a:br>
              <a:rPr b="1" lang="en" u="sng">
                <a:latin typeface="Impact"/>
                <a:ea typeface="Impact"/>
                <a:cs typeface="Impact"/>
                <a:sym typeface="Impact"/>
              </a:rPr>
            </a:br>
            <a:endParaRPr b="1" u="sng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017713"/>
            <a:ext cx="4260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Calcium is used to </a:t>
            </a: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strengthen bones for good health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The melting point is 842  c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mpact"/>
              <a:buChar char="●"/>
            </a:pPr>
            <a:r>
              <a:rPr lang="en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It is an exothermic reaction 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750" y="1280225"/>
            <a:ext cx="48071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-101099" y="-132600"/>
            <a:ext cx="9346200" cy="54087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type="title"/>
          </p:nvPr>
        </p:nvSpPr>
        <p:spPr>
          <a:xfrm>
            <a:off x="236925" y="459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Impact"/>
                <a:ea typeface="Impact"/>
                <a:cs typeface="Impact"/>
                <a:sym typeface="Impact"/>
              </a:rPr>
              <a:t>Sodium </a:t>
            </a:r>
            <a:endParaRPr b="1" u="sng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Impact"/>
              <a:buChar char="●"/>
            </a:pP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Melting point 97.7</a:t>
            </a:r>
            <a:endParaRPr sz="19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Impact"/>
              <a:buChar char="●"/>
            </a:pP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Used to make soap</a:t>
            </a:r>
            <a:endParaRPr sz="19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Impact"/>
              <a:buChar char="●"/>
            </a:pP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It is an e</a:t>
            </a: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xothermic</a:t>
            </a: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reaction</a:t>
            </a: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 </a:t>
            </a:r>
            <a:endParaRPr sz="19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Impact"/>
              <a:buChar char="●"/>
            </a:pP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Symbol of </a:t>
            </a: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sodium</a:t>
            </a:r>
            <a:r>
              <a:rPr lang="en" sz="1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is (Na)</a:t>
            </a:r>
            <a:endParaRPr sz="19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550" y="459980"/>
            <a:ext cx="3930725" cy="39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