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58" r:id="rId5"/>
    <p:sldId id="259" r:id="rId6"/>
    <p:sldId id="264"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85" d="100"/>
          <a:sy n="85" d="100"/>
        </p:scale>
        <p:origin x="36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E98667A-20AF-4087-9F90-B7BA45D0FE62}" type="datetimeFigureOut">
              <a:rPr lang="en-US" smtClean="0"/>
              <a:t>5/11/2023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AC122748-17E4-4BCB-AC05-68D130054A1F}" type="slidenum">
              <a:rPr lang="en-US" smtClean="0"/>
              <a:t>‹#›</a:t>
            </a:fld>
            <a:endParaRPr lang="en-US"/>
          </a:p>
        </p:txBody>
      </p:sp>
    </p:spTree>
    <p:extLst>
      <p:ext uri="{BB962C8B-B14F-4D97-AF65-F5344CB8AC3E}">
        <p14:creationId xmlns:p14="http://schemas.microsoft.com/office/powerpoint/2010/main" val="14179689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8667A-20AF-4087-9F90-B7BA45D0FE6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22748-17E4-4BCB-AC05-68D130054A1F}" type="slidenum">
              <a:rPr lang="en-US" smtClean="0"/>
              <a:t>‹#›</a:t>
            </a:fld>
            <a:endParaRPr lang="en-US"/>
          </a:p>
        </p:txBody>
      </p:sp>
    </p:spTree>
    <p:extLst>
      <p:ext uri="{BB962C8B-B14F-4D97-AF65-F5344CB8AC3E}">
        <p14:creationId xmlns:p14="http://schemas.microsoft.com/office/powerpoint/2010/main" val="263036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8667A-20AF-4087-9F90-B7BA45D0FE6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22748-17E4-4BCB-AC05-68D130054A1F}" type="slidenum">
              <a:rPr lang="en-US" smtClean="0"/>
              <a:t>‹#›</a:t>
            </a:fld>
            <a:endParaRPr lang="en-US"/>
          </a:p>
        </p:txBody>
      </p:sp>
    </p:spTree>
    <p:extLst>
      <p:ext uri="{BB962C8B-B14F-4D97-AF65-F5344CB8AC3E}">
        <p14:creationId xmlns:p14="http://schemas.microsoft.com/office/powerpoint/2010/main" val="177196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98667A-20AF-4087-9F90-B7BA45D0FE62}"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122748-17E4-4BCB-AC05-68D130054A1F}" type="slidenum">
              <a:rPr lang="en-US" smtClean="0"/>
              <a:t>‹#›</a:t>
            </a:fld>
            <a:endParaRPr lang="en-US"/>
          </a:p>
        </p:txBody>
      </p:sp>
    </p:spTree>
    <p:extLst>
      <p:ext uri="{BB962C8B-B14F-4D97-AF65-F5344CB8AC3E}">
        <p14:creationId xmlns:p14="http://schemas.microsoft.com/office/powerpoint/2010/main" val="418536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E98667A-20AF-4087-9F90-B7BA45D0FE62}" type="datetimeFigureOut">
              <a:rPr lang="en-US" smtClean="0"/>
              <a:t>5/11/2023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AC122748-17E4-4BCB-AC05-68D130054A1F}" type="slidenum">
              <a:rPr lang="en-US" smtClean="0"/>
              <a:t>‹#›</a:t>
            </a:fld>
            <a:endParaRPr lang="en-US"/>
          </a:p>
        </p:txBody>
      </p:sp>
    </p:spTree>
    <p:extLst>
      <p:ext uri="{BB962C8B-B14F-4D97-AF65-F5344CB8AC3E}">
        <p14:creationId xmlns:p14="http://schemas.microsoft.com/office/powerpoint/2010/main" val="243869158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98667A-20AF-4087-9F90-B7BA45D0FE62}"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22748-17E4-4BCB-AC05-68D130054A1F}" type="slidenum">
              <a:rPr lang="en-US" smtClean="0"/>
              <a:t>‹#›</a:t>
            </a:fld>
            <a:endParaRPr lang="en-US"/>
          </a:p>
        </p:txBody>
      </p:sp>
    </p:spTree>
    <p:extLst>
      <p:ext uri="{BB962C8B-B14F-4D97-AF65-F5344CB8AC3E}">
        <p14:creationId xmlns:p14="http://schemas.microsoft.com/office/powerpoint/2010/main" val="33611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98667A-20AF-4087-9F90-B7BA45D0FE62}"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122748-17E4-4BCB-AC05-68D130054A1F}" type="slidenum">
              <a:rPr lang="en-US" smtClean="0"/>
              <a:t>‹#›</a:t>
            </a:fld>
            <a:endParaRPr lang="en-US"/>
          </a:p>
        </p:txBody>
      </p:sp>
    </p:spTree>
    <p:extLst>
      <p:ext uri="{BB962C8B-B14F-4D97-AF65-F5344CB8AC3E}">
        <p14:creationId xmlns:p14="http://schemas.microsoft.com/office/powerpoint/2010/main" val="322685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98667A-20AF-4087-9F90-B7BA45D0FE62}"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122748-17E4-4BCB-AC05-68D130054A1F}" type="slidenum">
              <a:rPr lang="en-US" smtClean="0"/>
              <a:t>‹#›</a:t>
            </a:fld>
            <a:endParaRPr lang="en-US"/>
          </a:p>
        </p:txBody>
      </p:sp>
    </p:spTree>
    <p:extLst>
      <p:ext uri="{BB962C8B-B14F-4D97-AF65-F5344CB8AC3E}">
        <p14:creationId xmlns:p14="http://schemas.microsoft.com/office/powerpoint/2010/main" val="10189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8667A-20AF-4087-9F90-B7BA45D0FE62}"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122748-17E4-4BCB-AC05-68D130054A1F}" type="slidenum">
              <a:rPr lang="en-US" smtClean="0"/>
              <a:t>‹#›</a:t>
            </a:fld>
            <a:endParaRPr lang="en-US"/>
          </a:p>
        </p:txBody>
      </p:sp>
    </p:spTree>
    <p:extLst>
      <p:ext uri="{BB962C8B-B14F-4D97-AF65-F5344CB8AC3E}">
        <p14:creationId xmlns:p14="http://schemas.microsoft.com/office/powerpoint/2010/main" val="3527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0E98667A-20AF-4087-9F90-B7BA45D0FE62}" type="datetimeFigureOut">
              <a:rPr lang="en-US" smtClean="0"/>
              <a:t>5/11/2023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AC122748-17E4-4BCB-AC05-68D130054A1F}"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125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E98667A-20AF-4087-9F90-B7BA45D0FE62}" type="datetimeFigureOut">
              <a:rPr lang="en-US" smtClean="0"/>
              <a:t>5/11/2023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AC122748-17E4-4BCB-AC05-68D130054A1F}"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201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E98667A-20AF-4087-9F90-B7BA45D0FE62}" type="datetimeFigureOut">
              <a:rPr lang="en-US" smtClean="0"/>
              <a:t>5/11/2023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AC122748-17E4-4BCB-AC05-68D130054A1F}" type="slidenum">
              <a:rPr lang="en-US" smtClean="0"/>
              <a:t>‹#›</a:t>
            </a:fld>
            <a:endParaRPr lang="en-US"/>
          </a:p>
        </p:txBody>
      </p:sp>
    </p:spTree>
    <p:extLst>
      <p:ext uri="{BB962C8B-B14F-4D97-AF65-F5344CB8AC3E}">
        <p14:creationId xmlns:p14="http://schemas.microsoft.com/office/powerpoint/2010/main" val="18535630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ichd.nih.gov/" TargetMode="External"/><Relationship Id="rId2" Type="http://schemas.openxmlformats.org/officeDocument/2006/relationships/hyperlink" Target="https://www.mayoclinic.org/" TargetMode="External"/><Relationship Id="rId1" Type="http://schemas.openxmlformats.org/officeDocument/2006/relationships/slideLayout" Target="../slideLayouts/slideLayout2.xml"/><Relationship Id="rId6" Type="http://schemas.openxmlformats.org/officeDocument/2006/relationships/hyperlink" Target="https://www.hopkinsmedicine.org/health/conditions-and-diseases/obesity/preventing-obesity#:~:text=A%20primary%20reason%20that%20prevention,blood%20pressure%20and%20heart%20disease" TargetMode="External"/><Relationship Id="rId5" Type="http://schemas.openxmlformats.org/officeDocument/2006/relationships/hyperlink" Target="https://www.cdc.gov/healthyweight/effects/index.html" TargetMode="External"/><Relationship Id="rId4" Type="http://schemas.openxmlformats.org/officeDocument/2006/relationships/hyperlink" Target="https://www.hsph.harvard.edu/obesity-prevention-source/obesity-prevention/#:~:text=Choosing%20healthier%20foods%20(whole%20grains,%2C%20and%20other%20%E2%80%9Csit%20time%E2%80%9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Obesity</a:t>
            </a:r>
          </a:p>
        </p:txBody>
      </p:sp>
      <p:sp>
        <p:nvSpPr>
          <p:cNvPr id="3" name="Subtitle 2"/>
          <p:cNvSpPr>
            <a:spLocks noGrp="1"/>
          </p:cNvSpPr>
          <p:nvPr>
            <p:ph type="subTitle" idx="1"/>
          </p:nvPr>
        </p:nvSpPr>
        <p:spPr/>
        <p:txBody>
          <a:bodyPr/>
          <a:lstStyle/>
          <a:p>
            <a:r>
              <a:rPr lang="en-US" dirty="0"/>
              <a:t>By: </a:t>
            </a:r>
            <a:r>
              <a:rPr lang="en-US" dirty="0" err="1"/>
              <a:t>adnan</a:t>
            </a:r>
            <a:r>
              <a:rPr lang="en-US" dirty="0"/>
              <a:t> </a:t>
            </a:r>
            <a:r>
              <a:rPr lang="en-US" dirty="0" err="1"/>
              <a:t>halasa</a:t>
            </a:r>
            <a:r>
              <a:rPr lang="en-US" dirty="0"/>
              <a:t>, faris sawalha, Jason </a:t>
            </a:r>
            <a:r>
              <a:rPr lang="en-US" dirty="0" err="1"/>
              <a:t>wahhab</a:t>
            </a:r>
            <a:r>
              <a:rPr lang="en-US" dirty="0"/>
              <a:t> , </a:t>
            </a:r>
            <a:r>
              <a:rPr lang="en-US" dirty="0" err="1"/>
              <a:t>adam</a:t>
            </a:r>
            <a:r>
              <a:rPr lang="en-US" dirty="0"/>
              <a:t> Abdullah.</a:t>
            </a:r>
          </a:p>
        </p:txBody>
      </p:sp>
    </p:spTree>
    <p:extLst>
      <p:ext uri="{BB962C8B-B14F-4D97-AF65-F5344CB8AC3E}">
        <p14:creationId xmlns:p14="http://schemas.microsoft.com/office/powerpoint/2010/main" val="262811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obesity?</a:t>
            </a:r>
          </a:p>
        </p:txBody>
      </p:sp>
      <p:sp>
        <p:nvSpPr>
          <p:cNvPr id="3" name="Content Placeholder 2"/>
          <p:cNvSpPr>
            <a:spLocks noGrp="1"/>
          </p:cNvSpPr>
          <p:nvPr>
            <p:ph idx="1"/>
          </p:nvPr>
        </p:nvSpPr>
        <p:spPr/>
        <p:txBody>
          <a:bodyPr>
            <a:normAutofit/>
          </a:bodyPr>
          <a:lstStyle/>
          <a:p>
            <a:pPr marL="0" indent="0">
              <a:buNone/>
            </a:pPr>
            <a:r>
              <a:rPr lang="en-US" sz="2400" dirty="0"/>
              <a:t>An increased amount of body fat is a symptom of the severe condition called obesity. Obesity is more than simply a visual problem. It's a medical disorder that makes people more susceptible to heart disease, diabetes, high blood pressure, and several types of cancer.</a:t>
            </a:r>
          </a:p>
        </p:txBody>
      </p:sp>
      <p:pic>
        <p:nvPicPr>
          <p:cNvPr id="5" name="Picture 4">
            <a:extLst>
              <a:ext uri="{FF2B5EF4-FFF2-40B4-BE49-F238E27FC236}">
                <a16:creationId xmlns:a16="http://schemas.microsoft.com/office/drawing/2014/main" id="{3EBC253B-BC78-C01D-2FD4-58B1DC4F3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521" y="3429000"/>
            <a:ext cx="4309610" cy="3213567"/>
          </a:xfrm>
          <a:prstGeom prst="rect">
            <a:avLst/>
          </a:prstGeom>
        </p:spPr>
      </p:pic>
    </p:spTree>
    <p:extLst>
      <p:ext uri="{BB962C8B-B14F-4D97-AF65-F5344CB8AC3E}">
        <p14:creationId xmlns:p14="http://schemas.microsoft.com/office/powerpoint/2010/main" val="109644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symptoms of obesity?</a:t>
            </a:r>
          </a:p>
        </p:txBody>
      </p:sp>
      <p:sp>
        <p:nvSpPr>
          <p:cNvPr id="3" name="Content Placeholder 2"/>
          <p:cNvSpPr>
            <a:spLocks noGrp="1"/>
          </p:cNvSpPr>
          <p:nvPr>
            <p:ph idx="1"/>
          </p:nvPr>
        </p:nvSpPr>
        <p:spPr/>
        <p:txBody>
          <a:bodyPr>
            <a:normAutofit/>
          </a:bodyPr>
          <a:lstStyle/>
          <a:p>
            <a:r>
              <a:rPr lang="en-US" sz="2400" dirty="0"/>
              <a:t>More sweating</a:t>
            </a:r>
          </a:p>
          <a:p>
            <a:r>
              <a:rPr lang="en-US" sz="2400" dirty="0"/>
              <a:t>Less confidence </a:t>
            </a:r>
          </a:p>
          <a:p>
            <a:r>
              <a:rPr lang="en-US" sz="2400" dirty="0"/>
              <a:t>Snoring heavily  </a:t>
            </a:r>
          </a:p>
          <a:p>
            <a:r>
              <a:rPr lang="en-US" sz="2400" dirty="0"/>
              <a:t>Difficulty to breath</a:t>
            </a:r>
          </a:p>
          <a:p>
            <a:r>
              <a:rPr lang="en-US" sz="2400" dirty="0"/>
              <a:t>Feeling tired</a:t>
            </a:r>
          </a:p>
          <a:p>
            <a:r>
              <a:rPr lang="en-US" sz="2400"/>
              <a:t>Back and joint pain</a:t>
            </a:r>
            <a:endParaRPr lang="en-US" sz="2400" dirty="0"/>
          </a:p>
        </p:txBody>
      </p:sp>
    </p:spTree>
    <p:extLst>
      <p:ext uri="{BB962C8B-B14F-4D97-AF65-F5344CB8AC3E}">
        <p14:creationId xmlns:p14="http://schemas.microsoft.com/office/powerpoint/2010/main" val="87654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main causes of obesity?</a:t>
            </a:r>
          </a:p>
        </p:txBody>
      </p:sp>
      <p:sp>
        <p:nvSpPr>
          <p:cNvPr id="3" name="Content Placeholder 2"/>
          <p:cNvSpPr>
            <a:spLocks noGrp="1"/>
          </p:cNvSpPr>
          <p:nvPr>
            <p:ph idx="1"/>
          </p:nvPr>
        </p:nvSpPr>
        <p:spPr/>
        <p:txBody>
          <a:bodyPr>
            <a:normAutofit/>
          </a:bodyPr>
          <a:lstStyle/>
          <a:p>
            <a:r>
              <a:rPr lang="en-US" sz="2400" dirty="0"/>
              <a:t>Most people become obese because of extra calorie intake.</a:t>
            </a:r>
          </a:p>
          <a:p>
            <a:r>
              <a:rPr lang="en-US" sz="2400" dirty="0"/>
              <a:t>A lot of people have obesity in their genetics.</a:t>
            </a:r>
          </a:p>
          <a:p>
            <a:r>
              <a:rPr lang="en-US" sz="2400" dirty="0"/>
              <a:t>Health conditions and medications can cause an increase of weight which leads to obesity</a:t>
            </a:r>
          </a:p>
        </p:txBody>
      </p:sp>
      <p:pic>
        <p:nvPicPr>
          <p:cNvPr id="4" name="Picture 3" descr="&lt;strong&gt;Calories&lt;/strong&gt; - Free of Charge Creative Commons Highway sign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124" y="4168518"/>
            <a:ext cx="3943865" cy="2256767"/>
          </a:xfrm>
          <a:prstGeom prst="rect">
            <a:avLst/>
          </a:prstGeom>
        </p:spPr>
      </p:pic>
    </p:spTree>
    <p:extLst>
      <p:ext uri="{BB962C8B-B14F-4D97-AF65-F5344CB8AC3E}">
        <p14:creationId xmlns:p14="http://schemas.microsoft.com/office/powerpoint/2010/main" val="283038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B4B6-5CDB-AF76-BDF0-F9613060A435}"/>
              </a:ext>
            </a:extLst>
          </p:cNvPr>
          <p:cNvSpPr>
            <a:spLocks noGrp="1"/>
          </p:cNvSpPr>
          <p:nvPr>
            <p:ph type="title"/>
          </p:nvPr>
        </p:nvSpPr>
        <p:spPr/>
        <p:txBody>
          <a:bodyPr>
            <a:normAutofit fontScale="90000"/>
          </a:bodyPr>
          <a:lstStyle/>
          <a:p>
            <a:r>
              <a:rPr lang="en-US" dirty="0"/>
              <a:t>What are the consequences of obesity?</a:t>
            </a:r>
          </a:p>
        </p:txBody>
      </p:sp>
      <p:sp>
        <p:nvSpPr>
          <p:cNvPr id="3" name="Content Placeholder 2">
            <a:extLst>
              <a:ext uri="{FF2B5EF4-FFF2-40B4-BE49-F238E27FC236}">
                <a16:creationId xmlns:a16="http://schemas.microsoft.com/office/drawing/2014/main" id="{3B1767D4-6EFD-7292-DA53-2B98D3350B7B}"/>
              </a:ext>
            </a:extLst>
          </p:cNvPr>
          <p:cNvSpPr>
            <a:spLocks noGrp="1"/>
          </p:cNvSpPr>
          <p:nvPr>
            <p:ph idx="1"/>
          </p:nvPr>
        </p:nvSpPr>
        <p:spPr/>
        <p:txBody>
          <a:bodyPr/>
          <a:lstStyle/>
          <a:p>
            <a:r>
              <a:rPr lang="en-US" sz="2400" b="0" i="0" dirty="0">
                <a:solidFill>
                  <a:srgbClr val="202124"/>
                </a:solidFill>
                <a:effectLst/>
                <a:latin typeface="Roboto" panose="020B0604020202020204" pitchFamily="2" charset="0"/>
              </a:rPr>
              <a:t> Death </a:t>
            </a:r>
          </a:p>
          <a:p>
            <a:r>
              <a:rPr lang="en-US" sz="2400" b="0" i="0" dirty="0">
                <a:solidFill>
                  <a:srgbClr val="202124"/>
                </a:solidFill>
                <a:effectLst/>
                <a:latin typeface="Roboto" panose="020B0604020202020204" pitchFamily="2" charset="0"/>
              </a:rPr>
              <a:t> low HDL cholesterol</a:t>
            </a:r>
            <a:r>
              <a:rPr lang="en-US" sz="2400" dirty="0">
                <a:solidFill>
                  <a:srgbClr val="202124"/>
                </a:solidFill>
                <a:latin typeface="Roboto" panose="020B0604020202020204" pitchFamily="2" charset="0"/>
              </a:rPr>
              <a:t>.</a:t>
            </a:r>
            <a:endParaRPr lang="en-US" sz="2400" b="0" i="0" dirty="0">
              <a:solidFill>
                <a:srgbClr val="202124"/>
              </a:solidFill>
              <a:effectLst/>
              <a:latin typeface="Roboto" panose="020B0604020202020204" pitchFamily="2" charset="0"/>
            </a:endParaRPr>
          </a:p>
          <a:p>
            <a:r>
              <a:rPr lang="en-US" sz="2400" b="0" i="0" dirty="0">
                <a:solidFill>
                  <a:srgbClr val="202124"/>
                </a:solidFill>
                <a:effectLst/>
                <a:latin typeface="Roboto" panose="020B0604020202020204" pitchFamily="2" charset="0"/>
              </a:rPr>
              <a:t> high LDL cholesterol. </a:t>
            </a:r>
          </a:p>
          <a:p>
            <a:r>
              <a:rPr lang="en-US" sz="2400" dirty="0">
                <a:solidFill>
                  <a:srgbClr val="202124"/>
                </a:solidFill>
                <a:latin typeface="Roboto" panose="020B0604020202020204" pitchFamily="2" charset="0"/>
              </a:rPr>
              <a:t> D</a:t>
            </a:r>
            <a:r>
              <a:rPr lang="en-US" sz="2400" b="0" i="0" dirty="0">
                <a:solidFill>
                  <a:srgbClr val="202124"/>
                </a:solidFill>
                <a:effectLst/>
                <a:latin typeface="Roboto" panose="020B0604020202020204" pitchFamily="2" charset="0"/>
              </a:rPr>
              <a:t>iabetes type 2.</a:t>
            </a:r>
          </a:p>
          <a:p>
            <a:r>
              <a:rPr lang="en-US" sz="2400" b="0" i="0" dirty="0">
                <a:solidFill>
                  <a:srgbClr val="202124"/>
                </a:solidFill>
                <a:effectLst/>
                <a:latin typeface="Roboto" panose="020B0604020202020204" pitchFamily="2" charset="0"/>
              </a:rPr>
              <a:t> Strokes. </a:t>
            </a:r>
            <a:endParaRPr lang="en-US" sz="2400" dirty="0">
              <a:solidFill>
                <a:srgbClr val="202124"/>
              </a:solidFill>
              <a:latin typeface="Roboto" panose="020B0604020202020204" pitchFamily="2" charset="0"/>
            </a:endParaRPr>
          </a:p>
          <a:p>
            <a:r>
              <a:rPr lang="en-US" sz="2400" b="0" i="0" dirty="0">
                <a:solidFill>
                  <a:srgbClr val="202124"/>
                </a:solidFill>
                <a:effectLst/>
                <a:latin typeface="Roboto" panose="02000000000000000000" pitchFamily="2" charset="0"/>
              </a:rPr>
              <a:t> Gallbladder illnesses.</a:t>
            </a:r>
          </a:p>
          <a:p>
            <a:endParaRPr lang="en-US" b="0" i="0" dirty="0">
              <a:solidFill>
                <a:srgbClr val="202124"/>
              </a:solidFill>
              <a:effectLst/>
              <a:latin typeface="Roboto" panose="020B0604020202020204" pitchFamily="2" charset="0"/>
            </a:endParaRPr>
          </a:p>
          <a:p>
            <a:endParaRPr lang="en-US" b="0" i="0" dirty="0">
              <a:solidFill>
                <a:srgbClr val="202124"/>
              </a:solidFill>
              <a:effectLst/>
              <a:latin typeface="Roboto" panose="020B0604020202020204" pitchFamily="2" charset="0"/>
            </a:endParaRPr>
          </a:p>
          <a:p>
            <a:endParaRPr lang="en-US" dirty="0"/>
          </a:p>
        </p:txBody>
      </p:sp>
      <p:pic>
        <p:nvPicPr>
          <p:cNvPr id="4" name="Picture 3" descr="Clipart - Cause Of &lt;strong&gt;Death&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1590" y="1948661"/>
            <a:ext cx="3939087" cy="2984157"/>
          </a:xfrm>
          <a:prstGeom prst="rect">
            <a:avLst/>
          </a:prstGeom>
        </p:spPr>
      </p:pic>
      <p:sp>
        <p:nvSpPr>
          <p:cNvPr id="5" name="Rectangle 4"/>
          <p:cNvSpPr/>
          <p:nvPr/>
        </p:nvSpPr>
        <p:spPr>
          <a:xfrm rot="21254343">
            <a:off x="6814280" y="3593866"/>
            <a:ext cx="2119726" cy="584775"/>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food</a:t>
            </a:r>
          </a:p>
        </p:txBody>
      </p:sp>
    </p:spTree>
    <p:extLst>
      <p:ext uri="{BB962C8B-B14F-4D97-AF65-F5344CB8AC3E}">
        <p14:creationId xmlns:p14="http://schemas.microsoft.com/office/powerpoint/2010/main" val="191849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864B-F4F0-A753-F747-EE38CB8F6F29}"/>
              </a:ext>
            </a:extLst>
          </p:cNvPr>
          <p:cNvSpPr>
            <a:spLocks noGrp="1"/>
          </p:cNvSpPr>
          <p:nvPr>
            <p:ph type="title"/>
          </p:nvPr>
        </p:nvSpPr>
        <p:spPr/>
        <p:txBody>
          <a:bodyPr>
            <a:normAutofit fontScale="90000"/>
          </a:bodyPr>
          <a:lstStyle/>
          <a:p>
            <a:r>
              <a:rPr lang="en-US" dirty="0"/>
              <a:t>What are the mental consequences of obesity?</a:t>
            </a:r>
          </a:p>
        </p:txBody>
      </p:sp>
      <p:sp>
        <p:nvSpPr>
          <p:cNvPr id="3" name="Content Placeholder 2">
            <a:extLst>
              <a:ext uri="{FF2B5EF4-FFF2-40B4-BE49-F238E27FC236}">
                <a16:creationId xmlns:a16="http://schemas.microsoft.com/office/drawing/2014/main" id="{680DAD16-0E21-A5C9-E007-EEC92AADFC45}"/>
              </a:ext>
            </a:extLst>
          </p:cNvPr>
          <p:cNvSpPr>
            <a:spLocks noGrp="1"/>
          </p:cNvSpPr>
          <p:nvPr>
            <p:ph idx="1"/>
          </p:nvPr>
        </p:nvSpPr>
        <p:spPr/>
        <p:txBody>
          <a:bodyPr/>
          <a:lstStyle/>
          <a:p>
            <a:r>
              <a:rPr lang="en-US" sz="2400" dirty="0"/>
              <a:t>Depression</a:t>
            </a:r>
          </a:p>
          <a:p>
            <a:r>
              <a:rPr lang="en-US" sz="2400" dirty="0"/>
              <a:t>Emotional and behavioral changes</a:t>
            </a:r>
          </a:p>
          <a:p>
            <a:r>
              <a:rPr lang="en-US" sz="2400" dirty="0"/>
              <a:t>Low self-esteem </a:t>
            </a:r>
          </a:p>
          <a:p>
            <a:r>
              <a:rPr lang="en-US" sz="2400"/>
              <a:t>Bipolar disorders</a:t>
            </a:r>
            <a:endParaRPr lang="en-US" sz="2400" dirty="0"/>
          </a:p>
          <a:p>
            <a:endParaRPr lang="en-US" sz="2400" dirty="0"/>
          </a:p>
          <a:p>
            <a:endParaRPr lang="en-US" dirty="0"/>
          </a:p>
        </p:txBody>
      </p:sp>
    </p:spTree>
    <p:extLst>
      <p:ext uri="{BB962C8B-B14F-4D97-AF65-F5344CB8AC3E}">
        <p14:creationId xmlns:p14="http://schemas.microsoft.com/office/powerpoint/2010/main" val="164767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DB65-9918-3BF7-7D44-169BEC2709A2}"/>
              </a:ext>
            </a:extLst>
          </p:cNvPr>
          <p:cNvSpPr>
            <a:spLocks noGrp="1"/>
          </p:cNvSpPr>
          <p:nvPr>
            <p:ph type="title"/>
          </p:nvPr>
        </p:nvSpPr>
        <p:spPr/>
        <p:txBody>
          <a:bodyPr/>
          <a:lstStyle/>
          <a:p>
            <a:r>
              <a:rPr lang="en-US" dirty="0"/>
              <a:t>Why should obesity be solved?</a:t>
            </a:r>
          </a:p>
        </p:txBody>
      </p:sp>
      <p:sp>
        <p:nvSpPr>
          <p:cNvPr id="3" name="Content Placeholder 2">
            <a:extLst>
              <a:ext uri="{FF2B5EF4-FFF2-40B4-BE49-F238E27FC236}">
                <a16:creationId xmlns:a16="http://schemas.microsoft.com/office/drawing/2014/main" id="{BEA59C73-4D1A-978A-E92F-3C279E3BE75E}"/>
              </a:ext>
            </a:extLst>
          </p:cNvPr>
          <p:cNvSpPr>
            <a:spLocks noGrp="1"/>
          </p:cNvSpPr>
          <p:nvPr>
            <p:ph idx="1"/>
          </p:nvPr>
        </p:nvSpPr>
        <p:spPr/>
        <p:txBody>
          <a:bodyPr>
            <a:normAutofit/>
          </a:bodyPr>
          <a:lstStyle/>
          <a:p>
            <a:r>
              <a:rPr lang="en-US" sz="2400" dirty="0"/>
              <a:t>The fact that childhood obesity is more likely to persist into adulthood as a child gets older is one of the main reasons why obesity prevention in children is so important. This puts the person at high risk of diabetes, high blood pressure and heart disease.</a:t>
            </a:r>
          </a:p>
        </p:txBody>
      </p:sp>
      <p:pic>
        <p:nvPicPr>
          <p:cNvPr id="4" name="Picture 3" descr="Koleksi 69 &lt;strong&gt;Meme&lt;/strong&gt; &lt;strong&gt;Emoji&lt;/strong&gt; Terbaik Dan Terupdate"/>
          <p:cNvPicPr>
            <a:picLocks noChangeAspect="1"/>
          </p:cNvPicPr>
          <p:nvPr/>
        </p:nvPicPr>
        <p:blipFill>
          <a:blip r:embed="rId2" cstate="print">
            <a:extLst>
              <a:ext uri="{BEBA8EAE-BF5A-486C-A8C5-ECC9F3942E4B}">
                <a14:imgProps xmlns:a14="http://schemas.microsoft.com/office/drawing/2010/main">
                  <a14:imgLayer r:embed="rId3">
                    <a14:imgEffect>
                      <a14:backgroundRemoval t="9946" b="99759" l="4141" r="100000"/>
                    </a14:imgEffect>
                  </a14:imgLayer>
                </a14:imgProps>
              </a:ext>
              <a:ext uri="{28A0092B-C50C-407E-A947-70E740481C1C}">
                <a14:useLocalDpi xmlns:a14="http://schemas.microsoft.com/office/drawing/2010/main" val="0"/>
              </a:ext>
            </a:extLst>
          </a:blip>
          <a:stretch>
            <a:fillRect/>
          </a:stretch>
        </p:blipFill>
        <p:spPr>
          <a:xfrm>
            <a:off x="1633915" y="3361038"/>
            <a:ext cx="2327178" cy="3016241"/>
          </a:xfrm>
          <a:prstGeom prst="rect">
            <a:avLst/>
          </a:prstGeom>
        </p:spPr>
      </p:pic>
    </p:spTree>
    <p:extLst>
      <p:ext uri="{BB962C8B-B14F-4D97-AF65-F5344CB8AC3E}">
        <p14:creationId xmlns:p14="http://schemas.microsoft.com/office/powerpoint/2010/main" val="409114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32EE-A308-7245-B010-6A4F6C944807}"/>
              </a:ext>
            </a:extLst>
          </p:cNvPr>
          <p:cNvSpPr>
            <a:spLocks noGrp="1"/>
          </p:cNvSpPr>
          <p:nvPr>
            <p:ph type="title"/>
          </p:nvPr>
        </p:nvSpPr>
        <p:spPr/>
        <p:txBody>
          <a:bodyPr>
            <a:normAutofit/>
          </a:bodyPr>
          <a:lstStyle/>
          <a:p>
            <a:r>
              <a:rPr lang="en-US" dirty="0"/>
              <a:t>How to solve obesity</a:t>
            </a:r>
          </a:p>
        </p:txBody>
      </p:sp>
      <p:sp>
        <p:nvSpPr>
          <p:cNvPr id="3" name="Content Placeholder 2">
            <a:extLst>
              <a:ext uri="{FF2B5EF4-FFF2-40B4-BE49-F238E27FC236}">
                <a16:creationId xmlns:a16="http://schemas.microsoft.com/office/drawing/2014/main" id="{5C79DB2E-B005-50AF-7845-60DD87C44F22}"/>
              </a:ext>
            </a:extLst>
          </p:cNvPr>
          <p:cNvSpPr>
            <a:spLocks noGrp="1"/>
          </p:cNvSpPr>
          <p:nvPr>
            <p:ph idx="1"/>
          </p:nvPr>
        </p:nvSpPr>
        <p:spPr/>
        <p:txBody>
          <a:bodyPr>
            <a:normAutofit/>
          </a:bodyPr>
          <a:lstStyle/>
          <a:p>
            <a:r>
              <a:rPr lang="en-US" sz="2400" b="0" i="0" dirty="0">
                <a:solidFill>
                  <a:srgbClr val="202124"/>
                </a:solidFill>
                <a:effectLst/>
                <a:latin typeface="Roboto" panose="02000000000000000000" pitchFamily="2" charset="0"/>
              </a:rPr>
              <a:t>Healthy eating: Eating a balanced diet that is low in calories, fat, and sugar can help prevent and manage obesity. </a:t>
            </a:r>
          </a:p>
          <a:p>
            <a:r>
              <a:rPr lang="en-US" sz="2400" b="0" i="0" dirty="0">
                <a:solidFill>
                  <a:srgbClr val="202124"/>
                </a:solidFill>
                <a:effectLst/>
                <a:latin typeface="Roboto" panose="02000000000000000000" pitchFamily="2" charset="0"/>
              </a:rPr>
              <a:t>Physical activity: Regular physical activity can help burn calories, improve cardiovascular health, and prevent obesity.</a:t>
            </a:r>
          </a:p>
          <a:p>
            <a:r>
              <a:rPr lang="en-US" sz="2400" b="0" i="0" dirty="0">
                <a:solidFill>
                  <a:srgbClr val="202124"/>
                </a:solidFill>
                <a:effectLst/>
                <a:latin typeface="Roboto" panose="02000000000000000000" pitchFamily="2" charset="0"/>
              </a:rPr>
              <a:t> Behavior therapy: Cognitive-behavioral therapy can help people identify and change the behaviors that contribute to obesity.</a:t>
            </a:r>
          </a:p>
          <a:p>
            <a:r>
              <a:rPr lang="en-US" sz="2400" b="0" i="0" dirty="0">
                <a:solidFill>
                  <a:srgbClr val="202124"/>
                </a:solidFill>
                <a:effectLst/>
                <a:latin typeface="Roboto" panose="02000000000000000000" pitchFamily="2" charset="0"/>
              </a:rPr>
              <a:t> Medications: Medications can help people lose weight by reducing appetite or blocking the absorption of fat.</a:t>
            </a:r>
            <a:endParaRPr lang="en-US" sz="2400" dirty="0"/>
          </a:p>
        </p:txBody>
      </p:sp>
    </p:spTree>
    <p:extLst>
      <p:ext uri="{BB962C8B-B14F-4D97-AF65-F5344CB8AC3E}">
        <p14:creationId xmlns:p14="http://schemas.microsoft.com/office/powerpoint/2010/main" val="176133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9C70-B1EE-733F-3BFF-37B87606FB5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9202537-D19B-4A0D-3970-7C3FC7735A46}"/>
              </a:ext>
            </a:extLst>
          </p:cNvPr>
          <p:cNvSpPr>
            <a:spLocks noGrp="1"/>
          </p:cNvSpPr>
          <p:nvPr>
            <p:ph idx="1"/>
          </p:nvPr>
        </p:nvSpPr>
        <p:spPr/>
        <p:txBody>
          <a:bodyPr/>
          <a:lstStyle/>
          <a:p>
            <a:r>
              <a:rPr lang="en-US" dirty="0"/>
              <a:t>1. </a:t>
            </a:r>
            <a:r>
              <a:rPr lang="en-US" dirty="0">
                <a:hlinkClick r:id="rId2"/>
              </a:rPr>
              <a:t>https://www.mayoclinic.org/</a:t>
            </a:r>
            <a:endParaRPr lang="en-US" dirty="0"/>
          </a:p>
          <a:p>
            <a:r>
              <a:rPr lang="en-US" dirty="0"/>
              <a:t>2. </a:t>
            </a:r>
            <a:r>
              <a:rPr lang="en-US" dirty="0">
                <a:hlinkClick r:id="rId3"/>
              </a:rPr>
              <a:t>https://www.nichd.nih.gov/</a:t>
            </a:r>
            <a:endParaRPr lang="en-US" dirty="0"/>
          </a:p>
          <a:p>
            <a:r>
              <a:rPr lang="en-US" dirty="0"/>
              <a:t>3. </a:t>
            </a:r>
            <a:r>
              <a:rPr lang="en-US" dirty="0">
                <a:hlinkClick r:id="rId4"/>
              </a:rPr>
              <a:t>https://www.hsph.harvard.edu/obesity-prevention-source/obesity-prevention/#:~:text=Choosing%20healthier%20foods%20(whole%20grains,%2C%20and%20other%20%E2%80%9Csit%20time%E2%80%9D</a:t>
            </a:r>
            <a:endParaRPr lang="en-US" dirty="0"/>
          </a:p>
          <a:p>
            <a:r>
              <a:rPr lang="en-US" dirty="0"/>
              <a:t>4. </a:t>
            </a:r>
            <a:r>
              <a:rPr lang="en-US" dirty="0">
                <a:hlinkClick r:id="rId5"/>
              </a:rPr>
              <a:t>https://www.cdc.gov/healthyweight/effects/index.html</a:t>
            </a:r>
            <a:endParaRPr lang="en-US" dirty="0"/>
          </a:p>
          <a:p>
            <a:r>
              <a:rPr lang="en-US" dirty="0"/>
              <a:t>5. </a:t>
            </a:r>
            <a:r>
              <a:rPr lang="en-US" dirty="0">
                <a:hlinkClick r:id="rId6"/>
              </a:rPr>
              <a:t>https://www.hopkinsmedicine.org/health/conditions-and-diseases/obesity/preventing-obesity#:~:text=A%20primary%20reason%20that%20prevention,blood%20pressure%20and%20heart%20disease</a:t>
            </a:r>
            <a:r>
              <a:rPr lang="en-US" dirty="0"/>
              <a:t>.</a:t>
            </a:r>
          </a:p>
          <a:p>
            <a:endParaRPr lang="en-US" dirty="0"/>
          </a:p>
        </p:txBody>
      </p:sp>
    </p:spTree>
    <p:extLst>
      <p:ext uri="{BB962C8B-B14F-4D97-AF65-F5344CB8AC3E}">
        <p14:creationId xmlns:p14="http://schemas.microsoft.com/office/powerpoint/2010/main" val="3551990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113</TotalTime>
  <Words>446</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Gothic</vt:lpstr>
      <vt:lpstr>Garamond</vt:lpstr>
      <vt:lpstr>Roboto</vt:lpstr>
      <vt:lpstr>Savon</vt:lpstr>
      <vt:lpstr>Obesity</vt:lpstr>
      <vt:lpstr>What is obesity?</vt:lpstr>
      <vt:lpstr>What are some symptoms of obesity?</vt:lpstr>
      <vt:lpstr>What are the main causes of obesity?</vt:lpstr>
      <vt:lpstr>What are the consequences of obesity?</vt:lpstr>
      <vt:lpstr>What are the mental consequences of obesity?</vt:lpstr>
      <vt:lpstr>Why should obesity be solved?</vt:lpstr>
      <vt:lpstr>How to solve obesity</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user</dc:creator>
  <cp:lastModifiedBy>Jason wahhab</cp:lastModifiedBy>
  <cp:revision>9</cp:revision>
  <dcterms:created xsi:type="dcterms:W3CDTF">2023-05-05T11:39:02Z</dcterms:created>
  <dcterms:modified xsi:type="dcterms:W3CDTF">2023-05-11T05:31:06Z</dcterms:modified>
</cp:coreProperties>
</file>