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63" r:id="rId4"/>
    <p:sldId id="266" r:id="rId5"/>
    <p:sldId id="268" r:id="rId6"/>
    <p:sldId id="270"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C01BE2-9CFD-4788-B0B6-29C35260CC39}">
          <p14:sldIdLst>
            <p14:sldId id="256"/>
            <p14:sldId id="258"/>
            <p14:sldId id="263"/>
            <p14:sldId id="266"/>
            <p14:sldId id="268"/>
            <p14:sldId id="270"/>
            <p14:sldId id="271"/>
          </p14:sldIdLst>
        </p14:section>
        <p14:section name="Untitled Section" id="{F08F00F9-4165-4713-A365-6CF58A936F6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46F29A-2314-4123-BF73-79AE85C8CE7A}"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3336654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6F29A-2314-4123-BF73-79AE85C8CE7A}"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820682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6F29A-2314-4123-BF73-79AE85C8CE7A}"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1257726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6F29A-2314-4123-BF73-79AE85C8CE7A}"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39862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6F29A-2314-4123-BF73-79AE85C8CE7A}"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1532277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46F29A-2314-4123-BF73-79AE85C8CE7A}"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2709435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46F29A-2314-4123-BF73-79AE85C8CE7A}"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4024426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46F29A-2314-4123-BF73-79AE85C8CE7A}"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2231232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6F29A-2314-4123-BF73-79AE85C8CE7A}"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134164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6F29A-2314-4123-BF73-79AE85C8CE7A}"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577129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6F29A-2314-4123-BF73-79AE85C8CE7A}"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0CEFE-4593-4E28-9ED7-912626435CF6}" type="slidenum">
              <a:rPr lang="en-US" smtClean="0"/>
              <a:t>‹#›</a:t>
            </a:fld>
            <a:endParaRPr lang="en-US"/>
          </a:p>
        </p:txBody>
      </p:sp>
    </p:spTree>
    <p:extLst>
      <p:ext uri="{BB962C8B-B14F-4D97-AF65-F5344CB8AC3E}">
        <p14:creationId xmlns:p14="http://schemas.microsoft.com/office/powerpoint/2010/main" val="4059442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6F29A-2314-4123-BF73-79AE85C8CE7A}" type="datetimeFigureOut">
              <a:rPr lang="en-US" smtClean="0"/>
              <a:t>5/13/2023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0CEFE-4593-4E28-9ED7-912626435CF6}" type="slidenum">
              <a:rPr lang="en-US" smtClean="0"/>
              <a:t>‹#›</a:t>
            </a:fld>
            <a:endParaRPr lang="en-US"/>
          </a:p>
        </p:txBody>
      </p:sp>
    </p:spTree>
    <p:extLst>
      <p:ext uri="{BB962C8B-B14F-4D97-AF65-F5344CB8AC3E}">
        <p14:creationId xmlns:p14="http://schemas.microsoft.com/office/powerpoint/2010/main" val="190744467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imate Change, Water Scarcity and a Shrinking Dead Sea: Jordan Faces a  Perfect Storm - Impak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23142" y="1418652"/>
            <a:ext cx="7772400" cy="1463040"/>
          </a:xfrm>
        </p:spPr>
        <p:txBody>
          <a:bodyPr/>
          <a:lstStyle/>
          <a:p>
            <a:r>
              <a:rPr lang="en-US" b="1" i="1" u="sng" dirty="0" smtClean="0">
                <a:solidFill>
                  <a:schemeClr val="bg1"/>
                </a:solidFill>
                <a:effectLst>
                  <a:outerShdw blurRad="38100" dist="38100" dir="2700000" algn="tl">
                    <a:srgbClr val="000000">
                      <a:alpha val="43137"/>
                    </a:srgbClr>
                  </a:outerShdw>
                </a:effectLst>
              </a:rPr>
              <a:t>Water Crisis in Jordan</a:t>
            </a:r>
            <a:endParaRPr lang="en-US" b="1" i="1" u="sng"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009571" y="3392595"/>
            <a:ext cx="3200400" cy="1463040"/>
          </a:xfrm>
        </p:spPr>
        <p:txBody>
          <a:bodyPr>
            <a:normAutofit fontScale="92500" lnSpcReduction="20000"/>
          </a:bodyPr>
          <a:lstStyle/>
          <a:p>
            <a:r>
              <a:rPr lang="en-US" dirty="0" smtClean="0">
                <a:solidFill>
                  <a:schemeClr val="bg1"/>
                </a:solidFill>
              </a:rPr>
              <a:t>Made by: Haya sunna</a:t>
            </a:r>
          </a:p>
          <a:p>
            <a:r>
              <a:rPr lang="en-US" dirty="0" smtClean="0">
                <a:solidFill>
                  <a:schemeClr val="bg1"/>
                </a:solidFill>
              </a:rPr>
              <a:t>             Leah azar</a:t>
            </a:r>
          </a:p>
          <a:p>
            <a:r>
              <a:rPr lang="en-US" dirty="0" smtClean="0">
                <a:solidFill>
                  <a:schemeClr val="bg1"/>
                </a:solidFill>
              </a:rPr>
              <a:t>               Rita Qsous</a:t>
            </a:r>
          </a:p>
          <a:p>
            <a:r>
              <a:rPr lang="en-US" dirty="0" smtClean="0">
                <a:solidFill>
                  <a:schemeClr val="bg1"/>
                </a:solidFill>
              </a:rPr>
              <a:t>                Raya akkawi</a:t>
            </a:r>
            <a:endParaRPr lang="en-US" dirty="0">
              <a:solidFill>
                <a:schemeClr val="bg1"/>
              </a:solidFill>
            </a:endParaRPr>
          </a:p>
        </p:txBody>
      </p:sp>
    </p:spTree>
    <p:extLst>
      <p:ext uri="{BB962C8B-B14F-4D97-AF65-F5344CB8AC3E}">
        <p14:creationId xmlns:p14="http://schemas.microsoft.com/office/powerpoint/2010/main" val="3699249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Desert Sunset Images – Browse 532,540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8588"/>
            <a:ext cx="12199938" cy="68590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1600" y="740427"/>
            <a:ext cx="10515600" cy="1325563"/>
          </a:xfrm>
        </p:spPr>
        <p:txBody>
          <a:bodyPr/>
          <a:lstStyle/>
          <a:p>
            <a:r>
              <a:rPr lang="en-US" b="1" dirty="0" smtClean="0">
                <a:effectLst>
                  <a:outerShdw blurRad="38100" dist="38100" dir="2700000" algn="tl">
                    <a:srgbClr val="000000">
                      <a:alpha val="43137"/>
                    </a:srgbClr>
                  </a:outerShdw>
                </a:effectLst>
                <a:latin typeface="Garamond" panose="02020404030301010803" pitchFamily="18" charset="0"/>
              </a:rPr>
              <a:t>What is water crisis?</a:t>
            </a:r>
            <a:endParaRPr lang="en-US" b="1" dirty="0">
              <a:effectLst>
                <a:outerShdw blurRad="38100" dist="38100" dir="2700000" algn="tl">
                  <a:srgbClr val="000000">
                    <a:alpha val="43137"/>
                  </a:srgbClr>
                </a:outerShdw>
              </a:effectLst>
              <a:latin typeface="Garamond" panose="02020404030301010803" pitchFamily="18" charset="0"/>
            </a:endParaRPr>
          </a:p>
        </p:txBody>
      </p:sp>
      <p:sp>
        <p:nvSpPr>
          <p:cNvPr id="7" name="Rectangle 6"/>
          <p:cNvSpPr/>
          <p:nvPr/>
        </p:nvSpPr>
        <p:spPr>
          <a:xfrm>
            <a:off x="101600" y="2067984"/>
            <a:ext cx="8953500" cy="2739211"/>
          </a:xfrm>
          <a:prstGeom prst="rect">
            <a:avLst/>
          </a:prstGeom>
          <a:noFill/>
        </p:spPr>
        <p:txBody>
          <a:bodyPr wrap="square" lIns="91440" tIns="45720" rIns="91440" bIns="45720">
            <a:spAutoFit/>
          </a:bodyPr>
          <a:lstStyle/>
          <a:p>
            <a:r>
              <a:rPr lang="en-US" sz="2800" b="1" i="1" dirty="0">
                <a:effectLst>
                  <a:outerShdw blurRad="38100" dist="38100" dir="2700000" algn="tl">
                    <a:srgbClr val="000000">
                      <a:alpha val="43137"/>
                    </a:srgbClr>
                  </a:outerShdw>
                </a:effectLst>
                <a:latin typeface="Arial Narrow" panose="020B0606020202030204" pitchFamily="34" charset="0"/>
              </a:rPr>
              <a:t>Water crisis refers to a situation where the demand for water exceeds the available supply, or when access to safe and clean water is limited or inadequate. </a:t>
            </a:r>
            <a:r>
              <a:rPr lang="en-US" sz="2800" b="1" i="1" dirty="0" smtClean="0">
                <a:effectLst>
                  <a:outerShdw blurRad="38100" dist="38100" dir="2700000" algn="tl">
                    <a:srgbClr val="000000">
                      <a:alpha val="43137"/>
                    </a:srgbClr>
                  </a:outerShdw>
                </a:effectLst>
                <a:latin typeface="Arial Narrow" panose="020B0606020202030204" pitchFamily="34" charset="0"/>
              </a:rPr>
              <a:t>A </a:t>
            </a:r>
            <a:r>
              <a:rPr lang="en-US" sz="2800" b="1" i="1" dirty="0">
                <a:effectLst>
                  <a:outerShdw blurRad="38100" dist="38100" dir="2700000" algn="tl">
                    <a:srgbClr val="000000">
                      <a:alpha val="43137"/>
                    </a:srgbClr>
                  </a:outerShdw>
                </a:effectLst>
                <a:latin typeface="Arial Narrow" panose="020B0606020202030204" pitchFamily="34" charset="0"/>
              </a:rPr>
              <a:t>water crisis can have serious consequences for human health, ecosystems, and economic development, and it is a growing challenge in many parts of the world</a:t>
            </a:r>
            <a:r>
              <a:rPr lang="en-US" sz="3200" b="1" i="1" dirty="0">
                <a:effectLst>
                  <a:outerShdw blurRad="38100" dist="38100" dir="2700000" algn="tl">
                    <a:srgbClr val="000000">
                      <a:alpha val="43137"/>
                    </a:srgbClr>
                  </a:outerShdw>
                </a:effectLst>
                <a:latin typeface="Arial Narrow" panose="020B0606020202030204" pitchFamily="34" charset="0"/>
              </a:rPr>
              <a:t>.</a:t>
            </a:r>
            <a:endParaRPr lang="en-US" sz="3200" b="1" i="1" dirty="0">
              <a:ln w="0"/>
              <a:effectLst>
                <a:outerShdw blurRad="38100" dist="38100" dir="2700000" algn="tl">
                  <a:srgbClr val="000000">
                    <a:alpha val="43137"/>
                  </a:srgbClr>
                </a:outerShdw>
              </a:effectLst>
              <a:latin typeface="Arial Narrow" panose="020B0606020202030204" pitchFamily="34" charset="0"/>
            </a:endParaRPr>
          </a:p>
        </p:txBody>
      </p:sp>
      <p:cxnSp>
        <p:nvCxnSpPr>
          <p:cNvPr id="8" name="Straight Connector 7"/>
          <p:cNvCxnSpPr/>
          <p:nvPr/>
        </p:nvCxnSpPr>
        <p:spPr>
          <a:xfrm>
            <a:off x="190500" y="952500"/>
            <a:ext cx="4737100" cy="1270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6867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esert Sunset Wallpapers - Top Free Desert Sunset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575" y="216522"/>
            <a:ext cx="10364451" cy="1596177"/>
          </a:xfrm>
        </p:spPr>
        <p:txBody>
          <a:bodyPr/>
          <a:lstStyle/>
          <a:p>
            <a:r>
              <a:rPr lang="en-US" b="1" dirty="0" smtClean="0">
                <a:solidFill>
                  <a:schemeClr val="bg1">
                    <a:lumMod val="95000"/>
                  </a:schemeClr>
                </a:solidFill>
                <a:effectLst>
                  <a:outerShdw blurRad="38100" dist="38100" dir="2700000" algn="tl">
                    <a:srgbClr val="000000">
                      <a:alpha val="43137"/>
                    </a:srgbClr>
                  </a:outerShdw>
                </a:effectLst>
              </a:rPr>
              <a:t>Issues for water crisis In Jordan</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8" name="Rectangle 7"/>
          <p:cNvSpPr/>
          <p:nvPr/>
        </p:nvSpPr>
        <p:spPr>
          <a:xfrm rot="10800000" flipV="1">
            <a:off x="155574" y="4337454"/>
            <a:ext cx="11527291" cy="2062103"/>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buFont typeface="Wingdings" panose="05000000000000000000" pitchFamily="2" charset="2"/>
              <a:buChar char="v"/>
            </a:pPr>
            <a:r>
              <a:rPr lang="en-US" sz="2800" b="1" i="1" u="sng" dirty="0">
                <a:ln w="0"/>
                <a:solidFill>
                  <a:schemeClr val="bg1">
                    <a:lumMod val="95000"/>
                  </a:schemeClr>
                </a:solidFill>
                <a:effectLst>
                  <a:outerShdw blurRad="38100" dist="38100" dir="2700000" algn="tl">
                    <a:srgbClr val="000000">
                      <a:alpha val="43137"/>
                    </a:srgbClr>
                  </a:outerShdw>
                </a:effectLst>
                <a:latin typeface="Constantia" panose="02030602050306030303" pitchFamily="18" charset="0"/>
              </a:rPr>
              <a:t>Population growth</a:t>
            </a:r>
          </a:p>
          <a:p>
            <a:r>
              <a:rPr lang="en-US" sz="2500" i="1" dirty="0" smtClean="0">
                <a:solidFill>
                  <a:schemeClr val="bg1"/>
                </a:solidFill>
              </a:rPr>
              <a:t>Jordan is </a:t>
            </a:r>
            <a:r>
              <a:rPr lang="en-US" sz="2500" i="1" dirty="0">
                <a:solidFill>
                  <a:schemeClr val="bg1"/>
                </a:solidFill>
              </a:rPr>
              <a:t>already one of the most water-stressed nations globally, and climate-induced record low levels of rainfall, heightened evaporation and increases in temperature will further drive desertification, reduce water supply and exacerbate water scarcity in the </a:t>
            </a:r>
            <a:r>
              <a:rPr lang="en-US" sz="2500" i="1" dirty="0" smtClean="0">
                <a:solidFill>
                  <a:schemeClr val="bg1"/>
                </a:solidFill>
              </a:rPr>
              <a:t>future.</a:t>
            </a:r>
            <a:endParaRPr lang="en-US" sz="2500" i="1" cap="none" spc="0" dirty="0">
              <a:ln w="0"/>
              <a:solidFill>
                <a:schemeClr val="bg1"/>
              </a:solidFill>
              <a:effectLst/>
            </a:endParaRPr>
          </a:p>
        </p:txBody>
      </p:sp>
      <p:cxnSp>
        <p:nvCxnSpPr>
          <p:cNvPr id="5" name="Straight Connector 4"/>
          <p:cNvCxnSpPr/>
          <p:nvPr/>
        </p:nvCxnSpPr>
        <p:spPr>
          <a:xfrm flipV="1">
            <a:off x="256878" y="544404"/>
            <a:ext cx="6705600" cy="1439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AutoShape 2" descr="How will the West solve a water crisis if climate change continues to get  worse? - ABC News"/>
          <p:cNvSpPr>
            <a:spLocks noChangeAspect="1" noChangeArrowheads="1"/>
          </p:cNvSpPr>
          <p:nvPr/>
        </p:nvSpPr>
        <p:spPr bwMode="auto">
          <a:xfrm>
            <a:off x="155575" y="-144463"/>
            <a:ext cx="10465754" cy="104657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ow will the West solve a water crisis if climate change continues to get  worse? - A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ow will the West solve a water crisis if climate change continues to get  worse? - ABC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rot="10800000" flipV="1">
            <a:off x="77786" y="1705964"/>
            <a:ext cx="12036425" cy="2631490"/>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buFont typeface="Wingdings" panose="05000000000000000000" pitchFamily="2" charset="2"/>
              <a:buChar char="v"/>
            </a:pPr>
            <a:r>
              <a:rPr lang="en-US" sz="25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Climate change</a:t>
            </a:r>
          </a:p>
          <a:p>
            <a:r>
              <a:rPr lang="en-US" sz="2800" dirty="0">
                <a:solidFill>
                  <a:schemeClr val="bg1"/>
                </a:solidFill>
                <a:latin typeface="Constantia" panose="02030602050306030303" pitchFamily="18" charset="0"/>
              </a:rPr>
              <a:t>Climate-related hazards in Jordan include droughts, extreme temperature, storms, landslides and flash floods. Other natural hazards include periodic earthquakes and epidemics. While these hazards are a natural occurrence in Jordan, they nevertheless pose serious constraints on development, and their intensity and frequency are likely to increase under a changing climate.</a:t>
            </a:r>
            <a:endParaRPr lang="en-US" sz="25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1309147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Water Challenges in Jordan - Fanack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9231"/>
            <a:ext cx="12192001" cy="6883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563" y="93866"/>
            <a:ext cx="10364451" cy="1596177"/>
          </a:xfrm>
        </p:spPr>
        <p:txBody>
          <a:bodyPr/>
          <a:lstStyle/>
          <a:p>
            <a:r>
              <a:rPr lang="en-US" b="1" dirty="0" smtClean="0">
                <a:solidFill>
                  <a:schemeClr val="bg1"/>
                </a:solidFill>
                <a:effectLst>
                  <a:outerShdw blurRad="38100" dist="38100" dir="2700000" algn="tl">
                    <a:srgbClr val="000000">
                      <a:alpha val="43137"/>
                    </a:srgbClr>
                  </a:outerShdw>
                </a:effectLst>
              </a:rPr>
              <a:t>Causes for water crisis In Jordan</a:t>
            </a:r>
            <a:endParaRPr lang="en-US"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rot="10800000" flipV="1">
            <a:off x="128438" y="4143085"/>
            <a:ext cx="11935121" cy="1815882"/>
          </a:xfrm>
          <a:prstGeom prst="rect">
            <a:avLst/>
          </a:prstGeom>
          <a:noFill/>
          <a:effectLst/>
        </p:spPr>
        <p:txBody>
          <a:bodyPr wrap="square" lIns="91440" tIns="45720" rIns="91440" bIns="45720">
            <a:spAutoFit/>
          </a:bodyPr>
          <a:lstStyle/>
          <a:p>
            <a:pPr marL="342900" indent="-342900">
              <a:buFont typeface="Wingdings" panose="05000000000000000000" pitchFamily="2" charset="2"/>
              <a:buChar char="v"/>
            </a:pPr>
            <a:r>
              <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Population </a:t>
            </a:r>
            <a:r>
              <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Growth</a:t>
            </a:r>
          </a:p>
          <a:p>
            <a:r>
              <a:rPr lang="en-US" sz="2800" dirty="0" smtClean="0">
                <a:ln w="0"/>
                <a:solidFill>
                  <a:schemeClr val="bg1"/>
                </a:solidFill>
                <a:effectLst>
                  <a:outerShdw blurRad="38100" dist="38100" dir="2700000" algn="tl">
                    <a:srgbClr val="000000">
                      <a:alpha val="43137"/>
                    </a:srgbClr>
                  </a:outerShdw>
                </a:effectLst>
              </a:rPr>
              <a:t>There are many factors that contribute to population growth in Jordan, including increased access to healthcare, better sanitation, and improved living conditions. Additionally, Jordan has a high birth rate and a relatively young population</a:t>
            </a:r>
            <a:endParaRPr lang="en-US" sz="2800" dirty="0" smtClean="0">
              <a:ln w="0"/>
              <a:solidFill>
                <a:schemeClr val="bg1"/>
              </a:solidFill>
              <a:effectLst>
                <a:outerShdw blurRad="38100" dist="38100" dir="2700000" algn="tl">
                  <a:srgbClr val="000000">
                    <a:alpha val="43137"/>
                  </a:srgbClr>
                </a:outerShdw>
              </a:effectLst>
            </a:endParaRPr>
          </a:p>
        </p:txBody>
      </p:sp>
      <p:cxnSp>
        <p:nvCxnSpPr>
          <p:cNvPr id="5" name="Straight Connector 4"/>
          <p:cNvCxnSpPr/>
          <p:nvPr/>
        </p:nvCxnSpPr>
        <p:spPr>
          <a:xfrm flipV="1">
            <a:off x="256878" y="544404"/>
            <a:ext cx="6705600" cy="1439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rot="10800000" flipV="1">
            <a:off x="144719" y="1355597"/>
            <a:ext cx="12159437" cy="3108543"/>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buFont typeface="Wingdings" panose="05000000000000000000" pitchFamily="2" charset="2"/>
              <a:buChar char="v"/>
            </a:pPr>
            <a:r>
              <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Climate Change</a:t>
            </a:r>
          </a:p>
          <a:p>
            <a:r>
              <a:rPr lang="en-US" sz="2800" dirty="0">
                <a:solidFill>
                  <a:schemeClr val="bg1"/>
                </a:solidFill>
                <a:effectLst>
                  <a:outerShdw blurRad="38100" dist="38100" dir="2700000" algn="tl">
                    <a:srgbClr val="000000">
                      <a:alpha val="43137"/>
                    </a:srgbClr>
                  </a:outerShdw>
                </a:effectLst>
              </a:rPr>
              <a:t>Climate change in Jordan is mainly caused by human activities that emit greenhouse gases into the atmosphere, such as burning fossil fuels for energy, transportation, and industrial processes. These gases trap heat in the Earth's atmosphere and contribute to a global rise in temperatures, which can have severe impacts on Jordan's climate.</a:t>
            </a:r>
            <a:endParaRPr lang="en-US" sz="2800"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a:p>
            <a:pPr marL="342900" indent="-342900">
              <a:buFont typeface="Wingdings" panose="05000000000000000000" pitchFamily="2" charset="2"/>
              <a:buChar char="v"/>
            </a:pPr>
            <a:endPar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274343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ordan's worsening water crisis a warning for the world | Stanford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1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6878" y="325686"/>
            <a:ext cx="10364451" cy="1596177"/>
          </a:xfrm>
        </p:spPr>
        <p:txBody>
          <a:bodyPr/>
          <a:lstStyle/>
          <a:p>
            <a:r>
              <a:rPr lang="en-US" b="1" dirty="0" smtClean="0">
                <a:solidFill>
                  <a:schemeClr val="bg1"/>
                </a:solidFill>
                <a:effectLst>
                  <a:outerShdw blurRad="38100" dist="38100" dir="2700000" algn="tl">
                    <a:srgbClr val="000000">
                      <a:alpha val="43137"/>
                    </a:srgbClr>
                  </a:outerShdw>
                </a:effectLst>
              </a:rPr>
              <a:t>Consequences for water crisis In Jordan</a:t>
            </a:r>
            <a:endParaRPr lang="en-US"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rot="10800000" flipV="1">
            <a:off x="165099" y="4091938"/>
            <a:ext cx="12026900" cy="2246769"/>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buFont typeface="Wingdings" panose="05000000000000000000" pitchFamily="2" charset="2"/>
              <a:buChar char="v"/>
            </a:pPr>
            <a:r>
              <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Population Growth</a:t>
            </a:r>
          </a:p>
          <a:p>
            <a:r>
              <a:rPr lang="en-US" sz="2800" dirty="0" smtClean="0">
                <a:solidFill>
                  <a:schemeClr val="bg1"/>
                </a:solidFill>
              </a:rPr>
              <a:t>The </a:t>
            </a:r>
            <a:r>
              <a:rPr lang="en-US" sz="2800" dirty="0">
                <a:solidFill>
                  <a:schemeClr val="bg1"/>
                </a:solidFill>
              </a:rPr>
              <a:t>over-extraction of groundwater, which accounts for over 60% of Jordan's total water supply, has led to significant depletion of groundwater reserves. As the population grows, so does the demand for groundwater, leading to further depletion of this vital </a:t>
            </a:r>
            <a:r>
              <a:rPr lang="en-US" sz="2800" dirty="0" smtClean="0">
                <a:solidFill>
                  <a:schemeClr val="bg1"/>
                </a:solidFill>
              </a:rPr>
              <a:t>resource</a:t>
            </a:r>
            <a:endPar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p:txBody>
      </p:sp>
      <p:cxnSp>
        <p:nvCxnSpPr>
          <p:cNvPr id="5" name="Straight Connector 4"/>
          <p:cNvCxnSpPr/>
          <p:nvPr/>
        </p:nvCxnSpPr>
        <p:spPr>
          <a:xfrm flipV="1">
            <a:off x="256878" y="544404"/>
            <a:ext cx="6705600" cy="1439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rot="10800000" flipV="1">
            <a:off x="165100" y="1766983"/>
            <a:ext cx="12026900" cy="2677656"/>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buFont typeface="Wingdings" panose="05000000000000000000" pitchFamily="2" charset="2"/>
              <a:buChar char="v"/>
            </a:pPr>
            <a:r>
              <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Climate Change</a:t>
            </a:r>
          </a:p>
          <a:p>
            <a:r>
              <a:rPr lang="en-US" sz="2800" dirty="0">
                <a:solidFill>
                  <a:schemeClr val="bg1"/>
                </a:solidFill>
              </a:rPr>
              <a:t>Climate change is expected to lead to decreased water availability in Jordan, as rising temperatures and changing precipitation patterns reduce the amount of water that is available for human use. This can lead to increased water scarcity and competition for water resources.</a:t>
            </a:r>
            <a:endPar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a:p>
            <a:pPr marL="342900" indent="-342900">
              <a:buFont typeface="Wingdings" panose="05000000000000000000" pitchFamily="2" charset="2"/>
              <a:buChar char="v"/>
            </a:pPr>
            <a:endPar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588031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rdan's worsening water crisis a warning for the world | Stanford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6878" y="325686"/>
            <a:ext cx="10364451" cy="1596177"/>
          </a:xfrm>
        </p:spPr>
        <p:txBody>
          <a:bodyPr/>
          <a:lstStyle/>
          <a:p>
            <a:r>
              <a:rPr lang="en-US" b="1" dirty="0" smtClean="0">
                <a:solidFill>
                  <a:schemeClr val="bg1"/>
                </a:solidFill>
                <a:effectLst>
                  <a:outerShdw blurRad="38100" dist="38100" dir="2700000" algn="tl">
                    <a:srgbClr val="000000">
                      <a:alpha val="43137"/>
                    </a:srgbClr>
                  </a:outerShdw>
                </a:effectLst>
              </a:rPr>
              <a:t>Solutions for water crisis In Jordan</a:t>
            </a:r>
            <a:endParaRPr lang="en-US"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rot="10800000" flipV="1">
            <a:off x="165099" y="4307381"/>
            <a:ext cx="12026900" cy="1815882"/>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buFont typeface="Wingdings" panose="05000000000000000000" pitchFamily="2" charset="2"/>
              <a:buChar char="v"/>
            </a:pPr>
            <a:r>
              <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Population Growth</a:t>
            </a:r>
          </a:p>
          <a:p>
            <a:r>
              <a:rPr lang="en-US" sz="2800" dirty="0">
                <a:solidFill>
                  <a:schemeClr val="bg1"/>
                </a:solidFill>
              </a:rPr>
              <a:t>Promoting family planning and reproductive health programs can help manage population growth and reduce the demand for water. This can include measures such as education and access to contraceptives.</a:t>
            </a:r>
            <a:endPar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p:txBody>
      </p:sp>
      <p:cxnSp>
        <p:nvCxnSpPr>
          <p:cNvPr id="5" name="Straight Connector 4"/>
          <p:cNvCxnSpPr/>
          <p:nvPr/>
        </p:nvCxnSpPr>
        <p:spPr>
          <a:xfrm flipV="1">
            <a:off x="256878" y="544404"/>
            <a:ext cx="6705600" cy="1439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rot="10800000" flipV="1">
            <a:off x="165100" y="1862279"/>
            <a:ext cx="12026900" cy="2246769"/>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buFont typeface="Wingdings" panose="05000000000000000000" pitchFamily="2" charset="2"/>
              <a:buChar char="v"/>
            </a:pPr>
            <a:r>
              <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rPr>
              <a:t>Climate Change</a:t>
            </a:r>
          </a:p>
          <a:p>
            <a:r>
              <a:rPr lang="en-US" sz="2800" dirty="0">
                <a:solidFill>
                  <a:schemeClr val="bg1"/>
                </a:solidFill>
              </a:rPr>
              <a:t>Reducing greenhouse gas emissions is critical to mitigate the impacts of climate change on Jordan's water resources. This can be achieved through policies and measures that promote renewable energy, energy efficiency, and sustainable transportation.</a:t>
            </a:r>
            <a:endParaRPr lang="en-US" sz="2800" b="1" i="1" u="sng" dirty="0" smtClean="0">
              <a:ln w="0"/>
              <a:solidFill>
                <a:schemeClr val="bg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145733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307975" y="829351"/>
            <a:ext cx="10515600" cy="5620204"/>
          </a:xfrm>
        </p:spPr>
        <p:txBody>
          <a:bodyPr>
            <a:normAutofit/>
          </a:bodyPr>
          <a:lstStyle/>
          <a:p>
            <a:r>
              <a:rPr lang="en-US" sz="2000" i="1" dirty="0" smtClean="0">
                <a:effectLst/>
              </a:rPr>
              <a:t>Jordan </a:t>
            </a:r>
            <a:r>
              <a:rPr lang="en-US" sz="2000" dirty="0" smtClean="0">
                <a:effectLst/>
              </a:rPr>
              <a:t>. World Bank Open Data. (n.d.). Retrieved May 7, 2023, from https://data.worldbank.org/country/jordan </a:t>
            </a:r>
          </a:p>
          <a:p>
            <a:r>
              <a:rPr lang="en-US" sz="2000" i="1" dirty="0" smtClean="0">
                <a:effectLst/>
              </a:rPr>
              <a:t>Water, sanitation and hygiene (WASH) | unicef</a:t>
            </a:r>
            <a:r>
              <a:rPr lang="en-US" sz="2000" dirty="0" smtClean="0">
                <a:effectLst/>
              </a:rPr>
              <a:t>. (n.d.). Retrieved May 7, 2023, from https://www.unicef.org/wash </a:t>
            </a:r>
          </a:p>
          <a:p>
            <a:r>
              <a:rPr lang="en-US" sz="2000" dirty="0" smtClean="0">
                <a:effectLst/>
              </a:rPr>
              <a:t>Elsevier. (n.d.). </a:t>
            </a:r>
            <a:r>
              <a:rPr lang="en-US" sz="2000" i="1" dirty="0" smtClean="0">
                <a:effectLst/>
              </a:rPr>
              <a:t>How do I cite a sciencedirect article?</a:t>
            </a:r>
            <a:r>
              <a:rPr lang="en-US" sz="2000" dirty="0" smtClean="0">
                <a:effectLst/>
              </a:rPr>
              <a:t> How do I cite a ScienceDirect article? - ScienceDirect Support Center. Retrieved May 7, 2023, from https://service.elsevier.com/app/answers/detail/a_id/29581/supporthub/sciencedirect/~/how-do-i-cite-a-sciencedirect-article%3F/ </a:t>
            </a:r>
          </a:p>
          <a:p>
            <a:r>
              <a:rPr lang="en-US" sz="2000" i="1" dirty="0" smtClean="0">
                <a:effectLst/>
              </a:rPr>
              <a:t>Home</a:t>
            </a:r>
            <a:r>
              <a:rPr lang="en-US" sz="2000" dirty="0" smtClean="0">
                <a:effectLst/>
              </a:rPr>
              <a:t>. UNDP Climate Change Adaptation. (n.d.). Retrieved May 7, 2023, from https://www.adaptation-undp.org/ </a:t>
            </a:r>
          </a:p>
          <a:p>
            <a:r>
              <a:rPr lang="en-US" sz="2000" i="1" dirty="0" smtClean="0">
                <a:effectLst/>
              </a:rPr>
              <a:t>Climate change knowledge portal of the World Bank (CCKP)</a:t>
            </a:r>
            <a:r>
              <a:rPr lang="en-US" sz="2000" dirty="0" smtClean="0">
                <a:effectLst/>
              </a:rPr>
              <a:t>. Climate Change Knowledge Portal of the World Bank (CCKP) - English. (n.d.). Retrieved May 7, 2023, from https://climate-adapt.eea.europa.eu/en/metadata/portals/climate-change-knowledge-portal-of-the-world-bank-cckp-year-of-launch </a:t>
            </a:r>
          </a:p>
          <a:p>
            <a:endParaRPr lang="en-US" dirty="0" smtClean="0">
              <a:effectLst/>
            </a:endParaRPr>
          </a:p>
          <a:p>
            <a:endParaRPr lang="en-US" dirty="0"/>
          </a:p>
        </p:txBody>
      </p:sp>
      <p:sp>
        <p:nvSpPr>
          <p:cNvPr id="5" name="AutoShape 2" descr="15,600+ Water Droplet On Black Stock Photos, Pictures &amp; Royalty-Free Images  - iStock | Water droplets, One water dropl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2177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TotalTime>
  <Words>452</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Calibri</vt:lpstr>
      <vt:lpstr>Calibri Light</vt:lpstr>
      <vt:lpstr>Constantia</vt:lpstr>
      <vt:lpstr>Garamond</vt:lpstr>
      <vt:lpstr>Wingdings</vt:lpstr>
      <vt:lpstr>Office Theme</vt:lpstr>
      <vt:lpstr>Water Crisis in Jordan</vt:lpstr>
      <vt:lpstr>What is water crisis?</vt:lpstr>
      <vt:lpstr>Issues for water crisis In Jordan</vt:lpstr>
      <vt:lpstr>Causes for water crisis In Jordan</vt:lpstr>
      <vt:lpstr>Consequences for water crisis In Jordan</vt:lpstr>
      <vt:lpstr>Solutions for water crisis In Jordan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Microsoft account</dc:creator>
  <cp:lastModifiedBy>Microsoft account</cp:lastModifiedBy>
  <cp:revision>27</cp:revision>
  <dcterms:created xsi:type="dcterms:W3CDTF">2023-05-02T09:13:28Z</dcterms:created>
  <dcterms:modified xsi:type="dcterms:W3CDTF">2023-05-13T15:18:24Z</dcterms:modified>
</cp:coreProperties>
</file>