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0"/>
  </p:notesMasterIdLst>
  <p:sldIdLst>
    <p:sldId id="256" r:id="rId2"/>
    <p:sldId id="257" r:id="rId3"/>
    <p:sldId id="262" r:id="rId4"/>
    <p:sldId id="268" r:id="rId5"/>
    <p:sldId id="271" r:id="rId6"/>
    <p:sldId id="274" r:id="rId7"/>
    <p:sldId id="277" r:id="rId8"/>
    <p:sldId id="276" r:id="rId9"/>
  </p:sldIdLst>
  <p:sldSz cx="9144000" cy="5143500" type="screen16x9"/>
  <p:notesSz cx="6858000" cy="9144000"/>
  <p:embeddedFontLst>
    <p:embeddedFont>
      <p:font typeface="Montserrat ExtraBold" panose="020B0604020202020204" charset="0"/>
      <p:bold r:id="rId11"/>
      <p:boldItalic r:id="rId12"/>
    </p:embeddedFont>
    <p:embeddedFont>
      <p:font typeface="Montserrat ExtraLight" panose="020B060402020202020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Bahnschrift SemiBold" panose="020B0502040204020203" pitchFamily="34" charset="0"/>
      <p:bold r:id="rId21"/>
    </p:embeddedFont>
    <p:embeddedFont>
      <p:font typeface="Leelawadee UI" panose="020B0502040204020203" pitchFamily="34" charset="-34"/>
      <p:regular r:id="rId22"/>
      <p:bold r:id="rId23"/>
    </p:embeddedFont>
    <p:embeddedFont>
      <p:font typeface="Aldhabi" panose="01000000000000000000" pitchFamily="2" charset="-78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E56B6ABF-54F0-4C32-953D-FFCAE96F8B91}">
          <p14:sldIdLst>
            <p14:sldId id="256"/>
            <p14:sldId id="257"/>
            <p14:sldId id="262"/>
            <p14:sldId id="268"/>
            <p14:sldId id="271"/>
            <p14:sldId id="274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c4f50a4ade6cc8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2E0383-3AC9-40DF-B9F1-14BDF275862B}">
  <a:tblStyle styleId="{322E0383-3AC9-40DF-B9F1-14BDF27586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3T17:50:51.65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22646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47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9262ee2f_0_26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9262ee2f_0_26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34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351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03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3081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91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CAPTION_ONL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938500" y="1246025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1pPr>
            <a:lvl2pPr marL="914400" lvl="1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2pPr>
            <a:lvl3pPr marL="1371600" lvl="2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3pPr>
            <a:lvl4pPr marL="1828800" lvl="3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4pPr>
            <a:lvl5pPr marL="2286000" lvl="4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5pPr>
            <a:lvl6pPr marL="2743200" lvl="5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6pPr>
            <a:lvl7pPr marL="3200400" lvl="6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7pPr>
            <a:lvl8pPr marL="3657600" lvl="7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8pPr>
            <a:lvl9pPr marL="4114800" lvl="8" indent="-301625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59" r:id="rId5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Chemical </a:t>
            </a:r>
            <a:br>
              <a:rPr lang="en" dirty="0" smtClean="0"/>
            </a:br>
            <a:r>
              <a:rPr lang="en" dirty="0" smtClean="0"/>
              <a:t>substances</a:t>
            </a:r>
            <a:endParaRPr dirty="0"/>
          </a:p>
        </p:txBody>
      </p:sp>
      <p:sp>
        <p:nvSpPr>
          <p:cNvPr id="164" name="Google Shape;164;p38"/>
          <p:cNvSpPr txBox="1">
            <a:spLocks noGrp="1"/>
          </p:cNvSpPr>
          <p:nvPr>
            <p:ph type="ctrTitle"/>
          </p:nvPr>
        </p:nvSpPr>
        <p:spPr>
          <a:xfrm>
            <a:off x="2941650" y="2624375"/>
            <a:ext cx="3260700" cy="464700"/>
          </a:xfrm>
          <a:prstGeom prst="rect">
            <a:avLst/>
          </a:prstGeom>
          <a:effectLst>
            <a:outerShdw blurRad="100013" dist="19050" dir="84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dirty="0" smtClean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⭐👩‍🔬👨‍🔬⭐</a:t>
            </a:r>
            <a:endParaRPr sz="2200" b="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165" name="Google Shape;165;p38"/>
          <p:cNvCxnSpPr/>
          <p:nvPr/>
        </p:nvCxnSpPr>
        <p:spPr>
          <a:xfrm>
            <a:off x="3190500" y="256517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862992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What are Exothermic and endothermic reactions?</a:t>
            </a:r>
            <a:endParaRPr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cxnSp>
        <p:nvCxnSpPr>
          <p:cNvPr id="172" name="Google Shape;172;p39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7" name="Content Placeholder 2"/>
          <p:cNvSpPr>
            <a:spLocks noGrp="1"/>
          </p:cNvSpPr>
          <p:nvPr>
            <p:ph type="body" idx="1"/>
          </p:nvPr>
        </p:nvSpPr>
        <p:spPr>
          <a:xfrm>
            <a:off x="98920" y="1529027"/>
            <a:ext cx="7172100" cy="3039900"/>
          </a:xfrm>
        </p:spPr>
        <p:txBody>
          <a:bodyPr>
            <a:normAutofit/>
          </a:bodyPr>
          <a:lstStyle/>
          <a:p>
            <a:r>
              <a:rPr lang="en-US" b="1" dirty="0"/>
              <a:t>Chemical reactions can either release energy to their </a:t>
            </a:r>
            <a:r>
              <a:rPr lang="en-US" b="1" dirty="0" smtClean="0"/>
              <a:t>surroundings(Exothermic reaction), or </a:t>
            </a:r>
            <a:r>
              <a:rPr lang="en-US" b="1" dirty="0"/>
              <a:t>energy can be transferred to them from the </a:t>
            </a:r>
            <a:r>
              <a:rPr lang="en-US" b="1" dirty="0" smtClean="0"/>
              <a:t>surrounding(Endothermic)</a:t>
            </a:r>
          </a:p>
          <a:p>
            <a:pPr marL="155575" indent="0">
              <a:buNone/>
            </a:pPr>
            <a:endParaRPr lang="en-US" b="1" dirty="0" smtClean="0"/>
          </a:p>
          <a:p>
            <a:r>
              <a:rPr lang="en-US" b="1" dirty="0"/>
              <a:t>How do you know what type of reaction is </a:t>
            </a:r>
            <a:r>
              <a:rPr lang="en-US" b="1" dirty="0" smtClean="0"/>
              <a:t>happening?</a:t>
            </a:r>
          </a:p>
          <a:p>
            <a:pPr marL="0" indent="0">
              <a:buNone/>
            </a:pPr>
            <a:r>
              <a:rPr lang="en-US" b="1" dirty="0" smtClean="0"/>
              <a:t>One </a:t>
            </a:r>
            <a:r>
              <a:rPr lang="en-US" b="1" dirty="0"/>
              <a:t>way to do this is by looking at the system and surroundings of a reaction. The system is where the reaction takes place, and the surroundings are the area around the </a:t>
            </a:r>
            <a:r>
              <a:rPr lang="en-US" b="1" dirty="0" smtClean="0"/>
              <a:t>system.</a:t>
            </a:r>
          </a:p>
          <a:p>
            <a:pPr marL="0" indent="0">
              <a:buNone/>
            </a:pPr>
            <a:r>
              <a:rPr lang="en-US" b="1" dirty="0" smtClean="0"/>
              <a:t>Measure </a:t>
            </a:r>
            <a:r>
              <a:rPr lang="en-US" b="1" dirty="0"/>
              <a:t>the temperature change of a reaction to determine if it is exothermic or endothermic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Endothermic Reactions: </a:t>
            </a:r>
            <a:r>
              <a:rPr lang="en-US" b="1" dirty="0" smtClean="0"/>
              <a:t>chemical </a:t>
            </a:r>
            <a:r>
              <a:rPr lang="en-US" b="1" dirty="0"/>
              <a:t>reactions that absorb heat energy from the surrounding. </a:t>
            </a:r>
            <a:endParaRPr lang="en-US" b="1" dirty="0" smtClean="0"/>
          </a:p>
          <a:p>
            <a:pPr marL="155575" indent="0">
              <a:buNone/>
            </a:pPr>
            <a:endParaRPr lang="en-US" b="1" dirty="0" smtClean="0"/>
          </a:p>
          <a:p>
            <a:r>
              <a:rPr lang="en-US" b="1" dirty="0" smtClean="0"/>
              <a:t>Exothermic </a:t>
            </a:r>
            <a:r>
              <a:rPr lang="en-US" b="1" dirty="0"/>
              <a:t>Reactions</a:t>
            </a:r>
            <a:r>
              <a:rPr lang="en-US" b="1" dirty="0" smtClean="0"/>
              <a:t>: chemical </a:t>
            </a:r>
            <a:r>
              <a:rPr lang="en-US" b="1" dirty="0"/>
              <a:t>reactions that release heat energy to the surrounding.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512443" y="434629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Ammonium chloride</a:t>
            </a:r>
            <a:b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properties</a:t>
            </a:r>
            <a:endParaRPr sz="1800" dirty="0">
              <a:solidFill>
                <a:schemeClr val="tx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6" name="Google Shape;216;p44"/>
          <p:cNvCxnSpPr/>
          <p:nvPr/>
        </p:nvCxnSpPr>
        <p:spPr>
          <a:xfrm>
            <a:off x="873800" y="43307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334794" y="3411960"/>
            <a:ext cx="48707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39700" indent="0">
              <a:buNone/>
            </a:pPr>
            <a:r>
              <a:rPr lang="en-US" sz="1800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</a:rPr>
              <a:t>Ammonium chloride-endothermic</a:t>
            </a:r>
          </a:p>
          <a:p>
            <a:pPr marL="139700" indent="0">
              <a:buNone/>
            </a:pPr>
            <a:endParaRPr lang="en-US" sz="1800" dirty="0" smtClean="0">
              <a:ln w="0"/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68604" y="434629"/>
            <a:ext cx="46293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Ammonium chloride</a:t>
            </a:r>
            <a:br>
              <a:rPr lang="en-US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uses of it in our lives</a:t>
            </a:r>
          </a:p>
          <a:p>
            <a:endParaRPr lang="en-US" sz="16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36387" y="1282077"/>
            <a:ext cx="4082381" cy="204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A nitrogen supply in fertilizers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An electrolyte in dry cells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A constituent of galvanizing, tinning, and soldering fluxes to remove oxide coatings from metals</a:t>
            </a:r>
            <a:endParaRPr lang="en-US" sz="1800" b="1" dirty="0">
              <a:latin typeface="Bahnschrift SemiBold" panose="020B0502040204020203" pitchFamily="34" charset="0"/>
              <a:cs typeface="Aldhabi" panose="01000000000000000000" pitchFamily="2" charset="-78"/>
            </a:endParaRPr>
          </a:p>
        </p:txBody>
      </p:sp>
      <p:sp>
        <p:nvSpPr>
          <p:cNvPr id="7" name="Google Shape;215;p44"/>
          <p:cNvSpPr txBox="1">
            <a:spLocks/>
          </p:cNvSpPr>
          <p:nvPr/>
        </p:nvSpPr>
        <p:spPr>
          <a:xfrm>
            <a:off x="63368" y="1376029"/>
            <a:ext cx="4839128" cy="284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Ammonium chloride is a white crystalline solid that has no smell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It </a:t>
            </a:r>
            <a:r>
              <a:rPr lang="en-US" sz="16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has a density of approximately 1.5274 g mL</a:t>
            </a:r>
            <a:r>
              <a:rPr lang="en-US" sz="1600" b="1" baseline="30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-1</a:t>
            </a:r>
            <a:r>
              <a:rPr lang="en-US" sz="16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 . </a:t>
            </a:r>
            <a:endParaRPr lang="en-US" sz="1600" b="1" dirty="0" smtClean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The </a:t>
            </a:r>
            <a:r>
              <a:rPr lang="en-US" sz="16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melting </a:t>
            </a:r>
            <a:r>
              <a:rPr lang="en-US" sz="1600" b="1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point: 338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The boiling point:520 ℃</a:t>
            </a:r>
            <a:endParaRPr lang="en-US" sz="1600" b="1" dirty="0" smtClean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10" grpId="0" build="p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738475" y="523086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 chloride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properties</a:t>
            </a:r>
            <a:endParaRPr sz="1800" dirty="0">
              <a:solidFill>
                <a:schemeClr val="tx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6" name="Google Shape;216;p44"/>
          <p:cNvCxnSpPr/>
          <p:nvPr/>
        </p:nvCxnSpPr>
        <p:spPr>
          <a:xfrm>
            <a:off x="873800" y="43307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5" name="Text Placeholder 2"/>
          <p:cNvSpPr txBox="1">
            <a:spLocks/>
          </p:cNvSpPr>
          <p:nvPr/>
        </p:nvSpPr>
        <p:spPr>
          <a:xfrm>
            <a:off x="4248620" y="1306421"/>
            <a:ext cx="4472020" cy="267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Lowering blood pressure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Treating acid burns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Injections may also be used to enhance the resolution of an electrocardiogram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De-icing agent for roads in the winter</a:t>
            </a:r>
            <a:endParaRPr lang="en-US" sz="1800" b="1" dirty="0">
              <a:latin typeface="Bahnschrift SemiBold" panose="020B0502040204020203" pitchFamily="34" charset="0"/>
              <a:cs typeface="Aldhabi" panose="010000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9557" y="449371"/>
            <a:ext cx="46293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Calcium chloride</a:t>
            </a:r>
            <a:br>
              <a:rPr lang="en-US" smtClean="0">
                <a:solidFill>
                  <a:schemeClr val="tx1">
                    <a:lumMod val="10000"/>
                    <a:lumOff val="90000"/>
                  </a:schemeClr>
                </a:solidFill>
              </a:rPr>
            </a:br>
            <a:r>
              <a:rPr lang="en-US" sz="160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uses of it in our lives</a:t>
            </a:r>
            <a:endParaRPr lang="en-US" sz="16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516" y="3909607"/>
            <a:ext cx="4735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</a:rPr>
              <a:t>Calcium chloride-exothermic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58" y="1387145"/>
            <a:ext cx="4629299" cy="2760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Calcium chloride molecules feature two ionic bonds between the single calcium </a:t>
            </a:r>
            <a:r>
              <a:rPr lang="en-US" sz="1600" b="1" dirty="0" err="1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cation</a:t>
            </a:r>
            <a:r>
              <a:rPr lang="en-US" sz="1600" b="1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 and the two chloride anions</a:t>
            </a:r>
            <a:endParaRPr lang="en-US" sz="1600" b="1" dirty="0" smtClean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Density:2.15g/cm cubed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dirty="0" err="1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Boilling</a:t>
            </a:r>
            <a:r>
              <a:rPr lang="en-US" sz="1600" b="1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 point: 1,935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Melting point: 772</a:t>
            </a:r>
            <a:endParaRPr lang="en-US" sz="16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322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5" grpId="0"/>
      <p:bldP spid="6" grpId="0"/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697378" y="433072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Potassium chloride 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properties</a:t>
            </a:r>
            <a:endParaRPr sz="1800" dirty="0">
              <a:solidFill>
                <a:schemeClr val="tx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255835" y="1586472"/>
            <a:ext cx="4614115" cy="2515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Potassium chloride has a molecular mass of 74.551 grams per mole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It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has a density of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1.984 grams per milliliter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The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melting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point:770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℃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The boiling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point: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1420℃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,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cxnSp>
        <p:nvCxnSpPr>
          <p:cNvPr id="216" name="Google Shape;216;p44"/>
          <p:cNvCxnSpPr/>
          <p:nvPr/>
        </p:nvCxnSpPr>
        <p:spPr>
          <a:xfrm>
            <a:off x="873800" y="43307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5" name="Text Placeholder 2"/>
          <p:cNvSpPr txBox="1">
            <a:spLocks/>
          </p:cNvSpPr>
          <p:nvPr/>
        </p:nvSpPr>
        <p:spPr>
          <a:xfrm>
            <a:off x="4701994" y="1429079"/>
            <a:ext cx="3370175" cy="300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Flavoring agent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pH control agent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Thickener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Stabilizer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Flavor enhancer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An treat low potassium levels or hypokalemia</a:t>
            </a:r>
          </a:p>
          <a:p>
            <a:pPr marL="139700" indent="0">
              <a:buFont typeface="Montserrat"/>
              <a:buNone/>
            </a:pPr>
            <a:endParaRPr lang="en-US" sz="1800" b="1" dirty="0">
              <a:latin typeface="Bahnschrift SemiBold" panose="020B0502040204020203" pitchFamily="34" charset="0"/>
              <a:cs typeface="Aldhabi" panose="01000000000000000000" pitchFamily="2" charset="-78"/>
            </a:endParaRPr>
          </a:p>
        </p:txBody>
      </p:sp>
      <p:cxnSp>
        <p:nvCxnSpPr>
          <p:cNvPr id="6" name="Google Shape;216;p44"/>
          <p:cNvCxnSpPr/>
          <p:nvPr/>
        </p:nvCxnSpPr>
        <p:spPr>
          <a:xfrm>
            <a:off x="4701994" y="487679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7" name="Title 1"/>
          <p:cNvSpPr txBox="1">
            <a:spLocks/>
          </p:cNvSpPr>
          <p:nvPr/>
        </p:nvSpPr>
        <p:spPr>
          <a:xfrm>
            <a:off x="4701994" y="433072"/>
            <a:ext cx="46293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Potassium chloride</a:t>
            </a:r>
            <a:br>
              <a:rPr lang="en-US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uses of it in our lives</a:t>
            </a:r>
            <a:endParaRPr lang="en-US" sz="16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396493" y="3399147"/>
            <a:ext cx="62956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buFont typeface="Montserrat"/>
              <a:buNone/>
            </a:pPr>
            <a:endParaRPr lang="en-US" sz="1800" dirty="0" smtClean="0">
              <a:ln w="0"/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139700" indent="0">
              <a:buNone/>
            </a:pPr>
            <a:r>
              <a:rPr lang="en-US" sz="1800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</a:rPr>
              <a:t>Potassium chloride absorbs heat from its surroundings when it dissolves in water so its an </a:t>
            </a:r>
            <a:r>
              <a:rPr lang="en-US" sz="1800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</a:rPr>
              <a:t>Endothermic reaction</a:t>
            </a:r>
            <a:endParaRPr lang="en-US" sz="1800" dirty="0" smtClean="0">
              <a:ln w="0"/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45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15" grpId="0" build="p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738475" y="523086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Sodium chloride </a:t>
            </a: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properties</a:t>
            </a:r>
            <a:endParaRPr sz="1800" dirty="0">
              <a:solidFill>
                <a:schemeClr val="tx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79125" y="1573550"/>
            <a:ext cx="574805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A white crystalline solid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Density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: It has a density of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2.165g/ml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The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melting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point:801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℃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The boiling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point: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1413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℃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cxnSp>
        <p:nvCxnSpPr>
          <p:cNvPr id="216" name="Google Shape;216;p44"/>
          <p:cNvCxnSpPr/>
          <p:nvPr/>
        </p:nvCxnSpPr>
        <p:spPr>
          <a:xfrm>
            <a:off x="873800" y="43307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5" name="Text Placeholder 2"/>
          <p:cNvSpPr txBox="1">
            <a:spLocks/>
          </p:cNvSpPr>
          <p:nvPr/>
        </p:nvSpPr>
        <p:spPr>
          <a:xfrm>
            <a:off x="4500081" y="1520527"/>
            <a:ext cx="4066426" cy="173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Food preservative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Seasoning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Used in manufacturing to make plastics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Used in medical treatments as IV infusions and catheter flushes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Bahnschrift SemiBold" panose="020B0502040204020203" pitchFamily="34" charset="0"/>
                <a:cs typeface="Aldhabi" panose="01000000000000000000" pitchFamily="2" charset="-78"/>
              </a:rPr>
              <a:t>Widely used in the cooking industry</a:t>
            </a:r>
          </a:p>
          <a:p>
            <a:pPr marL="139700" indent="0">
              <a:buFont typeface="Montserrat"/>
              <a:buNone/>
            </a:pPr>
            <a:endParaRPr lang="en-US" sz="1800" b="1" dirty="0">
              <a:latin typeface="Bahnschrift SemiBold" panose="020B0502040204020203" pitchFamily="34" charset="0"/>
              <a:cs typeface="Aldhabi" panose="010000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19538" y="489114"/>
            <a:ext cx="46293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Sodium chloride</a:t>
            </a:r>
            <a:br>
              <a:rPr lang="en-US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uses of it in our lives</a:t>
            </a:r>
            <a:endParaRPr lang="en-US" sz="16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178956" y="3184269"/>
            <a:ext cx="57483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buNone/>
            </a:pPr>
            <a:r>
              <a:rPr lang="en-US" sz="1800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</a:rPr>
              <a:t>Sodium chloride is endothermic</a:t>
            </a:r>
          </a:p>
        </p:txBody>
      </p:sp>
    </p:spTree>
    <p:extLst>
      <p:ext uri="{BB962C8B-B14F-4D97-AF65-F5344CB8AC3E}">
        <p14:creationId xmlns:p14="http://schemas.microsoft.com/office/powerpoint/2010/main" val="1969626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15" grpId="0" build="p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67486"/>
              </p:ext>
            </p:extLst>
          </p:nvPr>
        </p:nvGraphicFramePr>
        <p:xfrm>
          <a:off x="1150707" y="1387012"/>
          <a:ext cx="6407648" cy="2448357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601912"/>
                <a:gridCol w="1601912"/>
                <a:gridCol w="1601912"/>
                <a:gridCol w="1601912"/>
              </a:tblGrid>
              <a:tr h="58075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Reaction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Temperature before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reaction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Temperature after reaction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Temperature change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56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Ammonium chloride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56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Calcium chloride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56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Potassium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chloride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56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Sodium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chloride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-13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7416" y="369870"/>
            <a:ext cx="700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Salts when dissolved in water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7546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7094" y="360049"/>
            <a:ext cx="4629300" cy="9414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🔬 Good </a:t>
            </a:r>
            <a:r>
              <a:rPr lang="en-US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bye ‍</a:t>
            </a:r>
            <a:r>
              <a:rPr lang="en-US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🔬</a:t>
            </a:r>
            <a:endParaRPr lang="en-US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1313" y="1028982"/>
            <a:ext cx="4852700" cy="1102975"/>
          </a:xfrm>
        </p:spPr>
        <p:txBody>
          <a:bodyPr/>
          <a:lstStyle/>
          <a:p>
            <a:pPr marL="139700" indent="0" algn="ctr">
              <a:buNone/>
            </a:pPr>
            <a:r>
              <a:rPr lang="en-US" dirty="0"/>
              <a:t>made by:</a:t>
            </a:r>
          </a:p>
          <a:p>
            <a:pPr marL="139700" indent="0">
              <a:buNone/>
            </a:pPr>
            <a:r>
              <a:rPr lang="en-US" dirty="0"/>
              <a:t> </a:t>
            </a:r>
            <a:r>
              <a:rPr lang="en-US" dirty="0" smtClean="0"/>
              <a:t>        Haya </a:t>
            </a:r>
            <a:r>
              <a:rPr lang="en-US" dirty="0"/>
              <a:t>Sunna, </a:t>
            </a:r>
            <a:r>
              <a:rPr lang="en-US" dirty="0"/>
              <a:t>R</a:t>
            </a:r>
            <a:r>
              <a:rPr lang="en-US" dirty="0" smtClean="0"/>
              <a:t>aya akkawi,rita qsous, Leah </a:t>
            </a:r>
            <a:r>
              <a:rPr lang="en-US" dirty="0" smtClean="0"/>
              <a:t>azar	</a:t>
            </a:r>
            <a:endParaRPr lang="en-US" dirty="0"/>
          </a:p>
        </p:txBody>
      </p:sp>
      <p:pic>
        <p:nvPicPr>
          <p:cNvPr id="1026" name="Picture 2" descr="780+ Clapping Hands Emoji Stock Photos, Pictures &amp; Royalt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6" y="2131957"/>
            <a:ext cx="3571874" cy="249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19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397</Words>
  <Application>Microsoft Office PowerPoint</Application>
  <PresentationFormat>On-screen Show (16:9)</PresentationFormat>
  <Paragraphs>83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Montserrat ExtraBold</vt:lpstr>
      <vt:lpstr>Montserrat ExtraLight</vt:lpstr>
      <vt:lpstr>Wingdings</vt:lpstr>
      <vt:lpstr>Montserrat</vt:lpstr>
      <vt:lpstr>Bahnschrift SemiBold</vt:lpstr>
      <vt:lpstr>Leelawadee UI</vt:lpstr>
      <vt:lpstr>Aldhabi</vt:lpstr>
      <vt:lpstr>Arial</vt:lpstr>
      <vt:lpstr>Futuristic Background by Slidesgo</vt:lpstr>
      <vt:lpstr>Chemical  substances</vt:lpstr>
      <vt:lpstr>What are Exothermic and endothermic reactions?</vt:lpstr>
      <vt:lpstr>Ammonium chloride Chemical properties</vt:lpstr>
      <vt:lpstr>Calcium chloride chemical properties</vt:lpstr>
      <vt:lpstr>Potassium chloride  chemical properties</vt:lpstr>
      <vt:lpstr>Sodium chloride  chemical properties</vt:lpstr>
      <vt:lpstr>PowerPoint Presentation</vt:lpstr>
      <vt:lpstr>🔬 Good bye ‍🔬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 substances</dc:title>
  <dc:creator>nadine nimri</dc:creator>
  <cp:lastModifiedBy>Microsoft account</cp:lastModifiedBy>
  <cp:revision>24</cp:revision>
  <dcterms:modified xsi:type="dcterms:W3CDTF">2023-05-13T15:01:30Z</dcterms:modified>
</cp:coreProperties>
</file>