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71" r:id="rId6"/>
    <p:sldId id="263" r:id="rId7"/>
    <p:sldId id="260" r:id="rId8"/>
    <p:sldId id="269" r:id="rId9"/>
    <p:sldId id="261" r:id="rId10"/>
    <p:sldId id="274" r:id="rId11"/>
    <p:sldId id="273" r:id="rId12"/>
    <p:sldId id="275" r:id="rId13"/>
    <p:sldId id="276" r:id="rId14"/>
    <p:sldId id="277" r:id="rId15"/>
    <p:sldId id="278" r:id="rId16"/>
    <p:sldId id="279" r:id="rId17"/>
    <p:sldId id="262"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3"/>
  </p:normalViewPr>
  <p:slideViewPr>
    <p:cSldViewPr snapToGrid="0" snapToObjects="1">
      <p:cViewPr>
        <p:scale>
          <a:sx n="142" d="100"/>
          <a:sy n="142" d="100"/>
        </p:scale>
        <p:origin x="12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dirty="0"/>
              <a:t>كم من المرات تستعمل أكياس ورقية أو أكياس عديدة الاستخدام بدلا من الأكياس البلاستيكية ذات الاستخدام الواحد عند التسوق.</a:t>
            </a:r>
            <a:endParaRPr lang="en-JO"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manualLayout>
          <c:layoutTarget val="inner"/>
          <c:xMode val="edge"/>
          <c:yMode val="edge"/>
          <c:x val="2.3638043849501973E-2"/>
          <c:y val="0.20850731314201415"/>
          <c:w val="0.96749768970693484"/>
          <c:h val="0.7162754412863071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J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Sheet1!$C$7:$G$7</c:f>
              <c:strCache>
                <c:ptCount val="5"/>
                <c:pt idx="0">
                  <c:v>دائماً</c:v>
                </c:pt>
                <c:pt idx="1">
                  <c:v>أحياناً كثيرة</c:v>
                </c:pt>
                <c:pt idx="2">
                  <c:v>أحياناً</c:v>
                </c:pt>
                <c:pt idx="3">
                  <c:v>قليلاً</c:v>
                </c:pt>
                <c:pt idx="4">
                  <c:v>أبداً</c:v>
                </c:pt>
              </c:strCache>
            </c:strRef>
          </c:cat>
          <c:val>
            <c:numRef>
              <c:f>Sheet1!$C$18:$G$18</c:f>
              <c:numCache>
                <c:formatCode>[$-2000401]0</c:formatCode>
                <c:ptCount val="5"/>
                <c:pt idx="0">
                  <c:v>1</c:v>
                </c:pt>
                <c:pt idx="1">
                  <c:v>2</c:v>
                </c:pt>
                <c:pt idx="2">
                  <c:v>1</c:v>
                </c:pt>
                <c:pt idx="3">
                  <c:v>2</c:v>
                </c:pt>
                <c:pt idx="4">
                  <c:v>4</c:v>
                </c:pt>
              </c:numCache>
            </c:numRef>
          </c:val>
          <c:extLst>
            <c:ext xmlns:c16="http://schemas.microsoft.com/office/drawing/2014/chart" uri="{C3380CC4-5D6E-409C-BE32-E72D297353CC}">
              <c16:uniqueId val="{00000000-DC66-FE4D-BCF2-B3348F31551B}"/>
            </c:ext>
          </c:extLst>
        </c:ser>
        <c:dLbls>
          <c:dLblPos val="inEnd"/>
          <c:showLegendKey val="0"/>
          <c:showVal val="1"/>
          <c:showCatName val="0"/>
          <c:showSerName val="0"/>
          <c:showPercent val="0"/>
          <c:showBubbleSize val="0"/>
        </c:dLbls>
        <c:gapWidth val="41"/>
        <c:axId val="356004080"/>
        <c:axId val="356005728"/>
      </c:barChart>
      <c:catAx>
        <c:axId val="356004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56005728"/>
        <c:crosses val="autoZero"/>
        <c:auto val="1"/>
        <c:lblAlgn val="ctr"/>
        <c:lblOffset val="100"/>
        <c:noMultiLvlLbl val="0"/>
      </c:catAx>
      <c:valAx>
        <c:axId val="356005728"/>
        <c:scaling>
          <c:orientation val="minMax"/>
        </c:scaling>
        <c:delete val="1"/>
        <c:axPos val="l"/>
        <c:numFmt formatCode="[$-2000401]0" sourceLinked="1"/>
        <c:majorTickMark val="none"/>
        <c:minorTickMark val="none"/>
        <c:tickLblPos val="nextTo"/>
        <c:crossAx val="3560040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أرسلت كتبك و دفاترك المدرسية الى إعادة التدوير في نهاية العام الدراسي</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manualLayout>
          <c:layoutTarget val="inner"/>
          <c:xMode val="edge"/>
          <c:yMode val="edge"/>
          <c:x val="1.7728532887126478E-2"/>
          <c:y val="0.14306763191055272"/>
          <c:w val="0.96749768970693484"/>
          <c:h val="0.7162754412863071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J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Sheet1!$C$23:$G$23</c:f>
              <c:strCache>
                <c:ptCount val="5"/>
                <c:pt idx="0">
                  <c:v>دائماً</c:v>
                </c:pt>
                <c:pt idx="1">
                  <c:v>أحياناً كثيرة</c:v>
                </c:pt>
                <c:pt idx="2">
                  <c:v>أحياناً</c:v>
                </c:pt>
                <c:pt idx="3">
                  <c:v>قليلاً</c:v>
                </c:pt>
                <c:pt idx="4">
                  <c:v>أبداً</c:v>
                </c:pt>
              </c:strCache>
            </c:strRef>
          </c:cat>
          <c:val>
            <c:numRef>
              <c:f>Sheet1!$C$34:$G$34</c:f>
              <c:numCache>
                <c:formatCode>[$-2000401]0</c:formatCode>
                <c:ptCount val="5"/>
                <c:pt idx="0">
                  <c:v>3</c:v>
                </c:pt>
                <c:pt idx="1">
                  <c:v>1</c:v>
                </c:pt>
                <c:pt idx="2">
                  <c:v>3</c:v>
                </c:pt>
                <c:pt idx="3">
                  <c:v>2</c:v>
                </c:pt>
                <c:pt idx="4">
                  <c:v>1</c:v>
                </c:pt>
              </c:numCache>
            </c:numRef>
          </c:val>
          <c:extLst>
            <c:ext xmlns:c16="http://schemas.microsoft.com/office/drawing/2014/chart" uri="{C3380CC4-5D6E-409C-BE32-E72D297353CC}">
              <c16:uniqueId val="{00000000-8F2F-C944-AC21-6BD2593D9050}"/>
            </c:ext>
          </c:extLst>
        </c:ser>
        <c:dLbls>
          <c:dLblPos val="inEnd"/>
          <c:showLegendKey val="0"/>
          <c:showVal val="1"/>
          <c:showCatName val="0"/>
          <c:showSerName val="0"/>
          <c:showPercent val="0"/>
          <c:showBubbleSize val="0"/>
        </c:dLbls>
        <c:gapWidth val="41"/>
        <c:axId val="383440880"/>
        <c:axId val="316407248"/>
      </c:barChart>
      <c:catAx>
        <c:axId val="383440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16407248"/>
        <c:crosses val="autoZero"/>
        <c:auto val="1"/>
        <c:lblAlgn val="ctr"/>
        <c:lblOffset val="100"/>
        <c:noMultiLvlLbl val="0"/>
      </c:catAx>
      <c:valAx>
        <c:axId val="316407248"/>
        <c:scaling>
          <c:orientation val="minMax"/>
        </c:scaling>
        <c:delete val="1"/>
        <c:axPos val="l"/>
        <c:numFmt formatCode="[$-2000401]0" sourceLinked="1"/>
        <c:majorTickMark val="none"/>
        <c:minorTickMark val="none"/>
        <c:tickLblPos val="nextTo"/>
        <c:crossAx val="3834408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نظفت أوساخ أو نفايات في أماكن التنزه أو أماكن عامة أو قمت بجمعها ووضعها في أماكن مخصصة</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elete val="1"/>
          </c:dLbls>
          <c:cat>
            <c:strRef>
              <c:f>Sheet1!$C$39:$G$39</c:f>
              <c:strCache>
                <c:ptCount val="5"/>
                <c:pt idx="0">
                  <c:v>دائماً</c:v>
                </c:pt>
                <c:pt idx="1">
                  <c:v>أحياناً كثيرة</c:v>
                </c:pt>
                <c:pt idx="2">
                  <c:v>أحياناً</c:v>
                </c:pt>
                <c:pt idx="3">
                  <c:v>قليلاً</c:v>
                </c:pt>
                <c:pt idx="4">
                  <c:v>أبداً</c:v>
                </c:pt>
              </c:strCache>
            </c:strRef>
          </c:cat>
          <c:val>
            <c:numRef>
              <c:f>Sheet1!$C$50:$G$50</c:f>
              <c:numCache>
                <c:formatCode>[$-2000401]0</c:formatCode>
                <c:ptCount val="5"/>
                <c:pt idx="0">
                  <c:v>0</c:v>
                </c:pt>
                <c:pt idx="1">
                  <c:v>5</c:v>
                </c:pt>
                <c:pt idx="2">
                  <c:v>2</c:v>
                </c:pt>
                <c:pt idx="3">
                  <c:v>2</c:v>
                </c:pt>
                <c:pt idx="4">
                  <c:v>1</c:v>
                </c:pt>
              </c:numCache>
            </c:numRef>
          </c:val>
          <c:extLst>
            <c:ext xmlns:c16="http://schemas.microsoft.com/office/drawing/2014/chart" uri="{C3380CC4-5D6E-409C-BE32-E72D297353CC}">
              <c16:uniqueId val="{00000000-EAAA-0C4E-8194-19A1EAA02DDE}"/>
            </c:ext>
          </c:extLst>
        </c:ser>
        <c:dLbls>
          <c:dLblPos val="inEnd"/>
          <c:showLegendKey val="0"/>
          <c:showVal val="1"/>
          <c:showCatName val="0"/>
          <c:showSerName val="0"/>
          <c:showPercent val="0"/>
          <c:showBubbleSize val="0"/>
        </c:dLbls>
        <c:gapWidth val="41"/>
        <c:axId val="382552784"/>
        <c:axId val="381830272"/>
      </c:barChart>
      <c:catAx>
        <c:axId val="382552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81830272"/>
        <c:crosses val="autoZero"/>
        <c:auto val="1"/>
        <c:lblAlgn val="ctr"/>
        <c:lblOffset val="100"/>
        <c:noMultiLvlLbl val="0"/>
      </c:catAx>
      <c:valAx>
        <c:axId val="381830272"/>
        <c:scaling>
          <c:orientation val="minMax"/>
        </c:scaling>
        <c:delete val="1"/>
        <c:axPos val="l"/>
        <c:numFmt formatCode="[$-2000401]0" sourceLinked="1"/>
        <c:majorTickMark val="none"/>
        <c:minorTickMark val="none"/>
        <c:tickLblPos val="nextTo"/>
        <c:crossAx val="3825527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قمت بإطفاء النور عند مغادرة الغرفة وتركها فارغة لتوفير استهلاك الكهرباء</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manualLayout>
          <c:layoutTarget val="inner"/>
          <c:xMode val="edge"/>
          <c:yMode val="edge"/>
          <c:x val="1.9205910627720351E-2"/>
          <c:y val="0.20850731314201415"/>
          <c:w val="0.96749768970693484"/>
          <c:h val="0.7162754412863071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elete val="1"/>
          </c:dLbls>
          <c:cat>
            <c:strRef>
              <c:f>Sheet1!$C$56:$G$56</c:f>
              <c:strCache>
                <c:ptCount val="5"/>
                <c:pt idx="0">
                  <c:v>دائماً</c:v>
                </c:pt>
                <c:pt idx="1">
                  <c:v>أحياناً كثيرة</c:v>
                </c:pt>
                <c:pt idx="2">
                  <c:v>أحياناً</c:v>
                </c:pt>
                <c:pt idx="3">
                  <c:v>قليلاً</c:v>
                </c:pt>
                <c:pt idx="4">
                  <c:v>أبداً</c:v>
                </c:pt>
              </c:strCache>
            </c:strRef>
          </c:cat>
          <c:val>
            <c:numRef>
              <c:f>Sheet1!$C$67:$G$67</c:f>
              <c:numCache>
                <c:formatCode>[$-2000401]0</c:formatCode>
                <c:ptCount val="5"/>
                <c:pt idx="0">
                  <c:v>3</c:v>
                </c:pt>
                <c:pt idx="1">
                  <c:v>2</c:v>
                </c:pt>
                <c:pt idx="2">
                  <c:v>3</c:v>
                </c:pt>
                <c:pt idx="3">
                  <c:v>2</c:v>
                </c:pt>
                <c:pt idx="4">
                  <c:v>0</c:v>
                </c:pt>
              </c:numCache>
            </c:numRef>
          </c:val>
          <c:extLst>
            <c:ext xmlns:c16="http://schemas.microsoft.com/office/drawing/2014/chart" uri="{C3380CC4-5D6E-409C-BE32-E72D297353CC}">
              <c16:uniqueId val="{00000000-4DB2-F94A-AE4F-C4B60BE05BB6}"/>
            </c:ext>
          </c:extLst>
        </c:ser>
        <c:dLbls>
          <c:dLblPos val="inEnd"/>
          <c:showLegendKey val="0"/>
          <c:showVal val="1"/>
          <c:showCatName val="0"/>
          <c:showSerName val="0"/>
          <c:showPercent val="0"/>
          <c:showBubbleSize val="0"/>
        </c:dLbls>
        <c:gapWidth val="41"/>
        <c:axId val="358287168"/>
        <c:axId val="358328448"/>
      </c:barChart>
      <c:catAx>
        <c:axId val="358287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58328448"/>
        <c:crosses val="autoZero"/>
        <c:auto val="1"/>
        <c:lblAlgn val="ctr"/>
        <c:lblOffset val="100"/>
        <c:noMultiLvlLbl val="0"/>
      </c:catAx>
      <c:valAx>
        <c:axId val="358328448"/>
        <c:scaling>
          <c:orientation val="minMax"/>
        </c:scaling>
        <c:delete val="1"/>
        <c:axPos val="l"/>
        <c:numFmt formatCode="[$-2000401]0" sourceLinked="1"/>
        <c:majorTickMark val="none"/>
        <c:minorTickMark val="none"/>
        <c:tickLblPos val="nextTo"/>
        <c:crossAx val="3582871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تقوم بتوفير استهلاك الماء عند الاستحمام او التنظيف بشكل عام</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J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Sheet1!$C$73:$G$73</c:f>
              <c:strCache>
                <c:ptCount val="5"/>
                <c:pt idx="0">
                  <c:v>دائماً</c:v>
                </c:pt>
                <c:pt idx="1">
                  <c:v>أحياناً كثيرة</c:v>
                </c:pt>
                <c:pt idx="2">
                  <c:v>أحياناً</c:v>
                </c:pt>
                <c:pt idx="3">
                  <c:v>قليلاً</c:v>
                </c:pt>
                <c:pt idx="4">
                  <c:v>أبداً</c:v>
                </c:pt>
              </c:strCache>
            </c:strRef>
          </c:cat>
          <c:val>
            <c:numRef>
              <c:f>Sheet1!$C$84:$G$84</c:f>
              <c:numCache>
                <c:formatCode>[$-2000401]0</c:formatCode>
                <c:ptCount val="5"/>
                <c:pt idx="0">
                  <c:v>5</c:v>
                </c:pt>
                <c:pt idx="1">
                  <c:v>2</c:v>
                </c:pt>
                <c:pt idx="2">
                  <c:v>2</c:v>
                </c:pt>
                <c:pt idx="3">
                  <c:v>0</c:v>
                </c:pt>
                <c:pt idx="4">
                  <c:v>1</c:v>
                </c:pt>
              </c:numCache>
            </c:numRef>
          </c:val>
          <c:extLst>
            <c:ext xmlns:c16="http://schemas.microsoft.com/office/drawing/2014/chart" uri="{C3380CC4-5D6E-409C-BE32-E72D297353CC}">
              <c16:uniqueId val="{00000000-18C7-DD4C-88C9-5DF562BF93E8}"/>
            </c:ext>
          </c:extLst>
        </c:ser>
        <c:dLbls>
          <c:dLblPos val="inEnd"/>
          <c:showLegendKey val="0"/>
          <c:showVal val="1"/>
          <c:showCatName val="0"/>
          <c:showSerName val="0"/>
          <c:showPercent val="0"/>
          <c:showBubbleSize val="0"/>
        </c:dLbls>
        <c:gapWidth val="41"/>
        <c:axId val="358534032"/>
        <c:axId val="357737376"/>
      </c:barChart>
      <c:catAx>
        <c:axId val="358534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57737376"/>
        <c:crosses val="autoZero"/>
        <c:auto val="1"/>
        <c:lblAlgn val="ctr"/>
        <c:lblOffset val="100"/>
        <c:noMultiLvlLbl val="0"/>
      </c:catAx>
      <c:valAx>
        <c:axId val="357737376"/>
        <c:scaling>
          <c:orientation val="minMax"/>
        </c:scaling>
        <c:delete val="1"/>
        <c:axPos val="l"/>
        <c:numFmt formatCode="[$-2000401]0" sourceLinked="1"/>
        <c:majorTickMark val="none"/>
        <c:minorTickMark val="none"/>
        <c:tickLblPos val="nextTo"/>
        <c:crossAx val="3585340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awdoo3.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1BC0-7DE6-B04D-9FBD-5434F0AD5D2B}"/>
              </a:ext>
            </a:extLst>
          </p:cNvPr>
          <p:cNvSpPr>
            <a:spLocks noGrp="1"/>
          </p:cNvSpPr>
          <p:nvPr>
            <p:ph type="ctrTitle"/>
          </p:nvPr>
        </p:nvSpPr>
        <p:spPr>
          <a:xfrm>
            <a:off x="1081825" y="2404534"/>
            <a:ext cx="8192178" cy="1871252"/>
          </a:xfrm>
          <a:ln>
            <a:solidFill>
              <a:schemeClr val="accent1">
                <a:lumMod val="60000"/>
                <a:lumOff val="40000"/>
              </a:schemeClr>
            </a:solidFill>
          </a:ln>
        </p:spPr>
        <p:txBody>
          <a:bodyPr anchor="ctr"/>
          <a:lstStyle/>
          <a:p>
            <a:pPr algn="ctr" defTabSz="457200" rtl="1" eaLnBrk="1" latinLnBrk="0" hangingPunct="1">
              <a:spcBef>
                <a:spcPct val="0"/>
              </a:spcBef>
              <a:buNone/>
            </a:pPr>
            <a:r>
              <a:rPr lang="ar-SA" sz="6600" b="1" dirty="0">
                <a:effectLst>
                  <a:outerShdw blurRad="38100" dist="38100" dir="2700000" algn="tl">
                    <a:srgbClr val="000000">
                      <a:alpha val="43137"/>
                    </a:srgbClr>
                  </a:outerShdw>
                </a:effectLst>
              </a:rPr>
              <a:t>البيئة</a:t>
            </a:r>
            <a:r>
              <a:rPr lang="ar-JO" sz="6600" b="1" dirty="0">
                <a:effectLst>
                  <a:outerShdw blurRad="38100" dist="38100" dir="2700000" algn="tl">
                    <a:srgbClr val="000000">
                      <a:alpha val="43137"/>
                    </a:srgbClr>
                  </a:outerShdw>
                </a:effectLst>
              </a:rPr>
              <a:t> وكوكب الأرض</a:t>
            </a:r>
            <a:endParaRPr lang="x-none"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8B88E7E2-54C6-0545-AB08-F6744F9FEEDC}"/>
              </a:ext>
            </a:extLst>
          </p:cNvPr>
          <p:cNvSpPr>
            <a:spLocks noGrp="1"/>
          </p:cNvSpPr>
          <p:nvPr>
            <p:ph type="subTitle" idx="1"/>
          </p:nvPr>
        </p:nvSpPr>
        <p:spPr>
          <a:xfrm>
            <a:off x="1507067" y="4599282"/>
            <a:ext cx="7766936" cy="1096899"/>
          </a:xfrm>
        </p:spPr>
        <p:txBody>
          <a:bodyPr/>
          <a:lstStyle/>
          <a:p>
            <a:pPr marL="0" indent="0" algn="ctr" defTabSz="457200" rtl="1" eaLnBrk="1" latinLnBrk="0" hangingPunct="1">
              <a:spcBef>
                <a:spcPts val="1000"/>
              </a:spcBef>
              <a:spcAft>
                <a:spcPts val="0"/>
              </a:spcAft>
              <a:buClr>
                <a:schemeClr val="accent1"/>
              </a:buClr>
              <a:buSzPct val="80000"/>
              <a:buFont typeface="Wingdings 3" charset="2"/>
              <a:buNone/>
            </a:pPr>
            <a:r>
              <a:rPr lang="ar-SA" sz="2000" dirty="0"/>
              <a:t>سند </a:t>
            </a:r>
            <a:r>
              <a:rPr lang="ar-JO" sz="2000" dirty="0"/>
              <a:t>مسنات </a:t>
            </a:r>
            <a:r>
              <a:rPr lang="ar-SA" sz="2000" dirty="0"/>
              <a:t>و كرم </a:t>
            </a:r>
            <a:r>
              <a:rPr lang="ar-JO" sz="2000" dirty="0"/>
              <a:t>قموة </a:t>
            </a:r>
          </a:p>
          <a:p>
            <a:pPr marL="0" indent="0" algn="ctr" defTabSz="457200" rtl="1" eaLnBrk="1" latinLnBrk="0" hangingPunct="1">
              <a:spcBef>
                <a:spcPts val="1000"/>
              </a:spcBef>
              <a:spcAft>
                <a:spcPts val="0"/>
              </a:spcAft>
              <a:buClr>
                <a:schemeClr val="accent1"/>
              </a:buClr>
              <a:buSzPct val="80000"/>
              <a:buFont typeface="Wingdings 3" charset="2"/>
              <a:buNone/>
            </a:pPr>
            <a:r>
              <a:rPr lang="ar-JO" dirty="0"/>
              <a:t>الصف السادس ه</a:t>
            </a:r>
            <a:endParaRPr lang="x-none" dirty="0"/>
          </a:p>
        </p:txBody>
      </p:sp>
    </p:spTree>
    <p:extLst>
      <p:ext uri="{BB962C8B-B14F-4D97-AF65-F5344CB8AC3E}">
        <p14:creationId xmlns:p14="http://schemas.microsoft.com/office/powerpoint/2010/main" val="222555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7F5B-0136-D392-9DE4-DBA81176760C}"/>
              </a:ext>
            </a:extLst>
          </p:cNvPr>
          <p:cNvSpPr>
            <a:spLocks noGrp="1"/>
          </p:cNvSpPr>
          <p:nvPr>
            <p:ph type="title"/>
          </p:nvPr>
        </p:nvSpPr>
        <p:spPr/>
        <p:txBody>
          <a:bodyPr/>
          <a:lstStyle/>
          <a:p>
            <a:endParaRPr lang="en-JO"/>
          </a:p>
        </p:txBody>
      </p:sp>
      <p:pic>
        <p:nvPicPr>
          <p:cNvPr id="5" name="Content Placeholder 4" descr="A picture containing text, animated cartoon, illustration, cartoon&#10;&#10;Description automatically generated">
            <a:extLst>
              <a:ext uri="{FF2B5EF4-FFF2-40B4-BE49-F238E27FC236}">
                <a16:creationId xmlns:a16="http://schemas.microsoft.com/office/drawing/2014/main" id="{118B8CF1-6F92-CE87-5189-4AA3B9FBBB95}"/>
              </a:ext>
            </a:extLst>
          </p:cNvPr>
          <p:cNvPicPr>
            <a:picLocks noGrp="1" noChangeAspect="1"/>
          </p:cNvPicPr>
          <p:nvPr>
            <p:ph idx="1"/>
          </p:nvPr>
        </p:nvPicPr>
        <p:blipFill>
          <a:blip r:embed="rId2"/>
          <a:stretch>
            <a:fillRect/>
          </a:stretch>
        </p:blipFill>
        <p:spPr>
          <a:xfrm>
            <a:off x="930412" y="-194067"/>
            <a:ext cx="10081576" cy="7246133"/>
          </a:xfrm>
        </p:spPr>
      </p:pic>
    </p:spTree>
    <p:extLst>
      <p:ext uri="{BB962C8B-B14F-4D97-AF65-F5344CB8AC3E}">
        <p14:creationId xmlns:p14="http://schemas.microsoft.com/office/powerpoint/2010/main" val="75427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534345" y="457184"/>
            <a:ext cx="3492872" cy="863800"/>
          </a:xfrm>
        </p:spPr>
        <p:txBody>
          <a:bodyPr vert="horz" lIns="91440" tIns="45720" rIns="91440" bIns="45720" rtlCol="0" anchor="b">
            <a:normAutofit/>
          </a:bodyPr>
          <a:lstStyle/>
          <a:p>
            <a:pPr algn="r"/>
            <a:r>
              <a:rPr lang="ar-JO" sz="4000" dirty="0"/>
              <a:t>الإستبيان</a:t>
            </a:r>
            <a:r>
              <a:rPr lang="en-US" sz="4000" kern="1200" dirty="0">
                <a:solidFill>
                  <a:schemeClr val="accent1"/>
                </a:solidFill>
                <a:latin typeface="+mj-lt"/>
                <a:ea typeface="+mj-ea"/>
                <a:cs typeface="+mj-cs"/>
              </a:rPr>
              <a:t> </a:t>
            </a:r>
          </a:p>
        </p:txBody>
      </p:sp>
      <p:pic>
        <p:nvPicPr>
          <p:cNvPr id="5" name="Content Placeholder 4">
            <a:extLst>
              <a:ext uri="{FF2B5EF4-FFF2-40B4-BE49-F238E27FC236}">
                <a16:creationId xmlns:a16="http://schemas.microsoft.com/office/drawing/2014/main" id="{55AB6B91-E05E-6106-52A5-746BCB7232A2}"/>
              </a:ext>
            </a:extLst>
          </p:cNvPr>
          <p:cNvPicPr>
            <a:picLocks noGrp="1" noChangeAspect="1"/>
          </p:cNvPicPr>
          <p:nvPr>
            <p:ph idx="1"/>
          </p:nvPr>
        </p:nvPicPr>
        <p:blipFill>
          <a:blip r:embed="rId2"/>
          <a:stretch>
            <a:fillRect/>
          </a:stretch>
        </p:blipFill>
        <p:spPr>
          <a:xfrm>
            <a:off x="757104" y="-314904"/>
            <a:ext cx="5914630" cy="7654228"/>
          </a:xfrm>
          <a:prstGeom prst="rect">
            <a:avLst/>
          </a:prstGeom>
        </p:spPr>
      </p:pic>
    </p:spTree>
    <p:extLst>
      <p:ext uri="{BB962C8B-B14F-4D97-AF65-F5344CB8AC3E}">
        <p14:creationId xmlns:p14="http://schemas.microsoft.com/office/powerpoint/2010/main" val="214452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2965DC9-DB33-187C-A045-7D4AC35685CB}"/>
              </a:ext>
            </a:extLst>
          </p:cNvPr>
          <p:cNvGraphicFramePr>
            <a:graphicFrameLocks noGrp="1"/>
          </p:cNvGraphicFramePr>
          <p:nvPr>
            <p:ph idx="1"/>
            <p:extLst>
              <p:ext uri="{D42A27DB-BD31-4B8C-83A1-F6EECF244321}">
                <p14:modId xmlns:p14="http://schemas.microsoft.com/office/powerpoint/2010/main" val="2703695185"/>
              </p:ext>
            </p:extLst>
          </p:nvPr>
        </p:nvGraphicFramePr>
        <p:xfrm>
          <a:off x="966487"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80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0900B67-B0A9-A942-D961-54BE7A9C2FAD}"/>
              </a:ext>
            </a:extLst>
          </p:cNvPr>
          <p:cNvGraphicFramePr>
            <a:graphicFrameLocks noGrp="1"/>
          </p:cNvGraphicFramePr>
          <p:nvPr>
            <p:ph idx="1"/>
            <p:extLst>
              <p:ext uri="{D42A27DB-BD31-4B8C-83A1-F6EECF244321}">
                <p14:modId xmlns:p14="http://schemas.microsoft.com/office/powerpoint/2010/main" val="572874109"/>
              </p:ext>
            </p:extLst>
          </p:nvPr>
        </p:nvGraphicFramePr>
        <p:xfrm>
          <a:off x="976037"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52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4442FA-4C05-A333-E17E-A312604886B6}"/>
              </a:ext>
            </a:extLst>
          </p:cNvPr>
          <p:cNvGraphicFramePr>
            <a:graphicFrameLocks noGrp="1"/>
          </p:cNvGraphicFramePr>
          <p:nvPr>
            <p:ph idx="1"/>
            <p:extLst>
              <p:ext uri="{D42A27DB-BD31-4B8C-83A1-F6EECF244321}">
                <p14:modId xmlns:p14="http://schemas.microsoft.com/office/powerpoint/2010/main" val="3118158712"/>
              </p:ext>
            </p:extLst>
          </p:nvPr>
        </p:nvGraphicFramePr>
        <p:xfrm>
          <a:off x="937117"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77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6D7D4E-2F01-1C7F-07E3-DA1CAA9A529B}"/>
              </a:ext>
            </a:extLst>
          </p:cNvPr>
          <p:cNvGraphicFramePr>
            <a:graphicFrameLocks noGrp="1"/>
          </p:cNvGraphicFramePr>
          <p:nvPr>
            <p:ph idx="1"/>
            <p:extLst>
              <p:ext uri="{D42A27DB-BD31-4B8C-83A1-F6EECF244321}">
                <p14:modId xmlns:p14="http://schemas.microsoft.com/office/powerpoint/2010/main" val="619448768"/>
              </p:ext>
            </p:extLst>
          </p:nvPr>
        </p:nvGraphicFramePr>
        <p:xfrm>
          <a:off x="962588"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984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6F2AA2-7B14-3C43-CE45-22E2AC9C7945}"/>
              </a:ext>
            </a:extLst>
          </p:cNvPr>
          <p:cNvGraphicFramePr>
            <a:graphicFrameLocks noGrp="1"/>
          </p:cNvGraphicFramePr>
          <p:nvPr>
            <p:ph idx="1"/>
            <p:extLst>
              <p:ext uri="{D42A27DB-BD31-4B8C-83A1-F6EECF244321}">
                <p14:modId xmlns:p14="http://schemas.microsoft.com/office/powerpoint/2010/main" val="1907425317"/>
              </p:ext>
            </p:extLst>
          </p:nvPr>
        </p:nvGraphicFramePr>
        <p:xfrm>
          <a:off x="930649" y="1489075"/>
          <a:ext cx="8596313" cy="3879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01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E497-C70B-1E46-8969-81A0AD938C71}"/>
              </a:ext>
            </a:extLst>
          </p:cNvPr>
          <p:cNvSpPr>
            <a:spLocks noGrp="1"/>
          </p:cNvSpPr>
          <p:nvPr>
            <p:ph type="title"/>
          </p:nvPr>
        </p:nvSpPr>
        <p:spPr/>
        <p:txBody>
          <a:bodyPr/>
          <a:lstStyle/>
          <a:p>
            <a:pPr algn="r" rtl="1"/>
            <a:r>
              <a:rPr lang="ar-JO" dirty="0"/>
              <a:t>المصادر</a:t>
            </a:r>
            <a:endParaRPr lang="x-none" dirty="0"/>
          </a:p>
        </p:txBody>
      </p:sp>
      <p:sp>
        <p:nvSpPr>
          <p:cNvPr id="3" name="Content Placeholder 2">
            <a:extLst>
              <a:ext uri="{FF2B5EF4-FFF2-40B4-BE49-F238E27FC236}">
                <a16:creationId xmlns:a16="http://schemas.microsoft.com/office/drawing/2014/main" id="{BDDD0CAD-8AF3-C24B-A634-00B07BE6E038}"/>
              </a:ext>
            </a:extLst>
          </p:cNvPr>
          <p:cNvSpPr>
            <a:spLocks noGrp="1"/>
          </p:cNvSpPr>
          <p:nvPr>
            <p:ph idx="1"/>
          </p:nvPr>
        </p:nvSpPr>
        <p:spPr/>
        <p:txBody>
          <a:bodyPr/>
          <a:lstStyle/>
          <a:p>
            <a:r>
              <a:rPr lang="en-US" dirty="0">
                <a:hlinkClick r:id="rId2"/>
              </a:rPr>
              <a:t>www.mawdoo3.com</a:t>
            </a:r>
            <a:endParaRPr lang="x-none" dirty="0"/>
          </a:p>
        </p:txBody>
      </p:sp>
    </p:spTree>
    <p:extLst>
      <p:ext uri="{BB962C8B-B14F-4D97-AF65-F5344CB8AC3E}">
        <p14:creationId xmlns:p14="http://schemas.microsoft.com/office/powerpoint/2010/main" val="310057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914" y="2270975"/>
            <a:ext cx="8596668" cy="1320800"/>
          </a:xfrm>
        </p:spPr>
        <p:txBody>
          <a:bodyPr>
            <a:normAutofit/>
          </a:bodyPr>
          <a:lstStyle/>
          <a:p>
            <a:pPr algn="ctr"/>
            <a:r>
              <a:rPr lang="ar-JO" sz="6600" dirty="0"/>
              <a:t>شكراً</a:t>
            </a:r>
            <a:endParaRPr lang="en-US" sz="6600" dirty="0"/>
          </a:p>
        </p:txBody>
      </p:sp>
    </p:spTree>
    <p:extLst>
      <p:ext uri="{BB962C8B-B14F-4D97-AF65-F5344CB8AC3E}">
        <p14:creationId xmlns:p14="http://schemas.microsoft.com/office/powerpoint/2010/main" val="411420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5400" b="1" dirty="0"/>
              <a:t>تعريف البيئة</a:t>
            </a:r>
            <a:endParaRPr lang="en-US" sz="5400" b="1" dirty="0"/>
          </a:p>
        </p:txBody>
      </p:sp>
      <p:pic>
        <p:nvPicPr>
          <p:cNvPr id="1026" name="Picture 2" descr="اليوم العالمي للبيئة اليوم البيئي حماية البيئة الرفاهية العامة, توفير الطاقة وخفض الانبعاثات, خلفية, الأخض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956" y="4011341"/>
            <a:ext cx="5410155" cy="22542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63700" y="1930400"/>
            <a:ext cx="8596668" cy="3880773"/>
          </a:xfrm>
        </p:spPr>
        <p:txBody>
          <a:bodyPr>
            <a:normAutofit/>
          </a:bodyPr>
          <a:lstStyle/>
          <a:p>
            <a:pPr algn="ctr" rtl="1">
              <a:lnSpc>
                <a:spcPct val="200000"/>
              </a:lnSpc>
            </a:pPr>
            <a:r>
              <a:rPr lang="ar-JO" sz="2000" dirty="0"/>
              <a:t>كل ما يحيط بالإنسان من ماء وهواء ويابسة، وكل ما تحتويه هذه الأوساط من جماد ونبات وحيوان ومعادن وعمليات طبيعية وأنشطة بشرية</a:t>
            </a:r>
          </a:p>
        </p:txBody>
      </p:sp>
    </p:spTree>
    <p:extLst>
      <p:ext uri="{BB962C8B-B14F-4D97-AF65-F5344CB8AC3E}">
        <p14:creationId xmlns:p14="http://schemas.microsoft.com/office/powerpoint/2010/main" val="390381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5648-4AD6-F24A-97DE-5C6EBE055543}"/>
              </a:ext>
            </a:extLst>
          </p:cNvPr>
          <p:cNvSpPr>
            <a:spLocks noGrp="1"/>
          </p:cNvSpPr>
          <p:nvPr>
            <p:ph type="title"/>
          </p:nvPr>
        </p:nvSpPr>
        <p:spPr/>
        <p:txBody>
          <a:bodyPr>
            <a:normAutofit/>
          </a:bodyPr>
          <a:lstStyle/>
          <a:p>
            <a:pPr algn="ctr"/>
            <a:r>
              <a:rPr lang="ar-SA" sz="5400" b="1" dirty="0"/>
              <a:t>ما أهمية البيئة؟</a:t>
            </a:r>
            <a:endParaRPr lang="x-none" sz="5400" b="1" dirty="0"/>
          </a:p>
        </p:txBody>
      </p:sp>
      <p:sp>
        <p:nvSpPr>
          <p:cNvPr id="3" name="Content Placeholder 2">
            <a:extLst>
              <a:ext uri="{FF2B5EF4-FFF2-40B4-BE49-F238E27FC236}">
                <a16:creationId xmlns:a16="http://schemas.microsoft.com/office/drawing/2014/main" id="{4A7B0E5F-CA98-414A-9A3E-1A8CB207ECF8}"/>
              </a:ext>
            </a:extLst>
          </p:cNvPr>
          <p:cNvSpPr>
            <a:spLocks noGrp="1"/>
          </p:cNvSpPr>
          <p:nvPr>
            <p:ph idx="1"/>
          </p:nvPr>
        </p:nvSpPr>
        <p:spPr/>
        <p:txBody>
          <a:bodyPr/>
          <a:lstStyle/>
          <a:p>
            <a:pPr marL="0" indent="0" algn="just" rtl="1">
              <a:buNone/>
            </a:pPr>
            <a:r>
              <a:rPr lang="ar-JO" sz="2000" dirty="0"/>
              <a:t>البيئة المحيطة بنا هي المنزل الكبير الذي يحتضننا، إذ إنّ جميع عناصر البيئة تتأثر وتؤثر في بعضها، وأيّ اختلالٍ أو تدميرٍ يلحق في عنصرٍ من هذه العناصر يؤثّر على باقي العناصر الأخرى. </a:t>
            </a:r>
            <a:endParaRPr lang="en-US" sz="2000" dirty="0"/>
          </a:p>
          <a:p>
            <a:pPr marL="0" indent="0" algn="just" rtl="1">
              <a:buNone/>
            </a:pPr>
            <a:r>
              <a:rPr lang="ar-JO" sz="2000" dirty="0"/>
              <a:t>إنّ المحافظة على البيئة يجب أن تتم بشكلٍ شاملِ وكامل.</a:t>
            </a:r>
            <a:r>
              <a:rPr lang="ar-JO" dirty="0"/>
              <a:t> </a:t>
            </a:r>
            <a:endParaRPr lang="x-none" dirty="0"/>
          </a:p>
        </p:txBody>
      </p:sp>
      <p:pic>
        <p:nvPicPr>
          <p:cNvPr id="6146" name="Picture 2" descr="العلاقة بين الإنسان والبي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896" y="4050406"/>
            <a:ext cx="5435108" cy="258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2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B9C8-67B2-DB43-80F6-A456C5B7CEE5}"/>
              </a:ext>
            </a:extLst>
          </p:cNvPr>
          <p:cNvSpPr>
            <a:spLocks noGrp="1"/>
          </p:cNvSpPr>
          <p:nvPr>
            <p:ph type="title"/>
          </p:nvPr>
        </p:nvSpPr>
        <p:spPr>
          <a:xfrm>
            <a:off x="806123" y="300507"/>
            <a:ext cx="8596668" cy="1320800"/>
          </a:xfrm>
        </p:spPr>
        <p:txBody>
          <a:bodyPr>
            <a:normAutofit fontScale="90000"/>
          </a:bodyPr>
          <a:lstStyle/>
          <a:p>
            <a:pPr algn="ctr"/>
            <a:r>
              <a:rPr lang="ar-JO" sz="5400" b="1" dirty="0"/>
              <a:t>ما الأضرار التي يسببها الإنسان على البيئة</a:t>
            </a:r>
            <a:r>
              <a:rPr lang="ar-SA" dirty="0"/>
              <a:t>؟</a:t>
            </a:r>
            <a:endParaRPr lang="x-none" dirty="0"/>
          </a:p>
        </p:txBody>
      </p:sp>
      <p:sp>
        <p:nvSpPr>
          <p:cNvPr id="3" name="Content Placeholder 2">
            <a:extLst>
              <a:ext uri="{FF2B5EF4-FFF2-40B4-BE49-F238E27FC236}">
                <a16:creationId xmlns:a16="http://schemas.microsoft.com/office/drawing/2014/main" id="{BA0A0EF1-D357-044E-A1A4-E9D31975A3E6}"/>
              </a:ext>
            </a:extLst>
          </p:cNvPr>
          <p:cNvSpPr>
            <a:spLocks noGrp="1"/>
          </p:cNvSpPr>
          <p:nvPr>
            <p:ph idx="1"/>
          </p:nvPr>
        </p:nvSpPr>
        <p:spPr>
          <a:xfrm>
            <a:off x="677334" y="2083316"/>
            <a:ext cx="8596668" cy="4118074"/>
          </a:xfrm>
        </p:spPr>
        <p:txBody>
          <a:bodyPr>
            <a:normAutofit/>
          </a:bodyPr>
          <a:lstStyle/>
          <a:p>
            <a:pPr algn="r" rtl="1">
              <a:buFont typeface="Wingdings" pitchFamily="2" charset="2"/>
              <a:buChar char="v"/>
            </a:pPr>
            <a:r>
              <a:rPr lang="ar-JO" dirty="0"/>
              <a:t>الاكتظاظ السكاني وحرق الوقود وقطع الأشجار و الاستهلاك المفرط والحصاد الجائر و التلوث و التغيرات الجوية.</a:t>
            </a:r>
          </a:p>
          <a:p>
            <a:pPr algn="r" rtl="1">
              <a:buFont typeface="Wingdings" pitchFamily="2" charset="2"/>
              <a:buChar char="v"/>
            </a:pPr>
            <a:endParaRPr lang="ar-JO" dirty="0"/>
          </a:p>
          <a:p>
            <a:pPr algn="r" rtl="1">
              <a:buFont typeface="Wingdings" pitchFamily="2" charset="2"/>
              <a:buChar char="v"/>
            </a:pPr>
            <a:r>
              <a:rPr lang="ar-JO" dirty="0"/>
              <a:t>تصريف النفايات، الممارسات الزراعية الخاطئة ، استخدام مواد التعبئة والتغليف التي لا تتحلّل، بالإضافة إلى حرق النفايات والتخلّص منها في مدافن القمامة.</a:t>
            </a:r>
          </a:p>
          <a:p>
            <a:pPr algn="r" rtl="1">
              <a:buFont typeface="Wingdings" pitchFamily="2" charset="2"/>
              <a:buChar char="v"/>
            </a:pPr>
            <a:endParaRPr lang="ar-JO" dirty="0"/>
          </a:p>
          <a:p>
            <a:pPr algn="r" rtl="1">
              <a:buFont typeface="Wingdings" pitchFamily="2" charset="2"/>
              <a:buChar char="v"/>
            </a:pPr>
            <a:r>
              <a:rPr lang="ar-JO" dirty="0"/>
              <a:t>رمي النفايات في غير الأماكن المخصصة، حرق مواد تولد غازات دفيئة وسامة، قطع الأشجار دون ترخيص، حفر آبار دون ترخيص وغيرها</a:t>
            </a:r>
            <a:endParaRPr lang="en-US" dirty="0"/>
          </a:p>
          <a:p>
            <a:pPr marL="0" indent="0" algn="r" defTabSz="457200" rtl="1" eaLnBrk="1" latinLnBrk="0" hangingPunct="1">
              <a:spcBef>
                <a:spcPts val="1000"/>
              </a:spcBef>
              <a:spcAft>
                <a:spcPts val="0"/>
              </a:spcAft>
              <a:buClr>
                <a:schemeClr val="accent1"/>
              </a:buClr>
              <a:buSzPct val="80000"/>
              <a:buNone/>
            </a:pPr>
            <a:r>
              <a:rPr lang="ar-JO" dirty="0"/>
              <a:t> </a:t>
            </a:r>
          </a:p>
        </p:txBody>
      </p:sp>
      <p:pic>
        <p:nvPicPr>
          <p:cNvPr id="3074" name="Picture 2" descr="تلوث بيئيا بكاء مجسم الأرض, أرض, يبكي, مجسم PNG وملف PSD للتحميل مجا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691" y="4803819"/>
            <a:ext cx="1740154" cy="173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4A1B-B2C4-D542-8F0D-6E160E7A10A1}"/>
              </a:ext>
            </a:extLst>
          </p:cNvPr>
          <p:cNvSpPr>
            <a:spLocks noGrp="1"/>
          </p:cNvSpPr>
          <p:nvPr>
            <p:ph type="title"/>
          </p:nvPr>
        </p:nvSpPr>
        <p:spPr>
          <a:xfrm>
            <a:off x="677334" y="354020"/>
            <a:ext cx="8596668" cy="1320800"/>
          </a:xfrm>
        </p:spPr>
        <p:txBody>
          <a:bodyPr>
            <a:normAutofit/>
          </a:bodyPr>
          <a:lstStyle/>
          <a:p>
            <a:pPr algn="ctr"/>
            <a:r>
              <a:rPr lang="ar-JO" sz="4900" b="1" dirty="0"/>
              <a:t>آثار تلوث البيئة</a:t>
            </a:r>
            <a:endParaRPr lang="x-none" sz="4900" b="1" dirty="0"/>
          </a:p>
        </p:txBody>
      </p:sp>
      <p:sp>
        <p:nvSpPr>
          <p:cNvPr id="3" name="Content Placeholder 2">
            <a:extLst>
              <a:ext uri="{FF2B5EF4-FFF2-40B4-BE49-F238E27FC236}">
                <a16:creationId xmlns:a16="http://schemas.microsoft.com/office/drawing/2014/main" id="{D4BE4FA6-15A5-7542-83E0-A91E2CA02F3A}"/>
              </a:ext>
            </a:extLst>
          </p:cNvPr>
          <p:cNvSpPr>
            <a:spLocks noGrp="1"/>
          </p:cNvSpPr>
          <p:nvPr>
            <p:ph idx="1"/>
          </p:nvPr>
        </p:nvSpPr>
        <p:spPr>
          <a:xfrm>
            <a:off x="831881" y="1735587"/>
            <a:ext cx="8596668" cy="3880773"/>
          </a:xfrm>
        </p:spPr>
        <p:txBody>
          <a:bodyPr>
            <a:noAutofit/>
          </a:bodyPr>
          <a:lstStyle/>
          <a:p>
            <a:pPr marL="0" indent="0" algn="r" rtl="1">
              <a:buNone/>
            </a:pPr>
            <a:br>
              <a:rPr lang="ar-JO" dirty="0"/>
            </a:br>
            <a:endParaRPr lang="x-none" dirty="0"/>
          </a:p>
        </p:txBody>
      </p:sp>
      <p:sp>
        <p:nvSpPr>
          <p:cNvPr id="4" name="Content Placeholder 2"/>
          <p:cNvSpPr txBox="1">
            <a:spLocks/>
          </p:cNvSpPr>
          <p:nvPr/>
        </p:nvSpPr>
        <p:spPr>
          <a:xfrm>
            <a:off x="754608" y="1485264"/>
            <a:ext cx="8596668" cy="41310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r>
              <a:rPr lang="ar-JO" sz="2000" dirty="0"/>
              <a:t>آثار تلوث التربة</a:t>
            </a:r>
          </a:p>
          <a:p>
            <a:pPr marL="0" indent="0" algn="r" rtl="1">
              <a:buNone/>
            </a:pPr>
            <a:r>
              <a:rPr lang="ar-JO" sz="1400" dirty="0"/>
              <a:t> يؤدي تلوث التربة بالمواد الكيميائية إلى إنتاج الأغذية الملوّثة مما يؤدي إلى تعريض الأشخاص والحيوانات والنباتات للخطر.</a:t>
            </a:r>
          </a:p>
          <a:p>
            <a:pPr algn="r" rtl="1"/>
            <a:r>
              <a:rPr lang="ar-JO" sz="2000" dirty="0"/>
              <a:t>آثار تلوث الماء</a:t>
            </a:r>
          </a:p>
          <a:p>
            <a:pPr marL="0" indent="0" algn="r" rtl="1">
              <a:buNone/>
            </a:pPr>
            <a:r>
              <a:rPr lang="ar-JO" sz="1400" dirty="0"/>
              <a:t> يعمل تلوث المياه على تحفيز نمو الطحالب، الأمر الذي يؤدي إلى تناقص كميات الأكسجين الموجودة في المياه، مما يؤدي إلى قتل الحياة في بعض المناطق المائية، كما يؤثر التلوث بالمواد الكيميائية على السلسلة الغذائية للكائنات.</a:t>
            </a:r>
          </a:p>
          <a:p>
            <a:pPr marL="0" indent="0" algn="r" rtl="1">
              <a:buNone/>
            </a:pPr>
            <a:r>
              <a:rPr lang="ar-JO" sz="1400" dirty="0"/>
              <a:t> في حين يؤدي التلوث بالأكياس البلاستيكية وعلب الصودا إلى تحويل البحار والمحيطات إلى أماكن لتجمع النفايات، مما يؤثر على الكائنات البحرية. </a:t>
            </a:r>
          </a:p>
          <a:p>
            <a:pPr algn="r" rtl="1"/>
            <a:r>
              <a:rPr lang="ar-JO" sz="2000" dirty="0"/>
              <a:t>آثار تلوث الهواء</a:t>
            </a:r>
          </a:p>
          <a:p>
            <a:pPr marL="0" indent="0" algn="r" rtl="1">
              <a:buNone/>
            </a:pPr>
            <a:r>
              <a:rPr lang="ar-JO" sz="1400" dirty="0"/>
              <a:t> يؤدي تلوث الهواء بالملوّثات مثل ثاني أكسيد الكربون، وثاني أكسيد الكبريت وغيرها من المواد إلى تغيّر المناخ، والمجاري المائية، كما يؤدي إلى إلحاق الضرر بالغابات، والمحاصيل. </a:t>
            </a:r>
            <a:br>
              <a:rPr lang="ar-JO" sz="1400" dirty="0"/>
            </a:br>
            <a:endParaRPr lang="en-US" sz="1400" dirty="0"/>
          </a:p>
        </p:txBody>
      </p:sp>
    </p:spTree>
    <p:extLst>
      <p:ext uri="{BB962C8B-B14F-4D97-AF65-F5344CB8AC3E}">
        <p14:creationId xmlns:p14="http://schemas.microsoft.com/office/powerpoint/2010/main" val="44171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E4FA6-15A5-7542-83E0-A91E2CA02F3A}"/>
              </a:ext>
            </a:extLst>
          </p:cNvPr>
          <p:cNvSpPr>
            <a:spLocks noGrp="1"/>
          </p:cNvSpPr>
          <p:nvPr>
            <p:ph idx="1"/>
          </p:nvPr>
        </p:nvSpPr>
        <p:spPr>
          <a:xfrm>
            <a:off x="831881" y="1735587"/>
            <a:ext cx="8596668" cy="3880773"/>
          </a:xfrm>
        </p:spPr>
        <p:txBody>
          <a:bodyPr>
            <a:noAutofit/>
          </a:bodyPr>
          <a:lstStyle/>
          <a:p>
            <a:pPr marL="0" indent="0" algn="r" rtl="1">
              <a:buNone/>
            </a:pPr>
            <a:br>
              <a:rPr lang="ar-JO" dirty="0"/>
            </a:br>
            <a:br>
              <a:rPr lang="ar-JO" dirty="0"/>
            </a:br>
            <a:r>
              <a:rPr lang="ar-JO" sz="2000" dirty="0"/>
              <a:t>و من اّثار تلوث البيئة بشكل عام أيضا : </a:t>
            </a:r>
            <a:endParaRPr lang="en-US" sz="2000" dirty="0"/>
          </a:p>
          <a:p>
            <a:pPr algn="r" rtl="1">
              <a:buFont typeface="Wingdings" panose="05000000000000000000" pitchFamily="2" charset="2"/>
              <a:buChar char="q"/>
            </a:pPr>
            <a:r>
              <a:rPr lang="ar-JO" sz="2000" dirty="0"/>
              <a:t>زيادة درجة حرارة كوكب الأرض: أو ما يسمى بالاحتباس الحراري </a:t>
            </a:r>
            <a:br>
              <a:rPr lang="en-US" sz="2000" dirty="0"/>
            </a:br>
            <a:r>
              <a:rPr lang="en-US" sz="2000"/>
              <a:t>Global Warming</a:t>
            </a:r>
            <a:r>
              <a:rPr lang="ar-JO" sz="2000"/>
              <a:t>، </a:t>
            </a:r>
            <a:r>
              <a:rPr lang="ar-JO" sz="2000" dirty="0"/>
              <a:t>الأمر الذي قد يؤدي إلى حدوث تغيّرات كارثية في حالة الطقس، منها زيادة تركيز غاز ثاني أكسيد الكربون في الجو</a:t>
            </a:r>
            <a:br>
              <a:rPr lang="ar-JO" sz="2000" dirty="0"/>
            </a:br>
            <a:endParaRPr lang="en-US" sz="2000" dirty="0"/>
          </a:p>
          <a:p>
            <a:pPr algn="r" rtl="1">
              <a:buFont typeface="Wingdings" panose="05000000000000000000" pitchFamily="2" charset="2"/>
              <a:buChar char="q"/>
            </a:pPr>
            <a:r>
              <a:rPr lang="ar-JO" sz="2000" dirty="0"/>
              <a:t> زيادة مرض الحساسية: بسبب إنتاج المزيد من حبوب اللقاح لبعض أنواع الأشجار بشكل أكبر من السابق، مما يؤدي إلى تفشي مرض الحساسية</a:t>
            </a:r>
            <a:br>
              <a:rPr lang="ar-JO" dirty="0"/>
            </a:br>
            <a:br>
              <a:rPr lang="ar-JO" dirty="0"/>
            </a:br>
            <a:endParaRPr lang="x-none" dirty="0"/>
          </a:p>
        </p:txBody>
      </p:sp>
      <p:sp>
        <p:nvSpPr>
          <p:cNvPr id="5" name="Title 4">
            <a:extLst>
              <a:ext uri="{FF2B5EF4-FFF2-40B4-BE49-F238E27FC236}">
                <a16:creationId xmlns:a16="http://schemas.microsoft.com/office/drawing/2014/main" id="{826A2959-9F07-9BCB-67E6-36F24027ECCA}"/>
              </a:ext>
            </a:extLst>
          </p:cNvPr>
          <p:cNvSpPr>
            <a:spLocks noGrp="1"/>
          </p:cNvSpPr>
          <p:nvPr>
            <p:ph type="title"/>
          </p:nvPr>
        </p:nvSpPr>
        <p:spPr/>
        <p:txBody>
          <a:bodyPr>
            <a:normAutofit/>
          </a:bodyPr>
          <a:lstStyle/>
          <a:p>
            <a:pPr algn="ctr"/>
            <a:r>
              <a:rPr lang="ar-JO" sz="4800" b="1" dirty="0"/>
              <a:t>آثار تلوث البيئة</a:t>
            </a:r>
            <a:endParaRPr lang="en-JO" sz="4800" dirty="0"/>
          </a:p>
        </p:txBody>
      </p:sp>
    </p:spTree>
    <p:extLst>
      <p:ext uri="{BB962C8B-B14F-4D97-AF65-F5344CB8AC3E}">
        <p14:creationId xmlns:p14="http://schemas.microsoft.com/office/powerpoint/2010/main" val="391781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2C42-71AB-2D4C-9B4A-B1938FFADC08}"/>
              </a:ext>
            </a:extLst>
          </p:cNvPr>
          <p:cNvSpPr>
            <a:spLocks noGrp="1"/>
          </p:cNvSpPr>
          <p:nvPr>
            <p:ph type="title"/>
          </p:nvPr>
        </p:nvSpPr>
        <p:spPr/>
        <p:txBody>
          <a:bodyPr>
            <a:normAutofit fontScale="90000"/>
          </a:bodyPr>
          <a:lstStyle/>
          <a:p>
            <a:pPr algn="ctr"/>
            <a:r>
              <a:rPr lang="ar-JO" sz="4900" b="1" dirty="0"/>
              <a:t>كيف تحمي الحيوانات المهددة بالانقراض؟</a:t>
            </a:r>
            <a:endParaRPr lang="x-none" sz="4900" b="1" dirty="0"/>
          </a:p>
        </p:txBody>
      </p:sp>
      <p:sp>
        <p:nvSpPr>
          <p:cNvPr id="3" name="Content Placeholder 2">
            <a:extLst>
              <a:ext uri="{FF2B5EF4-FFF2-40B4-BE49-F238E27FC236}">
                <a16:creationId xmlns:a16="http://schemas.microsoft.com/office/drawing/2014/main" id="{7D03771E-0C91-A544-BEB3-C918295C3996}"/>
              </a:ext>
            </a:extLst>
          </p:cNvPr>
          <p:cNvSpPr>
            <a:spLocks noGrp="1"/>
          </p:cNvSpPr>
          <p:nvPr>
            <p:ph idx="1"/>
          </p:nvPr>
        </p:nvSpPr>
        <p:spPr/>
        <p:txBody>
          <a:bodyPr/>
          <a:lstStyle/>
          <a:p>
            <a:pPr algn="r" rtl="1">
              <a:buFont typeface="Arial" panose="020B0604020202020204" pitchFamily="34" charset="0"/>
              <a:buChar char="•"/>
            </a:pPr>
            <a:r>
              <a:rPr lang="ar-JO" b="0" i="0" dirty="0">
                <a:solidFill>
                  <a:srgbClr val="202124"/>
                </a:solidFill>
                <a:effectLst/>
                <a:latin typeface="Google Sans"/>
              </a:rPr>
              <a:t>تعرف على الأنواع </a:t>
            </a:r>
            <a:r>
              <a:rPr lang="ar-JO" b="1" i="0" dirty="0">
                <a:solidFill>
                  <a:srgbClr val="202124"/>
                </a:solidFill>
                <a:effectLst/>
                <a:latin typeface="Google Sans"/>
              </a:rPr>
              <a:t>المهددة بالانقراض</a:t>
            </a:r>
            <a:r>
              <a:rPr lang="ar-JO" b="0" i="0" dirty="0">
                <a:solidFill>
                  <a:srgbClr val="202124"/>
                </a:solidFill>
                <a:effectLst/>
                <a:latin typeface="Google Sans"/>
              </a:rPr>
              <a:t> بالقرب منك </a:t>
            </a:r>
          </a:p>
          <a:p>
            <a:pPr algn="r" rtl="1">
              <a:buFont typeface="Arial" panose="020B0604020202020204" pitchFamily="34" charset="0"/>
              <a:buChar char="•"/>
            </a:pPr>
            <a:r>
              <a:rPr lang="ar-JO" b="0" i="0" dirty="0">
                <a:solidFill>
                  <a:srgbClr val="202124"/>
                </a:solidFill>
                <a:effectLst/>
                <a:latin typeface="Google Sans"/>
              </a:rPr>
              <a:t>زيارة المحميات والمنتزهات الطبيعية للحيوانات </a:t>
            </a:r>
            <a:r>
              <a:rPr lang="ar-JO" b="1" i="0" dirty="0">
                <a:solidFill>
                  <a:srgbClr val="202124"/>
                </a:solidFill>
                <a:effectLst/>
                <a:latin typeface="Google Sans"/>
              </a:rPr>
              <a:t>المهددة بالانقراض</a:t>
            </a:r>
            <a:r>
              <a:rPr lang="ar-JO" b="0" i="0" dirty="0">
                <a:solidFill>
                  <a:srgbClr val="202124"/>
                </a:solidFill>
                <a:effectLst/>
                <a:latin typeface="Google Sans"/>
              </a:rPr>
              <a:t> </a:t>
            </a:r>
          </a:p>
          <a:p>
            <a:pPr algn="r" rtl="1">
              <a:buFont typeface="Arial" panose="020B0604020202020204" pitchFamily="34" charset="0"/>
              <a:buChar char="•"/>
            </a:pPr>
            <a:r>
              <a:rPr lang="ar-JO" b="0" i="0" dirty="0">
                <a:solidFill>
                  <a:srgbClr val="202124"/>
                </a:solidFill>
                <a:effectLst/>
                <a:latin typeface="Google Sans"/>
              </a:rPr>
              <a:t>محاولة العيش بطريقة رفيقة بالحيوانات </a:t>
            </a:r>
          </a:p>
          <a:p>
            <a:pPr algn="r" rtl="1">
              <a:buFont typeface="Arial" panose="020B0604020202020204" pitchFamily="34" charset="0"/>
              <a:buChar char="•"/>
            </a:pPr>
            <a:r>
              <a:rPr lang="ar-JO" b="0" i="0" dirty="0">
                <a:solidFill>
                  <a:srgbClr val="202124"/>
                </a:solidFill>
                <a:effectLst/>
                <a:latin typeface="Google Sans"/>
              </a:rPr>
              <a:t>دعم النباتات المحلية </a:t>
            </a:r>
          </a:p>
          <a:p>
            <a:pPr algn="r" rtl="1">
              <a:buFont typeface="Arial" panose="020B0604020202020204" pitchFamily="34" charset="0"/>
              <a:buChar char="•"/>
            </a:pPr>
            <a:r>
              <a:rPr lang="ar-JO" b="0" i="0" dirty="0">
                <a:solidFill>
                  <a:srgbClr val="202124"/>
                </a:solidFill>
                <a:effectLst/>
                <a:latin typeface="Google Sans"/>
              </a:rPr>
              <a:t>عدم استخدام المبيدات الحشرية والنباتية </a:t>
            </a:r>
          </a:p>
          <a:p>
            <a:pPr algn="r" rtl="1">
              <a:buFont typeface="Arial" panose="020B0604020202020204" pitchFamily="34" charset="0"/>
              <a:buChar char="•"/>
            </a:pPr>
            <a:r>
              <a:rPr lang="ar-JO" b="0" i="0" dirty="0">
                <a:solidFill>
                  <a:srgbClr val="202124"/>
                </a:solidFill>
                <a:effectLst/>
                <a:latin typeface="Google Sans"/>
              </a:rPr>
              <a:t>القيادة البطيئة</a:t>
            </a:r>
          </a:p>
          <a:p>
            <a:pPr algn="r" rtl="1">
              <a:buFont typeface="Arial" panose="020B0604020202020204" pitchFamily="34" charset="0"/>
              <a:buChar char="•"/>
            </a:pPr>
            <a:r>
              <a:rPr lang="ar-JO" dirty="0">
                <a:solidFill>
                  <a:srgbClr val="202124"/>
                </a:solidFill>
                <a:latin typeface="Google Sans"/>
              </a:rPr>
              <a:t>عدم صيد الحيوانات</a:t>
            </a:r>
            <a:endParaRPr lang="ar-JO" b="0" i="0" dirty="0">
              <a:solidFill>
                <a:srgbClr val="202124"/>
              </a:solidFill>
              <a:effectLst/>
              <a:latin typeface="Google Sans"/>
            </a:endParaRPr>
          </a:p>
          <a:p>
            <a:pPr algn="r" rtl="1">
              <a:buFont typeface="Arial" panose="020B0604020202020204" pitchFamily="34" charset="0"/>
              <a:buChar char="•"/>
            </a:pPr>
            <a:r>
              <a:rPr lang="ar-JO" b="0" i="0" dirty="0">
                <a:solidFill>
                  <a:srgbClr val="202124"/>
                </a:solidFill>
                <a:effectLst/>
                <a:latin typeface="Google Sans"/>
              </a:rPr>
              <a:t>الامتناع عن شراء بعض المنتجات الحيوانية</a:t>
            </a:r>
          </a:p>
          <a:p>
            <a:pPr marL="0" indent="0" algn="r" rtl="1">
              <a:buNone/>
            </a:pPr>
            <a:endParaRPr lang="x-none" dirty="0"/>
          </a:p>
        </p:txBody>
      </p:sp>
    </p:spTree>
    <p:extLst>
      <p:ext uri="{BB962C8B-B14F-4D97-AF65-F5344CB8AC3E}">
        <p14:creationId xmlns:p14="http://schemas.microsoft.com/office/powerpoint/2010/main" val="376231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JO" sz="5400" b="1" dirty="0"/>
              <a:t>البيئة مسؤوليتنا جميعًا</a:t>
            </a:r>
            <a:br>
              <a:rPr lang="ar-JO" dirty="0"/>
            </a:br>
            <a:br>
              <a:rPr lang="ar-JO" dirty="0"/>
            </a:br>
            <a:endParaRPr lang="en-US" dirty="0"/>
          </a:p>
        </p:txBody>
      </p:sp>
      <p:sp>
        <p:nvSpPr>
          <p:cNvPr id="3" name="Content Placeholder 2"/>
          <p:cNvSpPr>
            <a:spLocks noGrp="1"/>
          </p:cNvSpPr>
          <p:nvPr>
            <p:ph idx="1"/>
          </p:nvPr>
        </p:nvSpPr>
        <p:spPr>
          <a:xfrm>
            <a:off x="5370490" y="2160589"/>
            <a:ext cx="3903512" cy="3880773"/>
          </a:xfrm>
        </p:spPr>
        <p:txBody>
          <a:bodyPr>
            <a:normAutofit fontScale="92500" lnSpcReduction="20000"/>
          </a:bodyPr>
          <a:lstStyle/>
          <a:p>
            <a:pPr marL="0" indent="0" algn="r" rtl="1">
              <a:buNone/>
            </a:pPr>
            <a:r>
              <a:rPr lang="ar-JO" dirty="0"/>
              <a:t>الحفاظ على البيئة واجب على كل إنسان يعيش على الأرض: </a:t>
            </a:r>
          </a:p>
          <a:p>
            <a:pPr algn="r" rtl="1">
              <a:buFont typeface="Wingdings" pitchFamily="2" charset="2"/>
              <a:buChar char="v"/>
            </a:pPr>
            <a:r>
              <a:rPr lang="ar-JO" dirty="0"/>
              <a:t>إن المحافظة على البيئة تُكسب العالم صورةً أجمل وأبهى، وتجعله مكاناً أفضل للعيش،</a:t>
            </a:r>
          </a:p>
          <a:p>
            <a:pPr algn="r" rtl="1">
              <a:buFont typeface="Wingdings" pitchFamily="2" charset="2"/>
              <a:buChar char="v"/>
            </a:pPr>
            <a:br>
              <a:rPr lang="ar-JO" dirty="0"/>
            </a:br>
            <a:r>
              <a:rPr lang="ar-JO" dirty="0"/>
              <a:t> كما أنّ المحافظة عليها نظيفةً يجعل الإصابة بالأمراض أقل،</a:t>
            </a:r>
            <a:br>
              <a:rPr lang="ar-JO" dirty="0"/>
            </a:br>
            <a:endParaRPr lang="ar-JO" dirty="0"/>
          </a:p>
          <a:p>
            <a:pPr algn="r" rtl="1">
              <a:buFont typeface="Wingdings" pitchFamily="2" charset="2"/>
              <a:buChar char="v"/>
            </a:pPr>
            <a:r>
              <a:rPr lang="ar-JO" dirty="0"/>
              <a:t> ويحافظ على حق الأجيال القادمة في العيش في بيئةٍ نظيفةٍ وصالحةٍ،</a:t>
            </a:r>
          </a:p>
          <a:p>
            <a:pPr algn="r" rtl="1">
              <a:buFont typeface="Wingdings" pitchFamily="2" charset="2"/>
              <a:buChar char="v"/>
            </a:pPr>
            <a:r>
              <a:rPr lang="ar-JO" dirty="0"/>
              <a:t> ويحافظ على أنواع النباتات والحيوانات من الانقراض.</a:t>
            </a:r>
            <a:br>
              <a:rPr lang="ar-JO" dirty="0"/>
            </a:br>
            <a:br>
              <a:rPr lang="ar-JO" dirty="0"/>
            </a:br>
            <a:endParaRPr lang="en-US" dirty="0"/>
          </a:p>
        </p:txBody>
      </p:sp>
      <p:pic>
        <p:nvPicPr>
          <p:cNvPr id="4098" name="Picture 2" descr="كيف يؤثر الإنسان على البي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445554"/>
            <a:ext cx="427601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AE2-FDA7-7742-A416-B3C132E5CE16}"/>
              </a:ext>
            </a:extLst>
          </p:cNvPr>
          <p:cNvSpPr>
            <a:spLocks noGrp="1"/>
          </p:cNvSpPr>
          <p:nvPr>
            <p:ph type="title"/>
          </p:nvPr>
        </p:nvSpPr>
        <p:spPr>
          <a:xfrm>
            <a:off x="638698" y="532327"/>
            <a:ext cx="8596668" cy="1320800"/>
          </a:xfrm>
        </p:spPr>
        <p:txBody>
          <a:bodyPr>
            <a:normAutofit/>
          </a:bodyPr>
          <a:lstStyle/>
          <a:p>
            <a:pPr algn="ctr" rtl="1"/>
            <a:r>
              <a:rPr lang="ar-JO" b="1" dirty="0"/>
              <a:t>كيف نحافظ نحن كأفراد بيئتنا من التلوث</a:t>
            </a:r>
            <a:br>
              <a:rPr lang="ar-JO" b="1" dirty="0"/>
            </a:br>
            <a:endParaRPr lang="x-none" dirty="0"/>
          </a:p>
        </p:txBody>
      </p:sp>
      <p:sp>
        <p:nvSpPr>
          <p:cNvPr id="3" name="Content Placeholder 2">
            <a:extLst>
              <a:ext uri="{FF2B5EF4-FFF2-40B4-BE49-F238E27FC236}">
                <a16:creationId xmlns:a16="http://schemas.microsoft.com/office/drawing/2014/main" id="{7E9B950E-A688-EA40-BC0B-3BA391928E74}"/>
              </a:ext>
            </a:extLst>
          </p:cNvPr>
          <p:cNvSpPr>
            <a:spLocks noGrp="1"/>
          </p:cNvSpPr>
          <p:nvPr>
            <p:ph idx="1"/>
          </p:nvPr>
        </p:nvSpPr>
        <p:spPr>
          <a:xfrm>
            <a:off x="2346325" y="1666237"/>
            <a:ext cx="7318896" cy="3880773"/>
          </a:xfrm>
        </p:spPr>
        <p:txBody>
          <a:bodyPr>
            <a:noAutofit/>
          </a:bodyPr>
          <a:lstStyle/>
          <a:p>
            <a:pPr algn="r" rtl="1">
              <a:buFont typeface="Wingdings" panose="05000000000000000000" pitchFamily="2" charset="2"/>
              <a:buChar char="ü"/>
            </a:pPr>
            <a:r>
              <a:rPr lang="ar-JO" sz="1400" dirty="0">
                <a:solidFill>
                  <a:srgbClr val="202124"/>
                </a:solidFill>
                <a:latin typeface="Google Sans"/>
              </a:rPr>
              <a:t>التركيز على استخدام المواد التي يُمكن استخدامها أكثر من مرة؛ كعلب الماء الزجاجية، وعبوات الطعام التي يُمكن استخدامها كبديل عن الأكياس البلاستيكية</a:t>
            </a:r>
          </a:p>
          <a:p>
            <a:pPr algn="r" rtl="1">
              <a:buFont typeface="Wingdings" panose="05000000000000000000" pitchFamily="2" charset="2"/>
              <a:buChar char="ü"/>
            </a:pPr>
            <a:r>
              <a:rPr lang="ar-JO" sz="1400" dirty="0">
                <a:solidFill>
                  <a:srgbClr val="202124"/>
                </a:solidFill>
                <a:latin typeface="Google Sans"/>
              </a:rPr>
              <a:t>ترشيد استهلاك الماء والكهرباء، كإغلاق صنابير المياه عند عدم استخدامها، وإغلاق الأجهزة الكهربائية بعد الانتهاء من استخدامها. </a:t>
            </a:r>
          </a:p>
          <a:p>
            <a:pPr algn="r" rtl="1">
              <a:buFont typeface="Wingdings" panose="05000000000000000000" pitchFamily="2" charset="2"/>
              <a:buChar char="ü"/>
            </a:pPr>
            <a:r>
              <a:rPr lang="ar-JO" sz="1400" dirty="0">
                <a:solidFill>
                  <a:srgbClr val="202124"/>
                </a:solidFill>
                <a:latin typeface="Google Sans"/>
              </a:rPr>
              <a:t>التركيز على استخدام المبيدات الصديقة للبيئة، ومحاولة تقليل استخدام مواد التنظيف الكيميائية في أعمال المنزل </a:t>
            </a:r>
          </a:p>
          <a:p>
            <a:pPr algn="r" rtl="1">
              <a:buFont typeface="Wingdings" panose="05000000000000000000" pitchFamily="2" charset="2"/>
              <a:buChar char="ü"/>
            </a:pPr>
            <a:r>
              <a:rPr lang="ar-JO" sz="1400" dirty="0">
                <a:solidFill>
                  <a:srgbClr val="202124"/>
                </a:solidFill>
                <a:latin typeface="Google Sans"/>
              </a:rPr>
              <a:t>عدم رمي النفايات على الأرض و في مياه البحار والانهار والمحيطات </a:t>
            </a:r>
          </a:p>
          <a:p>
            <a:pPr algn="r" rtl="1">
              <a:buFont typeface="Wingdings" panose="05000000000000000000" pitchFamily="2" charset="2"/>
              <a:buChar char="ü"/>
            </a:pPr>
            <a:r>
              <a:rPr lang="ar-JO" sz="1400" dirty="0">
                <a:solidFill>
                  <a:srgbClr val="202124"/>
                </a:solidFill>
                <a:latin typeface="Google Sans"/>
              </a:rPr>
              <a:t>التركيز على استخدام وسائل النقل العامة، وركوب الدراجة الهوائية، أو حتى المشي إن أمكن؛ لتقليل نسبة إطلاق ثاني أكسيد الكربون إلى الهواء.</a:t>
            </a:r>
          </a:p>
          <a:p>
            <a:pPr algn="r" rtl="1">
              <a:buFont typeface="Wingdings" panose="05000000000000000000" pitchFamily="2" charset="2"/>
              <a:buChar char="ü"/>
            </a:pPr>
            <a:r>
              <a:rPr lang="ar-JO" sz="1400" dirty="0">
                <a:solidFill>
                  <a:srgbClr val="202124"/>
                </a:solidFill>
                <a:latin typeface="Google Sans"/>
              </a:rPr>
              <a:t>زراعة الأشجار </a:t>
            </a:r>
          </a:p>
          <a:p>
            <a:pPr algn="r" rtl="1">
              <a:buFont typeface="Wingdings" panose="05000000000000000000" pitchFamily="2" charset="2"/>
              <a:buChar char="ü"/>
            </a:pPr>
            <a:r>
              <a:rPr lang="ar-JO" sz="1400" dirty="0"/>
              <a:t>الانضمام للمتطوعين ونشر الوعي البيئيّ</a:t>
            </a:r>
          </a:p>
          <a:p>
            <a:pPr algn="r" rtl="1">
              <a:buFont typeface="Wingdings" panose="05000000000000000000" pitchFamily="2" charset="2"/>
              <a:buChar char="ü"/>
            </a:pPr>
            <a:r>
              <a:rPr lang="ar-JO" sz="1400" dirty="0"/>
              <a:t>وقف الصيد الجائر للحيوانات والاسماك </a:t>
            </a:r>
            <a:br>
              <a:rPr lang="ar-JO" sz="1400" dirty="0"/>
            </a:br>
            <a:br>
              <a:rPr lang="ar-JO" sz="1400" dirty="0"/>
            </a:br>
            <a:endParaRPr lang="ar-JO" sz="1400" dirty="0">
              <a:solidFill>
                <a:srgbClr val="202124"/>
              </a:solidFill>
              <a:latin typeface="Google Sans"/>
            </a:endParaRPr>
          </a:p>
        </p:txBody>
      </p:sp>
      <p:pic>
        <p:nvPicPr>
          <p:cNvPr id="2052" name="Picture 4" descr="كوكب الأرض... - الصفحة الرسمية لمديرية البيئة لولاية ميلة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370452"/>
            <a:ext cx="21907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332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2133</TotalTime>
  <Words>689</Words>
  <Application>Microsoft Macintosh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Google Sans</vt:lpstr>
      <vt:lpstr>Trebuchet MS</vt:lpstr>
      <vt:lpstr>Wingdings</vt:lpstr>
      <vt:lpstr>Wingdings 3</vt:lpstr>
      <vt:lpstr>Facet</vt:lpstr>
      <vt:lpstr>البيئة وكوكب الأرض</vt:lpstr>
      <vt:lpstr>تعريف البيئة</vt:lpstr>
      <vt:lpstr>ما أهمية البيئة؟</vt:lpstr>
      <vt:lpstr>ما الأضرار التي يسببها الإنسان على البيئة؟</vt:lpstr>
      <vt:lpstr>آثار تلوث البيئة</vt:lpstr>
      <vt:lpstr>آثار تلوث البيئة</vt:lpstr>
      <vt:lpstr>كيف تحمي الحيوانات المهددة بالانقراض؟</vt:lpstr>
      <vt:lpstr>البيئة مسؤوليتنا جميعًا  </vt:lpstr>
      <vt:lpstr>كيف نحافظ نحن كأفراد بيئتنا من التلوث </vt:lpstr>
      <vt:lpstr>PowerPoint Presentation</vt:lpstr>
      <vt:lpstr>الإستبيان </vt:lpstr>
      <vt:lpstr>PowerPoint Presentation</vt:lpstr>
      <vt:lpstr>PowerPoint Presentation</vt:lpstr>
      <vt:lpstr>PowerPoint Presentation</vt:lpstr>
      <vt:lpstr>PowerPoint Presentation</vt:lpstr>
      <vt:lpstr>PowerPoint Presentation</vt:lpstr>
      <vt:lpstr>المصادر</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dc:title>
  <dc:creator>Masannat, Fadi Z</dc:creator>
  <cp:lastModifiedBy>Microsoft Office User</cp:lastModifiedBy>
  <cp:revision>21</cp:revision>
  <dcterms:created xsi:type="dcterms:W3CDTF">2023-05-07T10:19:57Z</dcterms:created>
  <dcterms:modified xsi:type="dcterms:W3CDTF">2023-05-13T17:46:10Z</dcterms:modified>
</cp:coreProperties>
</file>