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AEF3"/>
    <a:srgbClr val="030D17"/>
    <a:srgbClr val="04131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7" d="100"/>
          <a:sy n="77" d="100"/>
        </p:scale>
        <p:origin x="64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365399-B83A-4CC4-A2BF-4FCD0E97C3F3}"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4223319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D365399-B83A-4CC4-A2BF-4FCD0E97C3F3}" type="datetimeFigureOut">
              <a:rPr lang="en-US" smtClean="0"/>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189590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D365399-B83A-4CC4-A2BF-4FCD0E97C3F3}"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3956212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D365399-B83A-4CC4-A2BF-4FCD0E97C3F3}"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05282-E5E5-4304-AFD9-8FF40E59326F}"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73891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D365399-B83A-4CC4-A2BF-4FCD0E97C3F3}"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364564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D365399-B83A-4CC4-A2BF-4FCD0E97C3F3}" type="datetimeFigureOut">
              <a:rPr lang="en-US" smtClean="0"/>
              <a:t>5/9/2023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3367646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D365399-B83A-4CC4-A2BF-4FCD0E97C3F3}" type="datetimeFigureOut">
              <a:rPr lang="en-US" smtClean="0"/>
              <a:t>5/9/2023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2447040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365399-B83A-4CC4-A2BF-4FCD0E97C3F3}"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8979071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365399-B83A-4CC4-A2BF-4FCD0E97C3F3}"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1403396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9D365399-B83A-4CC4-A2BF-4FCD0E97C3F3}"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2429133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D365399-B83A-4CC4-A2BF-4FCD0E97C3F3}"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3892102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365399-B83A-4CC4-A2BF-4FCD0E97C3F3}" type="datetimeFigureOut">
              <a:rPr lang="en-US" smtClean="0"/>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133216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365399-B83A-4CC4-A2BF-4FCD0E97C3F3}" type="datetimeFigureOut">
              <a:rPr lang="en-US" smtClean="0"/>
              <a:t>5/9/2023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4162391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9D365399-B83A-4CC4-A2BF-4FCD0E97C3F3}" type="datetimeFigureOut">
              <a:rPr lang="en-US" smtClean="0"/>
              <a:t>5/9/2023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333579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D365399-B83A-4CC4-A2BF-4FCD0E97C3F3}" type="datetimeFigureOut">
              <a:rPr lang="en-US" smtClean="0"/>
              <a:t>5/9/2023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866503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9D365399-B83A-4CC4-A2BF-4FCD0E97C3F3}" type="datetimeFigureOut">
              <a:rPr lang="en-US" smtClean="0"/>
              <a:t>5/9/2023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3391476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D365399-B83A-4CC4-A2BF-4FCD0E97C3F3}" type="datetimeFigureOut">
              <a:rPr lang="en-US" smtClean="0"/>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605282-E5E5-4304-AFD9-8FF40E59326F}" type="slidenum">
              <a:rPr lang="en-US" smtClean="0"/>
              <a:t>‹#›</a:t>
            </a:fld>
            <a:endParaRPr lang="en-US"/>
          </a:p>
        </p:txBody>
      </p:sp>
    </p:spTree>
    <p:extLst>
      <p:ext uri="{BB962C8B-B14F-4D97-AF65-F5344CB8AC3E}">
        <p14:creationId xmlns:p14="http://schemas.microsoft.com/office/powerpoint/2010/main" val="159999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D365399-B83A-4CC4-A2BF-4FCD0E97C3F3}" type="datetimeFigureOut">
              <a:rPr lang="en-US" smtClean="0"/>
              <a:t>5/9/2023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3605282-E5E5-4304-AFD9-8FF40E59326F}" type="slidenum">
              <a:rPr lang="en-US" smtClean="0"/>
              <a:t>‹#›</a:t>
            </a:fld>
            <a:endParaRPr lang="en-US"/>
          </a:p>
        </p:txBody>
      </p:sp>
    </p:spTree>
    <p:extLst>
      <p:ext uri="{BB962C8B-B14F-4D97-AF65-F5344CB8AC3E}">
        <p14:creationId xmlns:p14="http://schemas.microsoft.com/office/powerpoint/2010/main" val="3345526818"/>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orgenproject.org/water-scarcity-in-jordan/#:~:text=The%20overflow%20of%20wastewater%20pumping,phosphorus%20contamination%20of%20water%20supplies" TargetMode="External"/><Relationship Id="rId2" Type="http://schemas.openxmlformats.org/officeDocument/2006/relationships/hyperlink" Target="https://www.worldwildlife.org/threats/water-scarcity#:~:text=Agriculture%20consumes%20more%20water%20than,areas%20and%20floods%20in%20others" TargetMode="External"/><Relationship Id="rId1" Type="http://schemas.openxmlformats.org/officeDocument/2006/relationships/slideLayout" Target="../slideLayouts/slideLayout2.xml"/><Relationship Id="rId5" Type="http://schemas.openxmlformats.org/officeDocument/2006/relationships/hyperlink" Target="https://earth.stanford.edu/news/effects-climate-change-water-shortages" TargetMode="External"/><Relationship Id="rId4" Type="http://schemas.openxmlformats.org/officeDocument/2006/relationships/hyperlink" Target="https://www.usaid.gov/jordan/water-resources-environment#:~:text=Jordan%20is%20one%20of%20the,as%20it%20can%20be%20replenish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60105" y="1499914"/>
            <a:ext cx="9144000" cy="2387600"/>
          </a:xfrm>
        </p:spPr>
        <p:txBody>
          <a:bodyPr/>
          <a:lstStyle/>
          <a:p>
            <a:r>
              <a:rPr lang="en-GB" b="1" dirty="0" smtClean="0">
                <a:solidFill>
                  <a:schemeClr val="tx1">
                    <a:lumMod val="95000"/>
                    <a:lumOff val="5000"/>
                  </a:schemeClr>
                </a:solidFill>
                <a:latin typeface="Bodoni MT" panose="02070603080606020203" pitchFamily="18" charset="0"/>
              </a:rPr>
              <a:t>Water Crisis In Jordan</a:t>
            </a:r>
            <a:endParaRPr lang="en-US" b="1" dirty="0">
              <a:solidFill>
                <a:schemeClr val="tx1">
                  <a:lumMod val="95000"/>
                  <a:lumOff val="5000"/>
                </a:schemeClr>
              </a:solidFill>
              <a:latin typeface="Bodoni MT" panose="02070603080606020203" pitchFamily="18" charset="0"/>
            </a:endParaRPr>
          </a:p>
        </p:txBody>
      </p:sp>
      <p:sp>
        <p:nvSpPr>
          <p:cNvPr id="3" name="Subtitle 2"/>
          <p:cNvSpPr>
            <a:spLocks noGrp="1"/>
          </p:cNvSpPr>
          <p:nvPr>
            <p:ph type="subTitle" idx="1"/>
          </p:nvPr>
        </p:nvSpPr>
        <p:spPr>
          <a:xfrm>
            <a:off x="255037" y="5001630"/>
            <a:ext cx="9144000" cy="1655762"/>
          </a:xfrm>
        </p:spPr>
        <p:txBody>
          <a:bodyPr>
            <a:normAutofit/>
          </a:bodyPr>
          <a:lstStyle/>
          <a:p>
            <a:pPr algn="l"/>
            <a:endParaRPr lang="en-GB" sz="1800" dirty="0" smtClean="0"/>
          </a:p>
          <a:p>
            <a:pPr algn="l"/>
            <a:endParaRPr lang="en-GB" sz="1800" dirty="0"/>
          </a:p>
          <a:p>
            <a:pPr algn="l"/>
            <a:endParaRPr lang="en-GB" dirty="0" smtClean="0">
              <a:latin typeface="Arial Narrow" panose="020B0606020202030204" pitchFamily="34" charset="0"/>
            </a:endParaRPr>
          </a:p>
          <a:p>
            <a:pPr algn="l"/>
            <a:r>
              <a:rPr lang="en-GB" b="1" dirty="0" smtClean="0">
                <a:latin typeface="Arial Narrow" panose="020B0606020202030204" pitchFamily="34" charset="0"/>
              </a:rPr>
              <a:t>Done by: Natalia </a:t>
            </a:r>
            <a:r>
              <a:rPr lang="en-GB" b="1" dirty="0" err="1" smtClean="0">
                <a:latin typeface="Arial Narrow" panose="020B0606020202030204" pitchFamily="34" charset="0"/>
              </a:rPr>
              <a:t>abuhadba</a:t>
            </a:r>
            <a:r>
              <a:rPr lang="en-GB" b="1" dirty="0" smtClean="0">
                <a:latin typeface="Arial Narrow" panose="020B0606020202030204" pitchFamily="34" charset="0"/>
              </a:rPr>
              <a:t> </a:t>
            </a:r>
            <a:r>
              <a:rPr lang="en-GB" b="1" dirty="0" err="1" smtClean="0">
                <a:latin typeface="Arial Narrow" panose="020B0606020202030204" pitchFamily="34" charset="0"/>
              </a:rPr>
              <a:t>nuor</a:t>
            </a:r>
            <a:r>
              <a:rPr lang="en-GB" b="1" dirty="0" smtClean="0">
                <a:latin typeface="Arial Narrow" panose="020B0606020202030204" pitchFamily="34" charset="0"/>
              </a:rPr>
              <a:t> </a:t>
            </a:r>
            <a:r>
              <a:rPr lang="en-GB" b="1" dirty="0" err="1" smtClean="0">
                <a:latin typeface="Arial Narrow" panose="020B0606020202030204" pitchFamily="34" charset="0"/>
              </a:rPr>
              <a:t>alazawi</a:t>
            </a:r>
            <a:r>
              <a:rPr lang="en-GB" b="1" dirty="0" smtClean="0">
                <a:latin typeface="Arial Narrow" panose="020B0606020202030204" pitchFamily="34" charset="0"/>
              </a:rPr>
              <a:t> &amp; </a:t>
            </a:r>
            <a:r>
              <a:rPr lang="en-GB" b="1" dirty="0" err="1" smtClean="0">
                <a:latin typeface="Arial Narrow" panose="020B0606020202030204" pitchFamily="34" charset="0"/>
              </a:rPr>
              <a:t>sama</a:t>
            </a:r>
            <a:r>
              <a:rPr lang="en-GB" b="1" dirty="0" smtClean="0">
                <a:latin typeface="Arial Narrow" panose="020B0606020202030204" pitchFamily="34" charset="0"/>
              </a:rPr>
              <a:t> </a:t>
            </a:r>
            <a:r>
              <a:rPr lang="en-GB" b="1" dirty="0" err="1" smtClean="0">
                <a:latin typeface="Arial Narrow" panose="020B0606020202030204" pitchFamily="34" charset="0"/>
              </a:rPr>
              <a:t>khair</a:t>
            </a:r>
            <a:endParaRPr lang="en-GB" b="1" dirty="0" smtClean="0">
              <a:latin typeface="Arial Narrow" panose="020B0606020202030204" pitchFamily="34" charset="0"/>
            </a:endParaRPr>
          </a:p>
        </p:txBody>
      </p:sp>
    </p:spTree>
    <p:extLst>
      <p:ext uri="{BB962C8B-B14F-4D97-AF65-F5344CB8AC3E}">
        <p14:creationId xmlns:p14="http://schemas.microsoft.com/office/powerpoint/2010/main" val="3007455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2732" y="249710"/>
            <a:ext cx="8534400" cy="1507067"/>
          </a:xfrm>
        </p:spPr>
        <p:txBody>
          <a:bodyPr>
            <a:normAutofit/>
          </a:bodyPr>
          <a:lstStyle/>
          <a:p>
            <a:pPr algn="l"/>
            <a:r>
              <a:rPr lang="en-GB" sz="40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Bell MT" panose="02020503060305020303" pitchFamily="18" charset="0"/>
              </a:rPr>
              <a:t>Introduction </a:t>
            </a:r>
            <a:endParaRPr lang="en-US" sz="4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Bell MT" panose="02020503060305020303" pitchFamily="18" charset="0"/>
            </a:endParaRPr>
          </a:p>
        </p:txBody>
      </p:sp>
      <p:sp>
        <p:nvSpPr>
          <p:cNvPr id="3" name="Content Placeholder 2"/>
          <p:cNvSpPr>
            <a:spLocks noGrp="1"/>
          </p:cNvSpPr>
          <p:nvPr>
            <p:ph idx="1"/>
          </p:nvPr>
        </p:nvSpPr>
        <p:spPr>
          <a:xfrm>
            <a:off x="513203" y="1756777"/>
            <a:ext cx="10520671" cy="4334166"/>
          </a:xfrm>
        </p:spPr>
        <p:txBody>
          <a:bodyPr>
            <a:normAutofit/>
          </a:bodyPr>
          <a:lstStyle/>
          <a:p>
            <a:pPr marL="0" indent="0">
              <a:buNone/>
            </a:pPr>
            <a:r>
              <a:rPr lang="en-GB" sz="3600" dirty="0" smtClean="0">
                <a:ln w="0"/>
                <a:effectLst>
                  <a:outerShdw blurRad="38100" dist="19050" dir="2700000" algn="tl" rotWithShape="0">
                    <a:schemeClr val="dk1">
                      <a:alpha val="40000"/>
                    </a:schemeClr>
                  </a:outerShdw>
                </a:effectLst>
                <a:latin typeface="Bell MT" panose="02020503060305020303" pitchFamily="18" charset="0"/>
              </a:rPr>
              <a:t>To begin with,</a:t>
            </a:r>
            <a:r>
              <a:rPr lang="en-US" sz="3600" dirty="0">
                <a:ln w="0"/>
                <a:effectLst>
                  <a:outerShdw blurRad="38100" dist="19050" dir="2700000" algn="tl" rotWithShape="0">
                    <a:schemeClr val="dk1">
                      <a:alpha val="40000"/>
                    </a:schemeClr>
                  </a:outerShdw>
                </a:effectLst>
                <a:latin typeface="Bell MT" panose="02020503060305020303" pitchFamily="18" charset="0"/>
              </a:rPr>
              <a:t> Jordan is one of the most water-scarce countries in the world. The country’s renewable water supply currently meets around two-thirds of the population’s water demands, with groundwater being used twice as quickly as it can be </a:t>
            </a:r>
            <a:r>
              <a:rPr lang="en-US" sz="3600" dirty="0" smtClean="0">
                <a:ln w="0"/>
                <a:effectLst>
                  <a:outerShdw blurRad="38100" dist="19050" dir="2700000" algn="tl" rotWithShape="0">
                    <a:schemeClr val="dk1">
                      <a:alpha val="40000"/>
                    </a:schemeClr>
                  </a:outerShdw>
                </a:effectLst>
                <a:latin typeface="Bell MT" panose="02020503060305020303" pitchFamily="18" charset="0"/>
              </a:rPr>
              <a:t>replenished, which will cause multiple problems to the people in the country lets get into that</a:t>
            </a:r>
            <a:r>
              <a:rPr lang="en-US" sz="3600" dirty="0" smtClean="0">
                <a:ln w="0"/>
                <a:effectLst>
                  <a:outerShdw blurRad="38100" dist="19050" dir="2700000" algn="tl" rotWithShape="0">
                    <a:schemeClr val="dk1">
                      <a:alpha val="40000"/>
                    </a:schemeClr>
                  </a:outerShdw>
                </a:effectLst>
              </a:rPr>
              <a:t>.</a:t>
            </a:r>
            <a:endParaRPr lang="en-US" sz="36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2682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612" y="187843"/>
            <a:ext cx="10515600" cy="1325563"/>
          </a:xfrm>
        </p:spPr>
        <p:txBody>
          <a:bodyPr>
            <a:normAutofit/>
          </a:bodyPr>
          <a:lstStyle/>
          <a:p>
            <a:pPr algn="ctr"/>
            <a:r>
              <a:rPr lang="en-GB" sz="4800" b="1" dirty="0" smtClean="0">
                <a:solidFill>
                  <a:schemeClr val="accent2">
                    <a:lumMod val="60000"/>
                    <a:lumOff val="40000"/>
                  </a:schemeClr>
                </a:solidFill>
                <a:latin typeface="Bell MT" panose="02020503060305020303" pitchFamily="18" charset="0"/>
              </a:rPr>
              <a:t>Problems and issues</a:t>
            </a:r>
            <a:endParaRPr lang="en-US" sz="4800" b="1" dirty="0">
              <a:solidFill>
                <a:schemeClr val="accent2">
                  <a:lumMod val="60000"/>
                  <a:lumOff val="40000"/>
                </a:schemeClr>
              </a:solidFill>
              <a:latin typeface="Bell MT" panose="02020503060305020303" pitchFamily="18" charset="0"/>
            </a:endParaRPr>
          </a:p>
        </p:txBody>
      </p:sp>
      <p:sp>
        <p:nvSpPr>
          <p:cNvPr id="3" name="Content Placeholder 2"/>
          <p:cNvSpPr>
            <a:spLocks noGrp="1"/>
          </p:cNvSpPr>
          <p:nvPr>
            <p:ph idx="1"/>
          </p:nvPr>
        </p:nvSpPr>
        <p:spPr>
          <a:xfrm>
            <a:off x="233265" y="1690688"/>
            <a:ext cx="11569959" cy="5083336"/>
          </a:xfrm>
        </p:spPr>
        <p:txBody>
          <a:bodyPr>
            <a:normAutofit/>
          </a:bodyPr>
          <a:lstStyle/>
          <a:p>
            <a:pPr marL="0" indent="0">
              <a:buNone/>
            </a:pPr>
            <a:r>
              <a:rPr lang="en-GB" sz="2800" b="1" dirty="0" smtClean="0">
                <a:ln w="13462">
                  <a:solidFill>
                    <a:schemeClr val="accent5">
                      <a:lumMod val="75000"/>
                    </a:schemeClr>
                  </a:solidFill>
                  <a:prstDash val="solid"/>
                </a:ln>
                <a:effectLst>
                  <a:outerShdw dist="38100" dir="2700000" algn="bl" rotWithShape="0">
                    <a:schemeClr val="accent5"/>
                  </a:outerShdw>
                </a:effectLst>
                <a:latin typeface="Bell MT" panose="02020503060305020303" pitchFamily="18" charset="0"/>
              </a:rPr>
              <a:t>Pollution:</a:t>
            </a:r>
            <a:r>
              <a:rPr lang="en-US" sz="2800" b="1" dirty="0">
                <a:ln w="13462">
                  <a:solidFill>
                    <a:schemeClr val="accent5">
                      <a:lumMod val="75000"/>
                    </a:schemeClr>
                  </a:solidFill>
                  <a:prstDash val="solid"/>
                </a:ln>
                <a:effectLst>
                  <a:outerShdw dist="38100" dir="2700000" algn="bl" rotWithShape="0">
                    <a:schemeClr val="accent5"/>
                  </a:outerShdw>
                </a:effectLst>
                <a:latin typeface="Bell MT" panose="02020503060305020303" pitchFamily="18" charset="0"/>
              </a:rPr>
              <a:t>The overflow of wastewater pumping stations, leaks from sewage systems and exposure to industrial and commercial waste are polluting Jordan’s surface river sources. This has resulted in nitrate and phosphorus contamination of water supplies</a:t>
            </a:r>
            <a:r>
              <a:rPr lang="en-US" sz="2800" b="1" dirty="0" smtClean="0">
                <a:ln w="13462">
                  <a:solidFill>
                    <a:schemeClr val="accent5">
                      <a:lumMod val="75000"/>
                    </a:schemeClr>
                  </a:solidFill>
                  <a:prstDash val="solid"/>
                </a:ln>
                <a:effectLst>
                  <a:outerShdw dist="38100" dir="2700000" algn="bl" rotWithShape="0">
                    <a:schemeClr val="accent5"/>
                  </a:outerShdw>
                </a:effectLst>
                <a:latin typeface="Bell MT" panose="02020503060305020303" pitchFamily="18" charset="0"/>
              </a:rPr>
              <a:t>.</a:t>
            </a:r>
          </a:p>
          <a:p>
            <a:pPr marL="0" indent="0">
              <a:buNone/>
            </a:pPr>
            <a:endParaRPr lang="en-GB" sz="2800" b="1" dirty="0">
              <a:ln w="13462">
                <a:solidFill>
                  <a:schemeClr val="accent5">
                    <a:lumMod val="75000"/>
                  </a:schemeClr>
                </a:solidFill>
                <a:prstDash val="solid"/>
              </a:ln>
              <a:effectLst>
                <a:outerShdw dist="38100" dir="2700000" algn="bl" rotWithShape="0">
                  <a:schemeClr val="accent5"/>
                </a:outerShdw>
              </a:effectLst>
              <a:latin typeface="Bell MT" panose="02020503060305020303" pitchFamily="18" charset="0"/>
            </a:endParaRPr>
          </a:p>
          <a:p>
            <a:pPr marL="0" indent="0">
              <a:buNone/>
            </a:pPr>
            <a:r>
              <a:rPr lang="en-US" sz="2800" b="1" dirty="0" smtClean="0">
                <a:ln w="13462">
                  <a:solidFill>
                    <a:schemeClr val="accent5">
                      <a:lumMod val="75000"/>
                    </a:schemeClr>
                  </a:solidFill>
                  <a:prstDash val="solid"/>
                </a:ln>
                <a:effectLst>
                  <a:outerShdw dist="38100" dir="2700000" algn="bl" rotWithShape="0">
                    <a:schemeClr val="accent5"/>
                  </a:outerShdw>
                </a:effectLst>
                <a:latin typeface="Bell MT" panose="02020503060305020303" pitchFamily="18" charset="0"/>
              </a:rPr>
              <a:t>Water scarcity: Water scarcity is another problem in the country of Jordan. what is it you may ask? Well </a:t>
            </a:r>
            <a:r>
              <a:rPr lang="en-US" sz="2800" b="1" dirty="0">
                <a:ln w="13462">
                  <a:solidFill>
                    <a:schemeClr val="accent5">
                      <a:lumMod val="75000"/>
                    </a:schemeClr>
                  </a:solidFill>
                  <a:prstDash val="solid"/>
                </a:ln>
                <a:effectLst>
                  <a:outerShdw dist="38100" dir="2700000" algn="bl" rotWithShape="0">
                    <a:schemeClr val="accent5"/>
                  </a:outerShdw>
                </a:effectLst>
                <a:latin typeface="Bell MT" panose="02020503060305020303" pitchFamily="18" charset="0"/>
              </a:rPr>
              <a:t>w</a:t>
            </a:r>
            <a:r>
              <a:rPr lang="en-US" sz="2800" b="1" dirty="0" smtClean="0">
                <a:ln w="13462">
                  <a:solidFill>
                    <a:schemeClr val="accent5">
                      <a:lumMod val="75000"/>
                    </a:schemeClr>
                  </a:solidFill>
                  <a:prstDash val="solid"/>
                </a:ln>
                <a:effectLst>
                  <a:outerShdw dist="38100" dir="2700000" algn="bl" rotWithShape="0">
                    <a:schemeClr val="accent5"/>
                  </a:outerShdw>
                </a:effectLst>
                <a:latin typeface="Bell MT" panose="02020503060305020303" pitchFamily="18" charset="0"/>
              </a:rPr>
              <a:t>ater </a:t>
            </a:r>
            <a:r>
              <a:rPr lang="en-US" sz="2800" b="1" dirty="0">
                <a:ln w="13462">
                  <a:solidFill>
                    <a:schemeClr val="accent5">
                      <a:lumMod val="75000"/>
                    </a:schemeClr>
                  </a:solidFill>
                  <a:prstDash val="solid"/>
                </a:ln>
                <a:effectLst>
                  <a:outerShdw dist="38100" dir="2700000" algn="bl" rotWithShape="0">
                    <a:schemeClr val="accent5"/>
                  </a:outerShdw>
                </a:effectLst>
                <a:latin typeface="Bell MT" panose="02020503060305020303" pitchFamily="18" charset="0"/>
              </a:rPr>
              <a:t>scarcity limits access to safe water for drinking and for </a:t>
            </a:r>
            <a:r>
              <a:rPr lang="en-US" sz="2800" b="1" dirty="0" err="1">
                <a:ln w="13462">
                  <a:solidFill>
                    <a:schemeClr val="accent5">
                      <a:lumMod val="75000"/>
                    </a:schemeClr>
                  </a:solidFill>
                  <a:prstDash val="solid"/>
                </a:ln>
                <a:effectLst>
                  <a:outerShdw dist="38100" dir="2700000" algn="bl" rotWithShape="0">
                    <a:schemeClr val="accent5"/>
                  </a:outerShdw>
                </a:effectLst>
                <a:latin typeface="Bell MT" panose="02020503060305020303" pitchFamily="18" charset="0"/>
              </a:rPr>
              <a:t>practising</a:t>
            </a:r>
            <a:r>
              <a:rPr lang="en-US" sz="2800" b="1" dirty="0">
                <a:ln w="13462">
                  <a:solidFill>
                    <a:schemeClr val="accent5">
                      <a:lumMod val="75000"/>
                    </a:schemeClr>
                  </a:solidFill>
                  <a:prstDash val="solid"/>
                </a:ln>
                <a:effectLst>
                  <a:outerShdw dist="38100" dir="2700000" algn="bl" rotWithShape="0">
                    <a:schemeClr val="accent5"/>
                  </a:outerShdw>
                </a:effectLst>
                <a:latin typeface="Bell MT" panose="02020503060305020303" pitchFamily="18" charset="0"/>
              </a:rPr>
              <a:t> basic hygiene at home, in schools and in health-care facilities. When water is scarce, sewage systems can fail and the threat of contracting diseases like cholera surges. Scarce water also becomes more expensive.</a:t>
            </a:r>
          </a:p>
        </p:txBody>
      </p:sp>
    </p:spTree>
    <p:extLst>
      <p:ext uri="{BB962C8B-B14F-4D97-AF65-F5344CB8AC3E}">
        <p14:creationId xmlns:p14="http://schemas.microsoft.com/office/powerpoint/2010/main" val="39340732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55" y="94538"/>
            <a:ext cx="10515600" cy="1325563"/>
          </a:xfrm>
        </p:spPr>
        <p:txBody>
          <a:bodyPr/>
          <a:lstStyle/>
          <a:p>
            <a:pPr algn="ctr"/>
            <a:r>
              <a:rPr lang="en-GB" b="1" dirty="0" smtClean="0">
                <a:ln>
                  <a:solidFill>
                    <a:schemeClr val="accent4">
                      <a:lumMod val="50000"/>
                    </a:schemeClr>
                  </a:solidFill>
                </a:ln>
                <a:solidFill>
                  <a:srgbClr val="00B0F0"/>
                </a:solidFill>
                <a:effectLst>
                  <a:outerShdw blurRad="50800" dist="38100" dir="16200000" rotWithShape="0">
                    <a:prstClr val="black">
                      <a:alpha val="40000"/>
                    </a:prstClr>
                  </a:outerShdw>
                  <a:reflection blurRad="6350" stA="55000" endA="50" endPos="85000" dist="29997" dir="5400000" sy="-100000" algn="bl" rotWithShape="0"/>
                </a:effectLst>
                <a:latin typeface="Bell MT" panose="02020503060305020303" pitchFamily="18" charset="0"/>
              </a:rPr>
              <a:t>Causes</a:t>
            </a:r>
            <a:endParaRPr lang="en-US" b="1" dirty="0">
              <a:ln>
                <a:solidFill>
                  <a:schemeClr val="accent4">
                    <a:lumMod val="50000"/>
                  </a:schemeClr>
                </a:solidFill>
              </a:ln>
              <a:solidFill>
                <a:srgbClr val="00B0F0"/>
              </a:solidFill>
              <a:effectLst>
                <a:outerShdw blurRad="50800" dist="38100" dir="16200000" rotWithShape="0">
                  <a:prstClr val="black">
                    <a:alpha val="40000"/>
                  </a:prstClr>
                </a:outerShdw>
                <a:reflection blurRad="6350" stA="55000" endA="50" endPos="85000" dist="29997" dir="5400000" sy="-100000" algn="bl" rotWithShape="0"/>
              </a:effectLst>
              <a:latin typeface="Bell MT" panose="02020503060305020303" pitchFamily="18" charset="0"/>
            </a:endParaRPr>
          </a:p>
        </p:txBody>
      </p:sp>
      <p:sp>
        <p:nvSpPr>
          <p:cNvPr id="3" name="Content Placeholder 2"/>
          <p:cNvSpPr>
            <a:spLocks noGrp="1"/>
          </p:cNvSpPr>
          <p:nvPr>
            <p:ph idx="1"/>
          </p:nvPr>
        </p:nvSpPr>
        <p:spPr>
          <a:xfrm>
            <a:off x="263047" y="1420101"/>
            <a:ext cx="11689467" cy="5064675"/>
          </a:xfrm>
        </p:spPr>
        <p:txBody>
          <a:bodyPr>
            <a:noAutofit/>
          </a:bodyPr>
          <a:lstStyle/>
          <a:p>
            <a:pPr marL="0" indent="0">
              <a:buNone/>
            </a:pPr>
            <a:r>
              <a:rPr lang="en-US" sz="2800" b="1" dirty="0" smtClean="0">
                <a:solidFill>
                  <a:srgbClr val="FFFF00"/>
                </a:solidFill>
                <a:latin typeface="Bell MT" panose="02020503060305020303" pitchFamily="18" charset="0"/>
              </a:rPr>
              <a:t>Agriculture: One of the many causes of water crisis is, Agriculture </a:t>
            </a:r>
            <a:r>
              <a:rPr lang="en-US" sz="2800" b="1" dirty="0">
                <a:solidFill>
                  <a:srgbClr val="FFFF00"/>
                </a:solidFill>
                <a:latin typeface="Bell MT" panose="02020503060305020303" pitchFamily="18" charset="0"/>
              </a:rPr>
              <a:t>consumes more water than any other source and wastes much of that through inefficiencies. Climate change is altering patterns of weather and water around the world, causing shortages and droughts in some areas and floods in others</a:t>
            </a:r>
            <a:r>
              <a:rPr lang="en-US" sz="2800" b="1" dirty="0" smtClean="0">
                <a:solidFill>
                  <a:srgbClr val="FFFF00"/>
                </a:solidFill>
                <a:latin typeface="Bell MT" panose="02020503060305020303" pitchFamily="18" charset="0"/>
              </a:rPr>
              <a:t>.</a:t>
            </a:r>
          </a:p>
          <a:p>
            <a:pPr marL="0" indent="0">
              <a:buNone/>
            </a:pPr>
            <a:endParaRPr lang="en-US" sz="2800" b="1" dirty="0" smtClean="0">
              <a:solidFill>
                <a:srgbClr val="FFFF00"/>
              </a:solidFill>
              <a:latin typeface="Bell MT" panose="02020503060305020303" pitchFamily="18" charset="0"/>
            </a:endParaRPr>
          </a:p>
          <a:p>
            <a:pPr marL="0" indent="0">
              <a:buNone/>
            </a:pPr>
            <a:r>
              <a:rPr lang="en-US" sz="2800" b="1" dirty="0" smtClean="0">
                <a:solidFill>
                  <a:srgbClr val="FFFF00"/>
                </a:solidFill>
                <a:latin typeface="Bell MT" panose="02020503060305020303" pitchFamily="18" charset="0"/>
              </a:rPr>
              <a:t>Drought: drought is some of the many reasons for water crisis it is a </a:t>
            </a:r>
            <a:r>
              <a:rPr lang="en-US" sz="2800" b="1" dirty="0">
                <a:solidFill>
                  <a:srgbClr val="FFFF00"/>
                </a:solidFill>
                <a:latin typeface="Bell MT" panose="02020503060305020303" pitchFamily="18" charset="0"/>
              </a:rPr>
              <a:t>prolonged dry period in the natural climate cycle that can occur anywhere in the world. It is a slow-onset disaster characterized by the lack of precipitation, resulting in a water shortage. Drought can have a serious impact on health, agriculture, economies, energy and the environment</a:t>
            </a:r>
            <a:r>
              <a:rPr lang="en-US" sz="2800" b="1" dirty="0">
                <a:solidFill>
                  <a:srgbClr val="FFFF00"/>
                </a:solidFill>
              </a:rPr>
              <a:t>.</a:t>
            </a:r>
          </a:p>
        </p:txBody>
      </p:sp>
    </p:spTree>
    <p:extLst>
      <p:ext uri="{BB962C8B-B14F-4D97-AF65-F5344CB8AC3E}">
        <p14:creationId xmlns:p14="http://schemas.microsoft.com/office/powerpoint/2010/main" val="551299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1130"/>
            <a:ext cx="10515600" cy="1325563"/>
          </a:xfrm>
        </p:spPr>
        <p:txBody>
          <a:bodyPr/>
          <a:lstStyle/>
          <a:p>
            <a:pPr algn="ctr"/>
            <a:r>
              <a:rPr lang="en-GB" b="1" dirty="0" smtClean="0">
                <a:solidFill>
                  <a:schemeClr val="bg1"/>
                </a:solidFill>
                <a:effectLst>
                  <a:glow rad="101600">
                    <a:schemeClr val="accent5">
                      <a:satMod val="175000"/>
                      <a:alpha val="40000"/>
                    </a:schemeClr>
                  </a:glow>
                </a:effectLst>
                <a:latin typeface="Bell MT" panose="02020503060305020303" pitchFamily="18" charset="0"/>
              </a:rPr>
              <a:t>Consequences</a:t>
            </a:r>
            <a:r>
              <a:rPr lang="en-GB" b="1" dirty="0" smtClean="0">
                <a:effectLst>
                  <a:glow rad="101600">
                    <a:schemeClr val="accent5">
                      <a:satMod val="175000"/>
                      <a:alpha val="40000"/>
                    </a:schemeClr>
                  </a:glow>
                </a:effectLst>
                <a:latin typeface="Bell MT" panose="02020503060305020303" pitchFamily="18" charset="0"/>
              </a:rPr>
              <a:t> </a:t>
            </a:r>
            <a:endParaRPr lang="en-US" b="1" dirty="0">
              <a:effectLst>
                <a:glow rad="101600">
                  <a:schemeClr val="accent5">
                    <a:satMod val="175000"/>
                    <a:alpha val="40000"/>
                  </a:schemeClr>
                </a:glow>
              </a:effectLst>
              <a:latin typeface="Bell MT" panose="02020503060305020303" pitchFamily="18" charset="0"/>
            </a:endParaRPr>
          </a:p>
        </p:txBody>
      </p:sp>
      <p:sp>
        <p:nvSpPr>
          <p:cNvPr id="3" name="Content Placeholder 2"/>
          <p:cNvSpPr>
            <a:spLocks noGrp="1"/>
          </p:cNvSpPr>
          <p:nvPr>
            <p:ph idx="1"/>
          </p:nvPr>
        </p:nvSpPr>
        <p:spPr>
          <a:xfrm>
            <a:off x="581607" y="1949693"/>
            <a:ext cx="11028784" cy="4637315"/>
          </a:xfrm>
        </p:spPr>
        <p:txBody>
          <a:bodyPr>
            <a:normAutofit/>
          </a:bodyPr>
          <a:lstStyle/>
          <a:p>
            <a:pPr marL="0" indent="0">
              <a:buNone/>
            </a:pPr>
            <a:r>
              <a:rPr lang="en-US" sz="2800" b="1" dirty="0" smtClean="0"/>
              <a:t> </a:t>
            </a:r>
            <a:r>
              <a:rPr lang="en-US" sz="2800" dirty="0" smtClean="0">
                <a:ln w="0"/>
                <a:effectLst>
                  <a:outerShdw blurRad="38100" dist="19050" dir="2700000" algn="tl" rotWithShape="0">
                    <a:schemeClr val="dk1">
                      <a:alpha val="40000"/>
                    </a:schemeClr>
                  </a:outerShdw>
                </a:effectLst>
                <a:latin typeface="Bell MT" panose="02020503060305020303" pitchFamily="18" charset="0"/>
              </a:rPr>
              <a:t>There are many </a:t>
            </a:r>
            <a:r>
              <a:rPr lang="en-GB" sz="2800" dirty="0" smtClean="0">
                <a:ln w="0"/>
                <a:effectLst>
                  <a:outerShdw blurRad="38100" dist="19050" dir="2700000" algn="tl" rotWithShape="0">
                    <a:schemeClr val="dk1">
                      <a:alpha val="40000"/>
                    </a:schemeClr>
                  </a:outerShdw>
                </a:effectLst>
                <a:latin typeface="Bell MT" panose="02020503060305020303" pitchFamily="18" charset="0"/>
              </a:rPr>
              <a:t>Consequences</a:t>
            </a:r>
            <a:r>
              <a:rPr lang="en-US" sz="2800" dirty="0">
                <a:ln w="0"/>
                <a:effectLst>
                  <a:outerShdw blurRad="38100" dist="19050" dir="2700000" algn="tl" rotWithShape="0">
                    <a:schemeClr val="dk1">
                      <a:alpha val="40000"/>
                    </a:schemeClr>
                  </a:outerShdw>
                </a:effectLst>
                <a:latin typeface="Bell MT" panose="02020503060305020303" pitchFamily="18" charset="0"/>
              </a:rPr>
              <a:t> </a:t>
            </a:r>
            <a:r>
              <a:rPr lang="en-US" sz="2800" dirty="0" smtClean="0">
                <a:ln w="0"/>
                <a:effectLst>
                  <a:outerShdw blurRad="38100" dist="19050" dir="2700000" algn="tl" rotWithShape="0">
                    <a:schemeClr val="dk1">
                      <a:alpha val="40000"/>
                    </a:schemeClr>
                  </a:outerShdw>
                </a:effectLst>
                <a:latin typeface="Bell MT" panose="02020503060305020303" pitchFamily="18" charset="0"/>
              </a:rPr>
              <a:t>of water crisis for example: water shortage </a:t>
            </a:r>
            <a:r>
              <a:rPr lang="en-US" sz="2800" dirty="0">
                <a:ln w="0"/>
                <a:effectLst>
                  <a:outerShdw blurRad="38100" dist="19050" dir="2700000" algn="tl" rotWithShape="0">
                    <a:schemeClr val="dk1">
                      <a:alpha val="40000"/>
                    </a:schemeClr>
                  </a:outerShdw>
                </a:effectLst>
                <a:latin typeface="Bell MT" panose="02020503060305020303" pitchFamily="18" charset="0"/>
              </a:rPr>
              <a:t>of clean drinking water is the most immediate threat to </a:t>
            </a:r>
            <a:r>
              <a:rPr lang="en-US" sz="2800" dirty="0" smtClean="0">
                <a:ln w="0"/>
                <a:effectLst>
                  <a:outerShdw blurRad="38100" dist="19050" dir="2700000" algn="tl" rotWithShape="0">
                    <a:schemeClr val="dk1">
                      <a:alpha val="40000"/>
                    </a:schemeClr>
                  </a:outerShdw>
                </a:effectLst>
                <a:latin typeface="Bell MT" panose="02020503060305020303" pitchFamily="18" charset="0"/>
              </a:rPr>
              <a:t>human life, </a:t>
            </a:r>
            <a:r>
              <a:rPr lang="en-US" sz="2800" dirty="0">
                <a:ln w="0"/>
                <a:effectLst>
                  <a:outerShdw blurRad="38100" dist="19050" dir="2700000" algn="tl" rotWithShape="0">
                    <a:schemeClr val="dk1">
                      <a:alpha val="40000"/>
                    </a:schemeClr>
                  </a:outerShdw>
                </a:effectLst>
                <a:latin typeface="Bell MT" panose="02020503060305020303" pitchFamily="18" charset="0"/>
              </a:rPr>
              <a:t>water scarcity can have far-reaching consequences. Diminished flows in </a:t>
            </a:r>
            <a:r>
              <a:rPr lang="en-US" sz="2800" dirty="0" smtClean="0">
                <a:ln w="0"/>
                <a:effectLst>
                  <a:outerShdw blurRad="38100" dist="19050" dir="2700000" algn="tl" rotWithShape="0">
                    <a:schemeClr val="dk1">
                      <a:alpha val="40000"/>
                    </a:schemeClr>
                  </a:outerShdw>
                </a:effectLst>
                <a:latin typeface="Bell MT" panose="02020503060305020303" pitchFamily="18" charset="0"/>
              </a:rPr>
              <a:t>the rivers of Jordan and </a:t>
            </a:r>
            <a:r>
              <a:rPr lang="en-US" sz="2800" dirty="0">
                <a:ln w="0"/>
                <a:effectLst>
                  <a:outerShdw blurRad="38100" dist="19050" dir="2700000" algn="tl" rotWithShape="0">
                    <a:schemeClr val="dk1">
                      <a:alpha val="40000"/>
                    </a:schemeClr>
                  </a:outerShdw>
                </a:effectLst>
                <a:latin typeface="Bell MT" panose="02020503060305020303" pitchFamily="18" charset="0"/>
              </a:rPr>
              <a:t>streams can increase concentration of harmful pollutants. Researchers </a:t>
            </a:r>
            <a:r>
              <a:rPr lang="en-US" sz="2800" dirty="0" smtClean="0">
                <a:ln w="0"/>
                <a:effectLst>
                  <a:outerShdw blurRad="38100" dist="19050" dir="2700000" algn="tl" rotWithShape="0">
                    <a:schemeClr val="dk1">
                      <a:alpha val="40000"/>
                    </a:schemeClr>
                  </a:outerShdw>
                </a:effectLst>
                <a:latin typeface="Bell MT" panose="02020503060305020303" pitchFamily="18" charset="0"/>
              </a:rPr>
              <a:t>believe when </a:t>
            </a:r>
            <a:r>
              <a:rPr lang="en-US" sz="2800" dirty="0">
                <a:ln w="0"/>
                <a:effectLst>
                  <a:outerShdw blurRad="38100" dist="19050" dir="2700000" algn="tl" rotWithShape="0">
                    <a:schemeClr val="dk1">
                      <a:alpha val="40000"/>
                    </a:schemeClr>
                  </a:outerShdw>
                </a:effectLst>
                <a:latin typeface="Bell MT" panose="02020503060305020303" pitchFamily="18" charset="0"/>
              </a:rPr>
              <a:t>waterways run dry, animals may seek out drinking water from places where people live, increasing the likelihood of contact between humans with wildlife and any disease-carrying insects they host. Drought can also </a:t>
            </a:r>
            <a:r>
              <a:rPr lang="en-US" sz="2800" dirty="0" smtClean="0">
                <a:ln w="0"/>
                <a:effectLst>
                  <a:outerShdw blurRad="38100" dist="19050" dir="2700000" algn="tl" rotWithShape="0">
                    <a:schemeClr val="dk1">
                      <a:alpha val="40000"/>
                    </a:schemeClr>
                  </a:outerShdw>
                </a:effectLst>
                <a:latin typeface="Bell MT" panose="02020503060305020303" pitchFamily="18" charset="0"/>
              </a:rPr>
              <a:t>increase the risk of wildfires</a:t>
            </a:r>
            <a:r>
              <a:rPr lang="en-US" sz="2800" dirty="0">
                <a:ln w="0"/>
                <a:effectLst>
                  <a:outerShdw blurRad="38100" dist="19050" dir="2700000" algn="tl" rotWithShape="0">
                    <a:schemeClr val="dk1">
                      <a:alpha val="40000"/>
                    </a:schemeClr>
                  </a:outerShdw>
                </a:effectLst>
                <a:latin typeface="Bell MT" panose="02020503060305020303" pitchFamily="18" charset="0"/>
              </a:rPr>
              <a:t> and dust storms that may lead to irritation of lungs and </a:t>
            </a:r>
            <a:r>
              <a:rPr lang="en-US" sz="2800" dirty="0" smtClean="0">
                <a:ln w="0"/>
                <a:effectLst>
                  <a:outerShdw blurRad="38100" dist="19050" dir="2700000" algn="tl" rotWithShape="0">
                    <a:schemeClr val="dk1">
                      <a:alpha val="40000"/>
                    </a:schemeClr>
                  </a:outerShdw>
                </a:effectLst>
                <a:latin typeface="Bell MT" panose="02020503060305020303" pitchFamily="18" charset="0"/>
              </a:rPr>
              <a:t>airways and may kill many people.</a:t>
            </a:r>
            <a:endParaRPr lang="en-US" sz="2800" dirty="0">
              <a:ln w="0"/>
              <a:effectLst>
                <a:outerShdw blurRad="38100" dist="19050" dir="2700000" algn="tl" rotWithShape="0">
                  <a:schemeClr val="dk1">
                    <a:alpha val="40000"/>
                  </a:schemeClr>
                </a:outerShdw>
              </a:effectLst>
              <a:latin typeface="Bell MT" panose="02020503060305020303" pitchFamily="18" charset="0"/>
            </a:endParaRPr>
          </a:p>
        </p:txBody>
      </p:sp>
    </p:spTree>
    <p:extLst>
      <p:ext uri="{BB962C8B-B14F-4D97-AF65-F5344CB8AC3E}">
        <p14:creationId xmlns:p14="http://schemas.microsoft.com/office/powerpoint/2010/main" val="1317916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174" y="260791"/>
            <a:ext cx="8610600" cy="1293028"/>
          </a:xfrm>
        </p:spPr>
        <p:txBody>
          <a:bodyPr/>
          <a:lstStyle/>
          <a:p>
            <a:pPr algn="ctr"/>
            <a:r>
              <a:rPr lang="en-GB" b="1" dirty="0" smtClean="0">
                <a:solidFill>
                  <a:srgbClr val="92D050"/>
                </a:solidFill>
                <a:effectLst>
                  <a:glow rad="139700">
                    <a:schemeClr val="accent1">
                      <a:satMod val="175000"/>
                      <a:alpha val="40000"/>
                    </a:schemeClr>
                  </a:glow>
                  <a:reflection blurRad="6350" stA="55000" endA="300" endPos="45500" dir="5400000" sy="-100000" algn="bl" rotWithShape="0"/>
                </a:effectLst>
              </a:rPr>
              <a:t>How to solve it</a:t>
            </a:r>
            <a:endParaRPr lang="en-US" b="1" dirty="0">
              <a:solidFill>
                <a:srgbClr val="92D050"/>
              </a:solidFill>
              <a:effectLst>
                <a:glow rad="139700">
                  <a:schemeClr val="accent1">
                    <a:satMod val="175000"/>
                    <a:alpha val="40000"/>
                  </a:schemeClr>
                </a:glow>
                <a:reflection blurRad="6350" stA="55000" endA="300" endPos="45500" dir="5400000" sy="-100000" algn="bl" rotWithShape="0"/>
              </a:effectLst>
            </a:endParaRPr>
          </a:p>
        </p:txBody>
      </p:sp>
      <p:sp>
        <p:nvSpPr>
          <p:cNvPr id="3" name="Content Placeholder 2"/>
          <p:cNvSpPr>
            <a:spLocks noGrp="1"/>
          </p:cNvSpPr>
          <p:nvPr>
            <p:ph idx="1"/>
          </p:nvPr>
        </p:nvSpPr>
        <p:spPr>
          <a:xfrm>
            <a:off x="761527" y="1891885"/>
            <a:ext cx="10907485" cy="4519191"/>
          </a:xfrm>
        </p:spPr>
        <p:txBody>
          <a:bodyPr>
            <a:normAutofit/>
          </a:bodyPr>
          <a:lstStyle/>
          <a:p>
            <a:pPr marL="0" indent="0">
              <a:buNone/>
            </a:pPr>
            <a:r>
              <a:rPr lang="en-GB" sz="2400" b="1" dirty="0" smtClean="0">
                <a:ln>
                  <a:solidFill>
                    <a:schemeClr val="tx1"/>
                  </a:solidFill>
                </a:ln>
                <a:effectLst>
                  <a:glow rad="101600">
                    <a:schemeClr val="accent5">
                      <a:satMod val="175000"/>
                      <a:alpha val="40000"/>
                    </a:schemeClr>
                  </a:glow>
                </a:effectLst>
              </a:rPr>
              <a:t>Build awareness: make people </a:t>
            </a:r>
            <a:r>
              <a:rPr lang="en-US" sz="2400" b="1" dirty="0" smtClean="0">
                <a:ln>
                  <a:solidFill>
                    <a:schemeClr val="tx1"/>
                  </a:solidFill>
                </a:ln>
                <a:effectLst>
                  <a:glow rad="101600">
                    <a:schemeClr val="accent5">
                      <a:satMod val="175000"/>
                      <a:alpha val="40000"/>
                    </a:schemeClr>
                  </a:glow>
                </a:effectLst>
              </a:rPr>
              <a:t>conscious the problem of water crisis </a:t>
            </a:r>
            <a:r>
              <a:rPr lang="en-US" sz="2400" b="1" dirty="0">
                <a:ln>
                  <a:solidFill>
                    <a:schemeClr val="tx1"/>
                  </a:solidFill>
                </a:ln>
                <a:effectLst>
                  <a:glow rad="101600">
                    <a:schemeClr val="accent5">
                      <a:satMod val="175000"/>
                      <a:alpha val="40000"/>
                    </a:schemeClr>
                  </a:glow>
                </a:effectLst>
              </a:rPr>
              <a:t>You want to </a:t>
            </a:r>
            <a:r>
              <a:rPr lang="en-US" sz="2400" b="1" dirty="0" smtClean="0">
                <a:ln>
                  <a:solidFill>
                    <a:schemeClr val="tx1"/>
                  </a:solidFill>
                </a:ln>
                <a:effectLst>
                  <a:glow rad="101600">
                    <a:schemeClr val="accent5">
                      <a:satMod val="175000"/>
                      <a:alpha val="40000"/>
                    </a:schemeClr>
                  </a:glow>
                </a:effectLst>
              </a:rPr>
              <a:t>make this certain topic of water crisis more </a:t>
            </a:r>
            <a:r>
              <a:rPr lang="en-US" sz="2400" b="1" dirty="0">
                <a:ln>
                  <a:solidFill>
                    <a:schemeClr val="tx1"/>
                  </a:solidFill>
                </a:ln>
                <a:effectLst>
                  <a:glow rad="101600">
                    <a:schemeClr val="accent5">
                      <a:satMod val="175000"/>
                      <a:alpha val="40000"/>
                    </a:schemeClr>
                  </a:glow>
                </a:effectLst>
              </a:rPr>
              <a:t>visible within </a:t>
            </a:r>
            <a:r>
              <a:rPr lang="en-US" sz="2400" b="1" dirty="0" smtClean="0">
                <a:ln>
                  <a:solidFill>
                    <a:schemeClr val="tx1"/>
                  </a:solidFill>
                </a:ln>
                <a:effectLst>
                  <a:glow rad="101600">
                    <a:schemeClr val="accent5">
                      <a:satMod val="175000"/>
                      <a:alpha val="40000"/>
                    </a:schemeClr>
                  </a:glow>
                </a:effectLst>
              </a:rPr>
              <a:t>the community, which would help out many people in Jordan and even save lives </a:t>
            </a:r>
          </a:p>
          <a:p>
            <a:pPr marL="0" indent="0">
              <a:buNone/>
            </a:pPr>
            <a:r>
              <a:rPr lang="en-GB" sz="2400" b="1" dirty="0" smtClean="0">
                <a:ln>
                  <a:solidFill>
                    <a:schemeClr val="tx1"/>
                  </a:solidFill>
                </a:ln>
                <a:effectLst>
                  <a:glow rad="101600">
                    <a:schemeClr val="accent5">
                      <a:satMod val="175000"/>
                      <a:alpha val="40000"/>
                    </a:schemeClr>
                  </a:glow>
                </a:effectLst>
              </a:rPr>
              <a:t>Solving drought:</a:t>
            </a:r>
            <a:r>
              <a:rPr lang="en-US" sz="2400" b="1" dirty="0">
                <a:ln>
                  <a:solidFill>
                    <a:schemeClr val="tx1"/>
                  </a:solidFill>
                </a:ln>
                <a:effectLst>
                  <a:glow rad="101600">
                    <a:schemeClr val="accent5">
                      <a:satMod val="175000"/>
                      <a:alpha val="40000"/>
                    </a:schemeClr>
                  </a:glow>
                </a:effectLst>
              </a:rPr>
              <a:t>One of the easiest steps we can take to help mitigate the impacts of drought is conserving water. If we use water wisely at all times, more water will be available to us and to plants and wildlife when a drought happens</a:t>
            </a:r>
            <a:r>
              <a:rPr lang="en-US" sz="2400" b="1" dirty="0" smtClean="0">
                <a:ln>
                  <a:solidFill>
                    <a:schemeClr val="tx1"/>
                  </a:solidFill>
                </a:ln>
                <a:effectLst>
                  <a:glow rad="101600">
                    <a:schemeClr val="accent5">
                      <a:satMod val="175000"/>
                      <a:alpha val="40000"/>
                    </a:schemeClr>
                  </a:glow>
                </a:effectLst>
              </a:rPr>
              <a:t>.</a:t>
            </a:r>
          </a:p>
          <a:p>
            <a:pPr marL="0" indent="0">
              <a:buNone/>
            </a:pPr>
            <a:r>
              <a:rPr lang="en-US" sz="2400" b="1" dirty="0">
                <a:ln>
                  <a:solidFill>
                    <a:schemeClr val="tx1"/>
                  </a:solidFill>
                </a:ln>
                <a:effectLst>
                  <a:glow rad="101600">
                    <a:schemeClr val="accent5">
                      <a:satMod val="175000"/>
                      <a:alpha val="40000"/>
                    </a:schemeClr>
                  </a:glow>
                </a:effectLst>
              </a:rPr>
              <a:t>Water-saving </a:t>
            </a:r>
            <a:r>
              <a:rPr lang="en-US" sz="2400" b="1" dirty="0" smtClean="0">
                <a:ln>
                  <a:solidFill>
                    <a:schemeClr val="tx1"/>
                  </a:solidFill>
                </a:ln>
                <a:effectLst>
                  <a:glow rad="101600">
                    <a:schemeClr val="accent5">
                      <a:satMod val="175000"/>
                      <a:alpha val="40000"/>
                    </a:schemeClr>
                  </a:glow>
                </a:effectLst>
              </a:rPr>
              <a:t>Devices: Just </a:t>
            </a:r>
            <a:r>
              <a:rPr lang="en-US" sz="2400" b="1" dirty="0">
                <a:ln>
                  <a:solidFill>
                    <a:schemeClr val="tx1"/>
                  </a:solidFill>
                </a:ln>
                <a:effectLst>
                  <a:glow rad="101600">
                    <a:schemeClr val="accent5">
                      <a:satMod val="175000"/>
                      <a:alpha val="40000"/>
                    </a:schemeClr>
                  </a:glow>
                </a:effectLst>
              </a:rPr>
              <a:t>shutting off the faucet or fixing a leak can save a lot of water. Another way to save water is to install devices that use less water to perform everyday tasks</a:t>
            </a:r>
          </a:p>
          <a:p>
            <a:pPr marL="0" indent="0">
              <a:buNone/>
            </a:pPr>
            <a:endParaRPr lang="en-US" dirty="0"/>
          </a:p>
        </p:txBody>
      </p:sp>
    </p:spTree>
    <p:extLst>
      <p:ext uri="{BB962C8B-B14F-4D97-AF65-F5344CB8AC3E}">
        <p14:creationId xmlns:p14="http://schemas.microsoft.com/office/powerpoint/2010/main" val="2645364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722" y="288099"/>
            <a:ext cx="8134111" cy="1377863"/>
          </a:xfrm>
        </p:spPr>
        <p:txBody>
          <a:bodyPr/>
          <a:lstStyle/>
          <a:p>
            <a:r>
              <a:rPr lang="en-GB" dirty="0" smtClean="0"/>
              <a:t>Citation </a:t>
            </a:r>
            <a:endParaRPr lang="en-US" dirty="0"/>
          </a:p>
        </p:txBody>
      </p:sp>
      <p:sp>
        <p:nvSpPr>
          <p:cNvPr id="5" name="Content Placeholder 4"/>
          <p:cNvSpPr>
            <a:spLocks noGrp="1"/>
          </p:cNvSpPr>
          <p:nvPr>
            <p:ph idx="1"/>
          </p:nvPr>
        </p:nvSpPr>
        <p:spPr>
          <a:xfrm>
            <a:off x="187891" y="1795166"/>
            <a:ext cx="11799518" cy="4943837"/>
          </a:xfrm>
        </p:spPr>
        <p:txBody>
          <a:bodyPr>
            <a:normAutofit/>
          </a:bodyPr>
          <a:lstStyle/>
          <a:p>
            <a:r>
              <a:rPr lang="en-US" sz="1800" dirty="0"/>
              <a:t>World Wildlife Fund. (</a:t>
            </a:r>
            <a:r>
              <a:rPr lang="en-US" sz="1800" dirty="0" err="1"/>
              <a:t>n.d.</a:t>
            </a:r>
            <a:r>
              <a:rPr lang="en-US" sz="1800" dirty="0"/>
              <a:t>). Water scarcity. WWF. </a:t>
            </a:r>
            <a:r>
              <a:rPr lang="en-US" sz="1800" dirty="0">
                <a:hlinkClick r:id="rId2"/>
              </a:rPr>
              <a:t>https://www.worldwildlife.org/threats/water-scarcity#:~:</a:t>
            </a:r>
            <a:r>
              <a:rPr lang="en-US" sz="1800" dirty="0" smtClean="0">
                <a:hlinkClick r:id="rId2"/>
              </a:rPr>
              <a:t>text=Agriculture%20consumes%20more%20water%20than,areas%20and%20floods%20in%20others</a:t>
            </a:r>
            <a:endParaRPr lang="en-US" sz="1800" dirty="0" smtClean="0"/>
          </a:p>
          <a:p>
            <a:r>
              <a:rPr lang="en-US" sz="1800" dirty="0" err="1"/>
              <a:t>Saiesha</a:t>
            </a:r>
            <a:r>
              <a:rPr lang="en-US" sz="1800" dirty="0"/>
              <a:t>. (2022, April 14). 7 facts about water scarcity in Jordan. The </a:t>
            </a:r>
            <a:r>
              <a:rPr lang="en-US" sz="1800" dirty="0" err="1"/>
              <a:t>Borgen</a:t>
            </a:r>
            <a:r>
              <a:rPr lang="en-US" sz="1800" dirty="0"/>
              <a:t> Project. </a:t>
            </a:r>
            <a:r>
              <a:rPr lang="en-US" sz="1800" dirty="0">
                <a:hlinkClick r:id="rId3"/>
              </a:rPr>
              <a:t>https://borgenproject.org/water-scarcity-in-jordan/#:~:</a:t>
            </a:r>
            <a:r>
              <a:rPr lang="en-US" sz="1800" dirty="0" smtClean="0">
                <a:hlinkClick r:id="rId3"/>
              </a:rPr>
              <a:t>text=The%20overflow%20of%20wastewater%20pumping,phosphorus%20contamination%20of%20water%20supplies</a:t>
            </a:r>
            <a:endParaRPr lang="en-US" sz="1800" dirty="0" smtClean="0"/>
          </a:p>
          <a:p>
            <a:r>
              <a:rPr lang="en-US" sz="1800" dirty="0"/>
              <a:t>Water Resources &amp; Environment: Basic page: Jordan. U.S. Agency for International Development. (2022, August 16). </a:t>
            </a:r>
            <a:r>
              <a:rPr lang="en-US" sz="1800" dirty="0">
                <a:hlinkClick r:id="rId4"/>
              </a:rPr>
              <a:t>https://www.usaid.gov/jordan/water-resources-environment#:~:text=Jordan%20is%20one%20of%20the,as%20it%20can%20be%20replenished</a:t>
            </a:r>
            <a:r>
              <a:rPr lang="en-US" sz="1800" dirty="0" smtClean="0"/>
              <a:t>.</a:t>
            </a:r>
          </a:p>
          <a:p>
            <a:r>
              <a:rPr lang="en-US" sz="1800" dirty="0"/>
              <a:t>The effects of climate change on water shortages. Stanford Earth. (</a:t>
            </a:r>
            <a:r>
              <a:rPr lang="en-US" sz="1800" dirty="0" err="1"/>
              <a:t>n.d.</a:t>
            </a:r>
            <a:r>
              <a:rPr lang="en-US" sz="1800" dirty="0"/>
              <a:t>). </a:t>
            </a:r>
            <a:r>
              <a:rPr lang="en-US" sz="1800" dirty="0">
                <a:hlinkClick r:id="rId5"/>
              </a:rPr>
              <a:t>https://</a:t>
            </a:r>
            <a:r>
              <a:rPr lang="en-US" sz="1800" dirty="0" smtClean="0">
                <a:hlinkClick r:id="rId5"/>
              </a:rPr>
              <a:t>earth.stanford.edu/news/effects-climate-change-water-shortages</a:t>
            </a:r>
            <a:endParaRPr lang="en-US" sz="1800" dirty="0" smtClean="0"/>
          </a:p>
          <a:p>
            <a:r>
              <a:rPr lang="en-US" sz="1800" dirty="0"/>
              <a:t>Get involved. The </a:t>
            </a:r>
            <a:r>
              <a:rPr lang="en-US" sz="1800" dirty="0" err="1"/>
              <a:t>Borgen</a:t>
            </a:r>
            <a:r>
              <a:rPr lang="en-US" sz="1800" dirty="0"/>
              <a:t> Project. (2022, September 23). https://borgenproject.org/get-involved-in-the-cause/</a:t>
            </a:r>
          </a:p>
        </p:txBody>
      </p:sp>
    </p:spTree>
    <p:extLst>
      <p:ext uri="{BB962C8B-B14F-4D97-AF65-F5344CB8AC3E}">
        <p14:creationId xmlns:p14="http://schemas.microsoft.com/office/powerpoint/2010/main" val="7018566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222</TotalTime>
  <Words>586</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Narrow</vt:lpstr>
      <vt:lpstr>Bell MT</vt:lpstr>
      <vt:lpstr>Bodoni MT</vt:lpstr>
      <vt:lpstr>Century Gothic</vt:lpstr>
      <vt:lpstr>Wingdings 3</vt:lpstr>
      <vt:lpstr>Ion</vt:lpstr>
      <vt:lpstr>Water Crisis In Jordan</vt:lpstr>
      <vt:lpstr>Introduction </vt:lpstr>
      <vt:lpstr>Problems and issues</vt:lpstr>
      <vt:lpstr>Causes</vt:lpstr>
      <vt:lpstr>Consequences </vt:lpstr>
      <vt:lpstr>How to solve it</vt:lpstr>
      <vt:lpstr>Citation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dc:title>
  <dc:creator>user</dc:creator>
  <cp:lastModifiedBy>user</cp:lastModifiedBy>
  <cp:revision>19</cp:revision>
  <dcterms:created xsi:type="dcterms:W3CDTF">2023-05-07T15:29:29Z</dcterms:created>
  <dcterms:modified xsi:type="dcterms:W3CDTF">2023-05-09T15:14:24Z</dcterms:modified>
</cp:coreProperties>
</file>