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2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AFDD"/>
    <a:srgbClr val="41DADB"/>
    <a:srgbClr val="94F3E5"/>
    <a:srgbClr val="9F5E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70BA1CFD-BFF0-48BC-9BA5-4974D7A6AB15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Substances dissolving in water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By:</a:t>
            </a:r>
          </a:p>
          <a:p>
            <a:pPr algn="l"/>
            <a:r>
              <a:rPr lang="en-US" dirty="0" smtClean="0"/>
              <a:t>Natalia </a:t>
            </a:r>
            <a:r>
              <a:rPr lang="en-US" dirty="0" err="1" smtClean="0"/>
              <a:t>abu</a:t>
            </a:r>
            <a:r>
              <a:rPr lang="en-US" dirty="0" smtClean="0"/>
              <a:t> </a:t>
            </a:r>
            <a:r>
              <a:rPr lang="en-US" dirty="0" err="1" smtClean="0"/>
              <a:t>hadba</a:t>
            </a:r>
            <a:r>
              <a:rPr lang="en-US" dirty="0" smtClean="0"/>
              <a:t> , </a:t>
            </a:r>
            <a:r>
              <a:rPr lang="en-US" dirty="0" err="1" smtClean="0"/>
              <a:t>kareem</a:t>
            </a:r>
            <a:r>
              <a:rPr lang="en-US" dirty="0" smtClean="0"/>
              <a:t> </a:t>
            </a:r>
            <a:r>
              <a:rPr lang="en-US" dirty="0" err="1" smtClean="0"/>
              <a:t>fakhoury</a:t>
            </a:r>
            <a:r>
              <a:rPr lang="en-US" dirty="0" smtClean="0"/>
              <a:t> , </a:t>
            </a:r>
            <a:r>
              <a:rPr lang="en-US" dirty="0" err="1" smtClean="0"/>
              <a:t>marius</a:t>
            </a:r>
            <a:r>
              <a:rPr lang="en-US" dirty="0" smtClean="0"/>
              <a:t> </a:t>
            </a:r>
            <a:r>
              <a:rPr lang="en-US" dirty="0" err="1" smtClean="0"/>
              <a:t>sahawneh</a:t>
            </a:r>
            <a:r>
              <a:rPr lang="en-US" dirty="0" smtClean="0"/>
              <a:t> , </a:t>
            </a:r>
            <a:r>
              <a:rPr lang="en-US" dirty="0" err="1" smtClean="0"/>
              <a:t>nuor</a:t>
            </a:r>
            <a:r>
              <a:rPr lang="en-US" dirty="0" smtClean="0"/>
              <a:t> </a:t>
            </a:r>
            <a:r>
              <a:rPr lang="en-US" dirty="0" err="1" smtClean="0"/>
              <a:t>azzawi</a:t>
            </a:r>
            <a:r>
              <a:rPr lang="en-US" dirty="0" smtClean="0"/>
              <a:t>  ,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khair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47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Calcium chloride</a:t>
            </a:r>
            <a:endParaRPr lang="en-US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577" y="2321169"/>
            <a:ext cx="8014114" cy="4536831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GB" sz="2700" dirty="0" smtClean="0">
                <a:latin typeface="Bahnschrift Condensed" panose="020B0502040204020203" pitchFamily="34" charset="0"/>
              </a:rPr>
              <a:t>When dissolved in water calcium chloride releases heat into the surrounding making it a exothermic reaction</a:t>
            </a:r>
            <a:endParaRPr lang="en-GB" sz="2700" dirty="0">
              <a:latin typeface="Bahnschrift Condensed" panose="020B0502040204020203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GB" sz="2700" dirty="0" smtClean="0">
                <a:latin typeface="Bahnschrift Condensed" panose="020B0502040204020203" pitchFamily="34" charset="0"/>
              </a:rPr>
              <a:t>The starting temperature is 25.4 and the final is 28.9 so the change in temperature is 28.9-25.4= 3.5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GB" sz="2700" dirty="0" smtClean="0">
                <a:latin typeface="Bahnschrift Condensed" panose="020B0502040204020203" pitchFamily="34" charset="0"/>
              </a:rPr>
              <a:t>The chemical formula is CaCl2</a:t>
            </a:r>
          </a:p>
        </p:txBody>
      </p:sp>
      <p:sp>
        <p:nvSpPr>
          <p:cNvPr id="5" name="Rectangle 4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209" y="5146766"/>
            <a:ext cx="4569352" cy="1410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779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6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Lithium </a:t>
            </a:r>
            <a:endParaRPr lang="en-US" sz="6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915" y="1761565"/>
            <a:ext cx="8934994" cy="4965806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GB" sz="2700" dirty="0" smtClean="0">
                <a:latin typeface="Bahnschrift Condensed" panose="020B0502040204020203" pitchFamily="34" charset="0"/>
              </a:rPr>
              <a:t>When lithium reacts with water the Lithium reacts intensely with water forming lithium hydroxide and highly flammable hydrogen 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GB" sz="2700" dirty="0" smtClean="0">
                <a:latin typeface="Bahnschrift Condensed" panose="020B0502040204020203" pitchFamily="34" charset="0"/>
              </a:rPr>
              <a:t>The starting temperature when dissolving in water is 22.1 and the final temperature is 31.9 so the temperature change is 31.9-22.1</a:t>
            </a:r>
            <a:r>
              <a:rPr lang="en-US" sz="2700" dirty="0" smtClean="0">
                <a:latin typeface="Bahnschrift Condensed" panose="020B0502040204020203" pitchFamily="34" charset="0"/>
              </a:rPr>
              <a:t>= 9.8 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GB" sz="2700" dirty="0" smtClean="0">
                <a:latin typeface="Bahnschrift Condensed" panose="020B0502040204020203" pitchFamily="34" charset="0"/>
              </a:rPr>
              <a:t>It is an exothermic reaction 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GB" sz="2700" dirty="0" smtClean="0">
                <a:latin typeface="Bahnschrift Condensed" panose="020B0502040204020203" pitchFamily="34" charset="0"/>
              </a:rPr>
              <a:t>Its chemical formula is Li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7893" y="4211515"/>
            <a:ext cx="3938953" cy="221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231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n w="0"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Ammonium nitrate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79" y="1761565"/>
            <a:ext cx="8399417" cy="4534731"/>
          </a:xfrm>
        </p:spPr>
        <p:txBody>
          <a:bodyPr/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GB" sz="2600" dirty="0" smtClean="0">
                <a:latin typeface="Bahnschrift Condensed" panose="020B0502040204020203" pitchFamily="34" charset="0"/>
              </a:rPr>
              <a:t>When Ammonium nitrate dissolves in water the ammonium nitrate readily dissolves in water by dissociating into its constituent ions 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GB" sz="2600" dirty="0" smtClean="0">
                <a:latin typeface="Bahnschrift Condensed" panose="020B0502040204020203" pitchFamily="34" charset="0"/>
              </a:rPr>
              <a:t>The starting temperature is 25.7 and the final temperature is 29.5 so the temperature change is 29.5-25.7 = 3.5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GB" sz="2600" dirty="0" smtClean="0">
                <a:latin typeface="Bahnschrift Condensed" panose="020B0502040204020203" pitchFamily="34" charset="0"/>
              </a:rPr>
              <a:t>It is an endothermic reaction 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GB" sz="2600" dirty="0" smtClean="0">
                <a:latin typeface="Bahnschrift Condensed" panose="020B0502040204020203" pitchFamily="34" charset="0"/>
              </a:rPr>
              <a:t>Its chemical formula is NH4NO3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1926" y="3997234"/>
            <a:ext cx="3558958" cy="2076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752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GB" sz="6000" spc="150" dirty="0" smtClean="0">
                <a:ln w="11430">
                  <a:solidFill>
                    <a:srgbClr val="41DADB"/>
                  </a:solidFill>
                </a:ln>
                <a:solidFill>
                  <a:srgbClr val="94F3E5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Sodium chloride</a:t>
            </a:r>
            <a:endParaRPr lang="en-US" sz="6000" spc="150" dirty="0">
              <a:ln w="11430">
                <a:solidFill>
                  <a:srgbClr val="41DADB"/>
                </a:solidFill>
              </a:ln>
              <a:solidFill>
                <a:srgbClr val="94F3E5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3" y="1679331"/>
            <a:ext cx="8581293" cy="4967654"/>
          </a:xfrm>
        </p:spPr>
        <p:txBody>
          <a:bodyPr/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GB" sz="2600" dirty="0" smtClean="0">
                <a:latin typeface="Bahnschrift Condensed" panose="020B0502040204020203" pitchFamily="34" charset="0"/>
              </a:rPr>
              <a:t>When sodium chloride reacts with water the </a:t>
            </a:r>
            <a:r>
              <a:rPr lang="en-GB" sz="2600" dirty="0">
                <a:latin typeface="Bahnschrift Condensed" panose="020B0502040204020203" pitchFamily="34" charset="0"/>
              </a:rPr>
              <a:t>w</a:t>
            </a:r>
            <a:r>
              <a:rPr lang="en-GB" sz="2600" dirty="0" smtClean="0">
                <a:latin typeface="Bahnschrift Condensed" panose="020B0502040204020203" pitchFamily="34" charset="0"/>
              </a:rPr>
              <a:t>ater molecules  pull the sodium and chloride ions apart breaking the ionic bond that held them together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GB" sz="2600" dirty="0" smtClean="0">
                <a:latin typeface="Bahnschrift Condensed" panose="020B0502040204020203" pitchFamily="34" charset="0"/>
              </a:rPr>
              <a:t>The starting temperature is 24.8 and the final temperature is 22.3 so the change in temperature is 22.3-24.8= -2.5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GB" sz="2600" dirty="0" smtClean="0">
                <a:latin typeface="Bahnschrift Condensed" panose="020B0502040204020203" pitchFamily="34" charset="0"/>
              </a:rPr>
              <a:t>It is an endothermic reaction 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en-GB" sz="2600" dirty="0" smtClean="0">
                <a:latin typeface="Bahnschrift Condensed" panose="020B0502040204020203" pitchFamily="34" charset="0"/>
              </a:rPr>
              <a:t>The chemical formula is </a:t>
            </a:r>
            <a:r>
              <a:rPr lang="en-GB" sz="2600" dirty="0" err="1" smtClean="0">
                <a:latin typeface="Bahnschrift Condensed" panose="020B0502040204020203" pitchFamily="34" charset="0"/>
              </a:rPr>
              <a:t>NaCl</a:t>
            </a:r>
            <a:r>
              <a:rPr lang="en-GB" sz="2600" dirty="0" smtClean="0">
                <a:latin typeface="Bahnschrift Condensed" panose="020B0502040204020203" pitchFamily="34" charset="0"/>
              </a:rPr>
              <a:t> </a:t>
            </a:r>
            <a:endParaRPr lang="en-US" sz="2600" dirty="0">
              <a:latin typeface="Bahnschrift Condensed" panose="020B0502040204020203" pitchFamily="34" charset="0"/>
            </a:endParaRPr>
          </a:p>
          <a:p>
            <a:pPr marL="0" indent="0">
              <a:buNone/>
            </a:pPr>
            <a:endParaRPr lang="en-GB" dirty="0" smtClean="0">
              <a:latin typeface="Bahnschrift Condensed" panose="020B050204020402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429" y="4961851"/>
            <a:ext cx="4554416" cy="1685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2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337" y="1771464"/>
            <a:ext cx="7581901" cy="39534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5400" dirty="0" smtClean="0">
                <a:solidFill>
                  <a:srgbClr val="E9AFDD"/>
                </a:solidFill>
              </a:rPr>
              <a:t>THANK YOU FOR LISTENING !!!</a:t>
            </a:r>
            <a:endParaRPr lang="en-US" sz="5400" dirty="0">
              <a:solidFill>
                <a:srgbClr val="E9AFDD"/>
              </a:solidFill>
            </a:endParaRPr>
          </a:p>
        </p:txBody>
      </p:sp>
      <p:pic>
        <p:nvPicPr>
          <p:cNvPr id="4" name="Picture 3" descr="chemistry last slide 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1" t="15778" r="4778" b="17000"/>
          <a:stretch/>
        </p:blipFill>
        <p:spPr>
          <a:xfrm>
            <a:off x="3238500" y="3690937"/>
            <a:ext cx="2603500" cy="192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86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</a:majorFont>
      <a:minorFont>
        <a:latin typeface="Candara"/>
        <a:ea typeface=""/>
        <a:cs typeface=""/>
        <a:font script="Jpan" typeface="ＭＳ Ｐゴシック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Orbit.thmx</Template>
  <TotalTime>452</TotalTime>
  <Words>227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Bahnschrift Condensed</vt:lpstr>
      <vt:lpstr>Candara</vt:lpstr>
      <vt:lpstr>Wingdings</vt:lpstr>
      <vt:lpstr>Orbit</vt:lpstr>
      <vt:lpstr>Substances dissolving in water </vt:lpstr>
      <vt:lpstr>Calcium chloride</vt:lpstr>
      <vt:lpstr>Lithium </vt:lpstr>
      <vt:lpstr>Ammonium nitrate </vt:lpstr>
      <vt:lpstr>Sodium chloride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Substances dissolving in water </dc:title>
  <dc:creator>Mohammed Al-Azzawi</dc:creator>
  <cp:lastModifiedBy>user</cp:lastModifiedBy>
  <cp:revision>26</cp:revision>
  <dcterms:created xsi:type="dcterms:W3CDTF">2023-05-02T07:06:24Z</dcterms:created>
  <dcterms:modified xsi:type="dcterms:W3CDTF">2023-05-13T17:06:41Z</dcterms:modified>
</cp:coreProperties>
</file>