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69E0-6D34-4320-AAA0-F623ED53735E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35B5-C52E-4874-9856-448B2F6E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33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69E0-6D34-4320-AAA0-F623ED53735E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35B5-C52E-4874-9856-448B2F6E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302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69E0-6D34-4320-AAA0-F623ED53735E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35B5-C52E-4874-9856-448B2F6E32D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9928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69E0-6D34-4320-AAA0-F623ED53735E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35B5-C52E-4874-9856-448B2F6E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56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69E0-6D34-4320-AAA0-F623ED53735E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35B5-C52E-4874-9856-448B2F6E32D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5122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69E0-6D34-4320-AAA0-F623ED53735E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35B5-C52E-4874-9856-448B2F6E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469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69E0-6D34-4320-AAA0-F623ED53735E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35B5-C52E-4874-9856-448B2F6E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792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69E0-6D34-4320-AAA0-F623ED53735E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35B5-C52E-4874-9856-448B2F6E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094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69E0-6D34-4320-AAA0-F623ED53735E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35B5-C52E-4874-9856-448B2F6E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53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69E0-6D34-4320-AAA0-F623ED53735E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35B5-C52E-4874-9856-448B2F6E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77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69E0-6D34-4320-AAA0-F623ED53735E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35B5-C52E-4874-9856-448B2F6E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33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69E0-6D34-4320-AAA0-F623ED53735E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35B5-C52E-4874-9856-448B2F6E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82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69E0-6D34-4320-AAA0-F623ED53735E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35B5-C52E-4874-9856-448B2F6E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16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69E0-6D34-4320-AAA0-F623ED53735E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35B5-C52E-4874-9856-448B2F6E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26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69E0-6D34-4320-AAA0-F623ED53735E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35B5-C52E-4874-9856-448B2F6E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4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69E0-6D34-4320-AAA0-F623ED53735E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35B5-C52E-4874-9856-448B2F6E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5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C69E0-6D34-4320-AAA0-F623ED53735E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26F35B5-C52E-4874-9856-448B2F6E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8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Chemistry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Made by: </a:t>
            </a:r>
            <a:r>
              <a:rPr lang="en-US" dirty="0" err="1" smtClean="0"/>
              <a:t>Yara</a:t>
            </a:r>
            <a:r>
              <a:rPr lang="en-US" dirty="0" smtClean="0"/>
              <a:t> </a:t>
            </a:r>
            <a:r>
              <a:rPr lang="en-US" dirty="0" err="1" smtClean="0"/>
              <a:t>Naffa</a:t>
            </a:r>
            <a:r>
              <a:rPr lang="en-US" dirty="0" smtClean="0"/>
              <a:t>, Yasmeen </a:t>
            </a:r>
            <a:r>
              <a:rPr lang="en-US" dirty="0" err="1" smtClean="0"/>
              <a:t>Ejjeh</a:t>
            </a:r>
            <a:r>
              <a:rPr lang="en-US" dirty="0" smtClean="0"/>
              <a:t> and Lana </a:t>
            </a:r>
            <a:r>
              <a:rPr lang="en-US" dirty="0" err="1" smtClean="0"/>
              <a:t>Alshafei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409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Calcium Chloride </a:t>
            </a:r>
            <a:r>
              <a:rPr lang="en-US" dirty="0" smtClean="0">
                <a:solidFill>
                  <a:schemeClr val="accent2"/>
                </a:solidFill>
              </a:rPr>
              <a:t>(CaCl2) </a:t>
            </a:r>
            <a:r>
              <a:rPr lang="en-US" dirty="0" smtClean="0"/>
              <a:t>Properties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8075"/>
          </a:xfrm>
        </p:spPr>
        <p:txBody>
          <a:bodyPr/>
          <a:lstStyle/>
          <a:p>
            <a:r>
              <a:rPr lang="en-US" dirty="0" smtClean="0"/>
              <a:t>Calcium Chloride is a white crystalline solid at room temperature </a:t>
            </a:r>
            <a:r>
              <a:rPr lang="en-US" dirty="0" smtClean="0">
                <a:solidFill>
                  <a:srgbClr val="FF0000"/>
                </a:solidFill>
              </a:rPr>
              <a:t>(it is highly soluble in water.)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Calcium Chloride is an inorganic compound </a:t>
            </a:r>
            <a:r>
              <a:rPr lang="en-US" dirty="0" smtClean="0">
                <a:solidFill>
                  <a:srgbClr val="FF0000"/>
                </a:solidFill>
              </a:rPr>
              <a:t>(a salt with the chemical formula </a:t>
            </a:r>
            <a:r>
              <a:rPr lang="en-US" dirty="0" err="1" smtClean="0">
                <a:solidFill>
                  <a:srgbClr val="FF0000"/>
                </a:solidFill>
              </a:rPr>
              <a:t>CaCl</a:t>
            </a:r>
            <a:r>
              <a:rPr lang="en-US" dirty="0" smtClean="0">
                <a:solidFill>
                  <a:srgbClr val="FF0000"/>
                </a:solidFill>
              </a:rPr>
              <a:t> 2) </a:t>
            </a:r>
          </a:p>
          <a:p>
            <a:r>
              <a:rPr lang="en-US" dirty="0" smtClean="0"/>
              <a:t>It is a salt that is solid at room temperatur</a:t>
            </a:r>
            <a:r>
              <a:rPr lang="en-US" dirty="0"/>
              <a:t>e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it behaves as a typical ionic halide)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Calcium Chloride is used for the treatment of hypocalcemia and hyperkalemia, and as an antidote to magnesium intoxication due to </a:t>
            </a:r>
            <a:r>
              <a:rPr lang="en-US" sz="2400" dirty="0" err="1" smtClean="0">
                <a:solidFill>
                  <a:schemeClr val="accent1"/>
                </a:solidFill>
              </a:rPr>
              <a:t>overdosage</a:t>
            </a:r>
            <a:r>
              <a:rPr lang="en-US" sz="2400" dirty="0" smtClean="0">
                <a:solidFill>
                  <a:schemeClr val="accent1"/>
                </a:solidFill>
              </a:rPr>
              <a:t> of magnesium sulfate.  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050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Sodium Hydroxide 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 err="1" smtClean="0">
                <a:solidFill>
                  <a:schemeClr val="accent2"/>
                </a:solidFill>
              </a:rPr>
              <a:t>NaOH</a:t>
            </a:r>
            <a:r>
              <a:rPr lang="en-US" dirty="0" smtClean="0">
                <a:solidFill>
                  <a:schemeClr val="accent2"/>
                </a:solidFill>
              </a:rPr>
              <a:t>) </a:t>
            </a:r>
            <a:r>
              <a:rPr lang="en-US" dirty="0" smtClean="0"/>
              <a:t>Properties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sodium hydroxide is a colorless crystalline solid that melts at 318 °C </a:t>
            </a:r>
            <a:r>
              <a:rPr lang="en-US" dirty="0" smtClean="0">
                <a:solidFill>
                  <a:srgbClr val="FF0000"/>
                </a:solidFill>
              </a:rPr>
              <a:t>(without decomposition and with a boiling point of 1,388 °C)</a:t>
            </a:r>
          </a:p>
          <a:p>
            <a:r>
              <a:rPr lang="en-US" dirty="0" smtClean="0"/>
              <a:t> It is highly soluble in water, with a lower solubility in polar solvents such as ethanol and methanol.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Sodium hydroxide is used to produce soaps, rayon, paper, products that explode, dyes, and petroleum products. 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82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Ammonium Chloride </a:t>
            </a:r>
            <a:r>
              <a:rPr lang="en-US" dirty="0" smtClean="0">
                <a:solidFill>
                  <a:schemeClr val="accent2"/>
                </a:solidFill>
              </a:rPr>
              <a:t>(NH4Cl) </a:t>
            </a:r>
            <a:r>
              <a:rPr lang="en-US" dirty="0" smtClean="0"/>
              <a:t>properties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Ammonium chloride is a </a:t>
            </a:r>
            <a:r>
              <a:rPr lang="en-US" dirty="0" err="1" smtClean="0"/>
              <a:t>colourless</a:t>
            </a:r>
            <a:r>
              <a:rPr lang="en-US" dirty="0" smtClean="0"/>
              <a:t> crystalline substance.</a:t>
            </a:r>
          </a:p>
          <a:p>
            <a:r>
              <a:rPr lang="en-US" dirty="0" smtClean="0"/>
              <a:t>Ammonium Chloride is highly soluble in water </a:t>
            </a:r>
            <a:r>
              <a:rPr lang="en-US" dirty="0" smtClean="0">
                <a:solidFill>
                  <a:srgbClr val="FF0000"/>
                </a:solidFill>
              </a:rPr>
              <a:t>(readily forming a slightly acidic solution)</a:t>
            </a:r>
          </a:p>
          <a:p>
            <a:r>
              <a:rPr lang="en-US" dirty="0" smtClean="0"/>
              <a:t> It vaporizes without melting at 340 °C  </a:t>
            </a:r>
            <a:r>
              <a:rPr lang="en-US" dirty="0" smtClean="0">
                <a:solidFill>
                  <a:srgbClr val="FF0000"/>
                </a:solidFill>
              </a:rPr>
              <a:t>(to form equal volumes of ammonia and hydrogen chloride)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Ammonium Chloride helps maintain pH and exerts a mild diuretic effect. This acid forming salt also exerts an expectorant effect by irritating the mucous membranes and is used for alleviation of cough.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506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Potassium Nitrate </a:t>
            </a:r>
            <a:r>
              <a:rPr lang="en-US" dirty="0" smtClean="0">
                <a:solidFill>
                  <a:schemeClr val="accent2"/>
                </a:solidFill>
              </a:rPr>
              <a:t>(KNO3) </a:t>
            </a:r>
            <a:r>
              <a:rPr lang="en-US" dirty="0" smtClean="0"/>
              <a:t>Properties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Potassium Nitrate is a white to dirty gray crystalline solid. Water soluble. Noncombustible </a:t>
            </a:r>
            <a:r>
              <a:rPr lang="en-US" dirty="0" smtClean="0">
                <a:solidFill>
                  <a:srgbClr val="FF0000"/>
                </a:solidFill>
              </a:rPr>
              <a:t>(but accelerates the burning of combustible material)</a:t>
            </a:r>
          </a:p>
          <a:p>
            <a:r>
              <a:rPr lang="en-US" dirty="0" smtClean="0"/>
              <a:t>Potassium nitrate is an inorganic salt with a chemical formula of KNO3. It is a natural source of nitrate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Potassium Nitrate is used to make explosives, matches, fertilizer, fireworks, glass and rocket fuel. 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634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1651364"/>
              </p:ext>
            </p:extLst>
          </p:nvPr>
        </p:nvGraphicFramePr>
        <p:xfrm>
          <a:off x="838198" y="835269"/>
          <a:ext cx="10565424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356">
                  <a:extLst>
                    <a:ext uri="{9D8B030D-6E8A-4147-A177-3AD203B41FA5}">
                      <a16:colId xmlns:a16="http://schemas.microsoft.com/office/drawing/2014/main" val="4084054384"/>
                    </a:ext>
                  </a:extLst>
                </a:gridCol>
                <a:gridCol w="2641356">
                  <a:extLst>
                    <a:ext uri="{9D8B030D-6E8A-4147-A177-3AD203B41FA5}">
                      <a16:colId xmlns:a16="http://schemas.microsoft.com/office/drawing/2014/main" val="2368309485"/>
                    </a:ext>
                  </a:extLst>
                </a:gridCol>
                <a:gridCol w="2641356">
                  <a:extLst>
                    <a:ext uri="{9D8B030D-6E8A-4147-A177-3AD203B41FA5}">
                      <a16:colId xmlns:a16="http://schemas.microsoft.com/office/drawing/2014/main" val="607915599"/>
                    </a:ext>
                  </a:extLst>
                </a:gridCol>
                <a:gridCol w="2641356">
                  <a:extLst>
                    <a:ext uri="{9D8B030D-6E8A-4147-A177-3AD203B41FA5}">
                      <a16:colId xmlns:a16="http://schemas.microsoft.com/office/drawing/2014/main" val="557303040"/>
                    </a:ext>
                  </a:extLst>
                </a:gridCol>
              </a:tblGrid>
              <a:tr h="931224">
                <a:tc>
                  <a:txBody>
                    <a:bodyPr/>
                    <a:lstStyle/>
                    <a:p>
                      <a:r>
                        <a:rPr lang="en-US" dirty="0" smtClean="0"/>
                        <a:t>Calcium Chloride (CaCl2)</a:t>
                      </a:r>
                    </a:p>
                    <a:p>
                      <a:r>
                        <a:rPr lang="en-US" dirty="0" smtClean="0"/>
                        <a:t>-</a:t>
                      </a:r>
                      <a:r>
                        <a:rPr lang="en-US" baseline="0" dirty="0" smtClean="0"/>
                        <a:t>Exothermic-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Sodium Hydroxide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dirty="0" err="1" smtClean="0"/>
                        <a:t>NaOH</a:t>
                      </a:r>
                      <a:r>
                        <a:rPr lang="en-US" dirty="0" smtClean="0"/>
                        <a:t>)</a:t>
                      </a:r>
                    </a:p>
                    <a:p>
                      <a:r>
                        <a:rPr lang="en-US" dirty="0" smtClean="0"/>
                        <a:t>-Exothermic-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Ammonium Chloride (NH4Cl )</a:t>
                      </a:r>
                    </a:p>
                    <a:p>
                      <a:r>
                        <a:rPr lang="en-US" dirty="0" smtClean="0"/>
                        <a:t>-</a:t>
                      </a:r>
                      <a:r>
                        <a:rPr lang="en-US" baseline="0" dirty="0" smtClean="0"/>
                        <a:t>Endothermic-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Potassium Nitrate</a:t>
                      </a:r>
                      <a:r>
                        <a:rPr lang="en-US" baseline="0" dirty="0" smtClean="0"/>
                        <a:t> (KNO3)</a:t>
                      </a:r>
                    </a:p>
                    <a:p>
                      <a:r>
                        <a:rPr lang="en-US" baseline="0" dirty="0" smtClean="0"/>
                        <a:t>-Endothermic-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4137041"/>
                  </a:ext>
                </a:extLst>
              </a:tr>
              <a:tr h="2787922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dissolved in water, solid calcium chloride releases heat in an exothermic reaction and it dissociates into its 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When</a:t>
                      </a:r>
                      <a:r>
                        <a:rPr lang="en-US" baseline="0" dirty="0" smtClean="0"/>
                        <a:t> dissolved in water, sodium hydroxide produces negative hydroxide ions and positive sodium ions (Na+).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When dissolved</a:t>
                      </a:r>
                      <a:r>
                        <a:rPr lang="en-US" baseline="0" dirty="0" smtClean="0"/>
                        <a:t> in water, ammonium chloride hydrolyses to form ammonium hydroxide and hydrochloric acid.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When solid potassium nitrate is dissolved in water, the potassium ion is attracted by a partially negative oxygen atom, while the nitrate ion is attracted by a partially positive hydrogen atom of the water molecules, resulting in the formation of potassium hydroxide.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861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926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Temperature and Final Temperature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4201640"/>
              </p:ext>
            </p:extLst>
          </p:nvPr>
        </p:nvGraphicFramePr>
        <p:xfrm>
          <a:off x="175847" y="2529865"/>
          <a:ext cx="1191357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715">
                  <a:extLst>
                    <a:ext uri="{9D8B030D-6E8A-4147-A177-3AD203B41FA5}">
                      <a16:colId xmlns:a16="http://schemas.microsoft.com/office/drawing/2014/main" val="2682213842"/>
                    </a:ext>
                  </a:extLst>
                </a:gridCol>
                <a:gridCol w="2382715">
                  <a:extLst>
                    <a:ext uri="{9D8B030D-6E8A-4147-A177-3AD203B41FA5}">
                      <a16:colId xmlns:a16="http://schemas.microsoft.com/office/drawing/2014/main" val="891505875"/>
                    </a:ext>
                  </a:extLst>
                </a:gridCol>
                <a:gridCol w="2382715">
                  <a:extLst>
                    <a:ext uri="{9D8B030D-6E8A-4147-A177-3AD203B41FA5}">
                      <a16:colId xmlns:a16="http://schemas.microsoft.com/office/drawing/2014/main" val="3219789289"/>
                    </a:ext>
                  </a:extLst>
                </a:gridCol>
                <a:gridCol w="2382715">
                  <a:extLst>
                    <a:ext uri="{9D8B030D-6E8A-4147-A177-3AD203B41FA5}">
                      <a16:colId xmlns:a16="http://schemas.microsoft.com/office/drawing/2014/main" val="3401451713"/>
                    </a:ext>
                  </a:extLst>
                </a:gridCol>
                <a:gridCol w="2382715">
                  <a:extLst>
                    <a:ext uri="{9D8B030D-6E8A-4147-A177-3AD203B41FA5}">
                      <a16:colId xmlns:a16="http://schemas.microsoft.com/office/drawing/2014/main" val="26337513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Substance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Calcium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Chloride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Sodium Hydroxide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Ammonium Chloride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Potassium Nitrate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11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Initial Temp.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946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Final</a:t>
                      </a:r>
                      <a:r>
                        <a:rPr lang="en-US" baseline="0" dirty="0" smtClean="0"/>
                        <a:t> Temp.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469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22315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</TotalTime>
  <Words>434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Chemistry </vt:lpstr>
      <vt:lpstr>Calcium Chloride (CaCl2) Properties </vt:lpstr>
      <vt:lpstr>Sodium Hydroxide (NaOH) Properties </vt:lpstr>
      <vt:lpstr>Ammonium Chloride (NH4Cl) properties </vt:lpstr>
      <vt:lpstr>Potassium Nitrate (KNO3) Properties </vt:lpstr>
      <vt:lpstr>PowerPoint Presentation</vt:lpstr>
      <vt:lpstr>Initial Temperature and Final Temperature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</dc:title>
  <dc:creator>ACERM</dc:creator>
  <cp:lastModifiedBy>ACERM</cp:lastModifiedBy>
  <cp:revision>8</cp:revision>
  <dcterms:created xsi:type="dcterms:W3CDTF">2023-05-13T14:12:27Z</dcterms:created>
  <dcterms:modified xsi:type="dcterms:W3CDTF">2023-05-13T15:17:16Z</dcterms:modified>
</cp:coreProperties>
</file>