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5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4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6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068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91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96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72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8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1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7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3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6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5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0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0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8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F3088-06D3-4651-9097-470B5B6AA8C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A873B-6586-4C66-AE81-81842FC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1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431A-5F1E-E880-DC8E-3B4113AB9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9660" y="-8626"/>
            <a:ext cx="9144000" cy="2387600"/>
          </a:xfrm>
        </p:spPr>
        <p:txBody>
          <a:bodyPr/>
          <a:lstStyle/>
          <a:p>
            <a:r>
              <a:rPr lang="en-US" dirty="0"/>
              <a:t>Substances in water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8EB039-006A-68FA-4A1C-9E225892B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2876909"/>
            <a:ext cx="9448800" cy="685800"/>
          </a:xfrm>
        </p:spPr>
        <p:txBody>
          <a:bodyPr/>
          <a:lstStyle/>
          <a:p>
            <a:r>
              <a:rPr lang="en-US" dirty="0"/>
              <a:t>Made By Rakan </a:t>
            </a:r>
            <a:r>
              <a:rPr lang="en-US"/>
              <a:t>amash,Kareem</a:t>
            </a:r>
            <a:r>
              <a:rPr lang="en-US" dirty="0"/>
              <a:t> </a:t>
            </a:r>
            <a:r>
              <a:rPr lang="en-US" dirty="0" err="1"/>
              <a:t>baqleh</a:t>
            </a:r>
            <a:r>
              <a:rPr lang="en-US" dirty="0"/>
              <a:t> and </a:t>
            </a:r>
            <a:r>
              <a:rPr lang="en-US" dirty="0" err="1"/>
              <a:t>omar</a:t>
            </a:r>
            <a:r>
              <a:rPr lang="en-US" dirty="0"/>
              <a:t> </a:t>
            </a:r>
            <a:r>
              <a:rPr lang="en-US" dirty="0" err="1"/>
              <a:t>attiyat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091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A0955-0D5E-F795-BBBD-D642EF010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53" y="798879"/>
            <a:ext cx="8610600" cy="1293028"/>
          </a:xfrm>
        </p:spPr>
        <p:txBody>
          <a:bodyPr/>
          <a:lstStyle/>
          <a:p>
            <a:r>
              <a:rPr lang="en-US" dirty="0"/>
              <a:t>What is endothermic and exothermic?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821C7-126F-DE60-9CCB-76B353ED5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0" i="0" dirty="0">
                <a:solidFill>
                  <a:srgbClr val="040C28"/>
                </a:solidFill>
                <a:effectLst/>
                <a:latin typeface="Google Sans"/>
              </a:rPr>
              <a:t>An exothermic process releases heat, causing the temperature of the immediate surroundings to rise.</a:t>
            </a:r>
            <a:r>
              <a:rPr lang="en-US" sz="4000" b="0" i="0" dirty="0">
                <a:solidFill>
                  <a:srgbClr val="202124"/>
                </a:solidFill>
                <a:effectLst/>
                <a:latin typeface="Google Sans"/>
              </a:rPr>
              <a:t> </a:t>
            </a:r>
            <a:r>
              <a:rPr lang="en-US" sz="4000" b="0" i="0" dirty="0">
                <a:solidFill>
                  <a:srgbClr val="040C28"/>
                </a:solidFill>
                <a:effectLst/>
                <a:latin typeface="Google Sans"/>
              </a:rPr>
              <a:t>An endothermic process absorbs heat and cools the surroundings</a:t>
            </a:r>
            <a:r>
              <a:rPr lang="en-US" sz="40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7963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C341D-306B-C7E0-6274-18A29DFCD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0148" y="901532"/>
            <a:ext cx="8610600" cy="129302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Sodium :EXOTHERMIC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33571-507A-BBEC-1B91-25E3A6BA2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oogle Sans"/>
              </a:rPr>
              <a:t>Properties</a:t>
            </a:r>
            <a:r>
              <a:rPr lang="en-US" dirty="0"/>
              <a:t>:</a:t>
            </a:r>
          </a:p>
          <a:p>
            <a:r>
              <a:rPr lang="en-US" b="1" i="0" dirty="0">
                <a:solidFill>
                  <a:srgbClr val="1A1A1A"/>
                </a:solidFill>
                <a:effectLst/>
                <a:latin typeface="-apple-system"/>
              </a:rPr>
              <a:t>atomic number</a:t>
            </a:r>
            <a:r>
              <a:rPr lang="en-US" b="1" dirty="0">
                <a:solidFill>
                  <a:srgbClr val="1A1A1A"/>
                </a:solidFill>
                <a:latin typeface="-apple-system"/>
              </a:rPr>
              <a:t>: 11</a:t>
            </a:r>
          </a:p>
          <a:p>
            <a:r>
              <a:rPr lang="en-US" b="1" i="0" dirty="0">
                <a:solidFill>
                  <a:srgbClr val="1A1A1A"/>
                </a:solidFill>
                <a:effectLst/>
                <a:latin typeface="-apple-system"/>
              </a:rPr>
              <a:t>atomic weight: </a:t>
            </a:r>
            <a:r>
              <a:rPr lang="en-US" b="0" i="0" dirty="0">
                <a:solidFill>
                  <a:srgbClr val="1A1A1A"/>
                </a:solidFill>
                <a:effectLst/>
                <a:latin typeface="-apple-system"/>
              </a:rPr>
              <a:t>22.9898</a:t>
            </a:r>
          </a:p>
          <a:p>
            <a:r>
              <a:rPr lang="en-US" b="1" dirty="0">
                <a:effectLst/>
              </a:rPr>
              <a:t>melting point: </a:t>
            </a:r>
            <a:r>
              <a:rPr lang="en-US" dirty="0">
                <a:effectLst/>
              </a:rPr>
              <a:t>97.81 °C (208 °F)</a:t>
            </a:r>
          </a:p>
          <a:p>
            <a:r>
              <a:rPr lang="en-US" b="1" dirty="0">
                <a:effectLst/>
              </a:rPr>
              <a:t>boiling point: </a:t>
            </a:r>
            <a:r>
              <a:rPr lang="en-US" dirty="0">
                <a:effectLst/>
              </a:rPr>
              <a:t>882.9 °C (1,621 °F)</a:t>
            </a:r>
          </a:p>
          <a:p>
            <a:r>
              <a:rPr lang="en-US" b="1" i="0" dirty="0">
                <a:solidFill>
                  <a:srgbClr val="1A1A1A"/>
                </a:solidFill>
                <a:effectLst/>
                <a:latin typeface="-apple-system"/>
              </a:rPr>
              <a:t>specific gravity: </a:t>
            </a:r>
            <a:r>
              <a:rPr lang="en-US" b="0" i="0" dirty="0">
                <a:solidFill>
                  <a:srgbClr val="1A1A1A"/>
                </a:solidFill>
                <a:effectLst/>
                <a:latin typeface="-apple-system"/>
              </a:rPr>
              <a:t>0.971 (20 °C)</a:t>
            </a:r>
            <a:endParaRPr lang="en-US" b="1" i="0" dirty="0">
              <a:solidFill>
                <a:srgbClr val="1A1A1A"/>
              </a:solidFill>
              <a:effectLst/>
              <a:latin typeface="-apple-system"/>
            </a:endParaRPr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Use in life: It 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flavors food and is used as a binder and stabilizer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. It is also a food preservative, as bacteria can't thrive in the presence of a high amount of salt.</a:t>
            </a:r>
            <a:endParaRPr lang="en-US" dirty="0">
              <a:effectLst/>
            </a:endParaRPr>
          </a:p>
          <a:p>
            <a:endParaRPr lang="en-US" b="1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b="1" dirty="0">
              <a:effectLst/>
            </a:endParaRPr>
          </a:p>
          <a:p>
            <a:endParaRPr lang="en-US" dirty="0"/>
          </a:p>
          <a:p>
            <a:endParaRPr lang="en-US" dirty="0">
              <a:solidFill>
                <a:srgbClr val="202124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57475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C910-3E7E-9C8D-88FE-27F1F3D7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593" y="901532"/>
            <a:ext cx="8610600" cy="129302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Calcium :Endothermic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64BB8-19A9-6494-31BC-531EC61D2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Properties: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 Atomic number: 20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Atomic mass: </a:t>
            </a:r>
            <a:r>
              <a:rPr lang="en-US" b="0" i="0" dirty="0">
                <a:solidFill>
                  <a:srgbClr val="2C3E50"/>
                </a:solidFill>
                <a:effectLst/>
                <a:latin typeface="Helvetica Neue"/>
              </a:rPr>
              <a:t>40.08 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Helvetica Neue"/>
              </a:rPr>
              <a:t>g.mol</a:t>
            </a:r>
            <a:r>
              <a:rPr lang="en-US" b="0" i="0" baseline="30000" dirty="0">
                <a:solidFill>
                  <a:srgbClr val="2C3E50"/>
                </a:solidFill>
                <a:effectLst/>
                <a:latin typeface="Helvetica Neue"/>
              </a:rPr>
              <a:t> -1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C3E50"/>
                </a:solidFill>
                <a:effectLst/>
              </a:rPr>
              <a:t>Melting point: </a:t>
            </a:r>
            <a:r>
              <a:rPr lang="en-US" b="0" i="0" dirty="0">
                <a:solidFill>
                  <a:srgbClr val="2C3E50"/>
                </a:solidFill>
                <a:effectLst/>
                <a:latin typeface="Helvetica Neue"/>
              </a:rPr>
              <a:t>840 °C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C3E50"/>
                </a:solidFill>
                <a:effectLst/>
                <a:latin typeface="Helvetica Neue"/>
              </a:rPr>
              <a:t>Boiling point</a:t>
            </a:r>
            <a:r>
              <a:rPr lang="en-US" dirty="0">
                <a:solidFill>
                  <a:srgbClr val="2C3E50"/>
                </a:solidFill>
                <a:latin typeface="Helvetica Neue"/>
              </a:rPr>
              <a:t>: </a:t>
            </a:r>
            <a:r>
              <a:rPr lang="en-US" b="0" i="0" dirty="0">
                <a:solidFill>
                  <a:srgbClr val="2C3E50"/>
                </a:solidFill>
                <a:effectLst/>
                <a:latin typeface="Helvetica Neue"/>
              </a:rPr>
              <a:t>1484 °C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C3E50"/>
                </a:solidFill>
                <a:latin typeface="Helvetica Neue"/>
              </a:rPr>
              <a:t>Mass value: </a:t>
            </a:r>
            <a:r>
              <a:rPr lang="da-DK" b="0" i="0" dirty="0">
                <a:solidFill>
                  <a:srgbClr val="2C3E50"/>
                </a:solidFill>
                <a:effectLst/>
                <a:latin typeface="Helvetica Neue"/>
              </a:rPr>
              <a:t>1.6 g.cm</a:t>
            </a:r>
            <a:r>
              <a:rPr lang="da-DK" b="0" i="0" baseline="30000" dirty="0">
                <a:solidFill>
                  <a:srgbClr val="2C3E50"/>
                </a:solidFill>
                <a:effectLst/>
                <a:latin typeface="Helvetica Neue"/>
              </a:rPr>
              <a:t>-3</a:t>
            </a:r>
            <a:r>
              <a:rPr lang="da-DK" b="0" i="0" dirty="0">
                <a:solidFill>
                  <a:srgbClr val="2C3E50"/>
                </a:solidFill>
                <a:effectLst/>
                <a:latin typeface="Helvetica Neue"/>
              </a:rPr>
              <a:t> at 20°C</a:t>
            </a:r>
            <a:endParaRPr lang="en-US" dirty="0">
              <a:solidFill>
                <a:srgbClr val="2C3E50"/>
              </a:solidFill>
              <a:latin typeface="Helvetica Neue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C3E50"/>
              </a:solidFill>
              <a:effectLst/>
              <a:latin typeface="Helvetica Neu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C3E50"/>
                </a:solidFill>
                <a:latin typeface="Helvetica Neue"/>
              </a:rPr>
              <a:t>Use in life: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Your body needs calcium 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for muscles to move and for nerves to carry messages between your brain and every part of your body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n-US" b="0" i="0" dirty="0">
              <a:solidFill>
                <a:srgbClr val="2C3E50"/>
              </a:solidFill>
              <a:effectLst/>
              <a:latin typeface="Helvetica Neue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2C3E50"/>
              </a:solidFill>
              <a:latin typeface="Helvetica Neue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baseline="30000" dirty="0">
              <a:solidFill>
                <a:srgbClr val="2C3E5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5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A2C9-CB4B-A900-62CD-9A130622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896" y="803217"/>
            <a:ext cx="8610600" cy="1293028"/>
          </a:xfrm>
        </p:spPr>
        <p:txBody>
          <a:bodyPr>
            <a:normAutofit/>
          </a:bodyPr>
          <a:lstStyle/>
          <a:p>
            <a:r>
              <a:rPr lang="en-US" sz="3200" dirty="0"/>
              <a:t>Sodium carbonate: ENDOTHERMIC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9FFDB-242C-4975-07F8-1D24E5A73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77307"/>
            <a:ext cx="10820400" cy="4024125"/>
          </a:xfrm>
        </p:spPr>
        <p:txBody>
          <a:bodyPr/>
          <a:lstStyle/>
          <a:p>
            <a:r>
              <a:rPr lang="en-US" dirty="0"/>
              <a:t>Properties: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Molar Mass: 105.9888 g/mol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Density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: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2.54 g/cm³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Boiling Point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: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1,600 °C</a:t>
            </a:r>
            <a:endParaRPr lang="en-US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Melting Point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: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851 °C</a:t>
            </a:r>
          </a:p>
          <a:p>
            <a:pPr marL="0" indent="0">
              <a:buNone/>
            </a:pPr>
            <a:endParaRPr lang="en-US" dirty="0">
              <a:solidFill>
                <a:srgbClr val="202124"/>
              </a:solidFill>
              <a:latin typeface="Google San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02124"/>
                </a:solidFill>
                <a:latin typeface="Google Sans"/>
              </a:rPr>
              <a:t>Use in </a:t>
            </a:r>
            <a:r>
              <a:rPr lang="en-US" dirty="0" err="1">
                <a:solidFill>
                  <a:srgbClr val="202124"/>
                </a:solidFill>
                <a:latin typeface="Google Sans"/>
              </a:rPr>
              <a:t>life: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Google Sans"/>
              </a:rPr>
              <a:t>It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has the following uses in our daily life: Used in the glass industry. It is used in soaps, detergents.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539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4B092-C5ED-1F52-4CA9-D08B534B4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422" y="794591"/>
            <a:ext cx="8610600" cy="1293028"/>
          </a:xfrm>
        </p:spPr>
        <p:txBody>
          <a:bodyPr>
            <a:normAutofit/>
          </a:bodyPr>
          <a:lstStyle/>
          <a:p>
            <a:r>
              <a:rPr lang="en-US" sz="3200" dirty="0"/>
              <a:t>Potassium chloride: ENDOTHERMIC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7B40-E640-76B0-5FFD-4FDFCB758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Properties: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</a:p>
          <a:p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molecular mass: 74.551 grams per mole.</a:t>
            </a:r>
          </a:p>
          <a:p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Density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: 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1.984 grams per </a:t>
            </a:r>
            <a:r>
              <a:rPr lang="en-US" b="0" i="0" dirty="0" err="1">
                <a:solidFill>
                  <a:srgbClr val="040C28"/>
                </a:solidFill>
                <a:effectLst/>
                <a:latin typeface="Google Sans"/>
              </a:rPr>
              <a:t>millilitre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.</a:t>
            </a:r>
            <a:endParaRPr lang="en-US" dirty="0">
              <a:solidFill>
                <a:srgbClr val="040C28"/>
              </a:solidFill>
              <a:latin typeface="Google Sans"/>
            </a:endParaRPr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melting point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: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770 °C (1,418 °F).</a:t>
            </a:r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boiling point: 1,420 °C (2,588 °F).</a:t>
            </a:r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da-DK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Use in life: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it is used as a 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flavor enhancer, flavoring agent, nutrient supplement, pH control agent, and stabilizer or thickener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25417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117</TotalTime>
  <Words>326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Arial</vt:lpstr>
      <vt:lpstr>Century Gothic</vt:lpstr>
      <vt:lpstr>Google Sans</vt:lpstr>
      <vt:lpstr>Helvetica Neue</vt:lpstr>
      <vt:lpstr>Vapor Trail</vt:lpstr>
      <vt:lpstr>Substances in water</vt:lpstr>
      <vt:lpstr>What is endothermic and exothermic?</vt:lpstr>
      <vt:lpstr>Sodium :EXOTHERMIC</vt:lpstr>
      <vt:lpstr>Calcium :Endothermic</vt:lpstr>
      <vt:lpstr>Sodium carbonate: ENDOTHERMIC</vt:lpstr>
      <vt:lpstr>Potassium chloride: ENDOTHERMIC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Substances in water</dc:title>
  <dc:creator>rakan</dc:creator>
  <cp:lastModifiedBy>rakan</cp:lastModifiedBy>
  <cp:revision>6</cp:revision>
  <dcterms:created xsi:type="dcterms:W3CDTF">2023-05-03T13:07:25Z</dcterms:created>
  <dcterms:modified xsi:type="dcterms:W3CDTF">2023-05-13T13:52:28Z</dcterms:modified>
</cp:coreProperties>
</file>