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F25330-B0F4-45F9-AC70-646F28C15BA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61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76A4E-FB41-4F3A-8194-CFB0929BEB26}"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182105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2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3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78489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76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5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115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18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170812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76A4E-FB41-4F3A-8194-CFB0929BEB26}"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25330-B0F4-45F9-AC70-646F28C15BA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7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376A4E-FB41-4F3A-8194-CFB0929BEB26}"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128561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76A4E-FB41-4F3A-8194-CFB0929BEB26}"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25330-B0F4-45F9-AC70-646F28C15BA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33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76A4E-FB41-4F3A-8194-CFB0929BEB26}"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25330-B0F4-45F9-AC70-646F28C15B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81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76A4E-FB41-4F3A-8194-CFB0929BEB26}"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77636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76A4E-FB41-4F3A-8194-CFB0929BEB26}"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66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76A4E-FB41-4F3A-8194-CFB0929BEB26}"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25330-B0F4-45F9-AC70-646F28C15BA9}" type="slidenum">
              <a:rPr lang="en-US" smtClean="0"/>
              <a:t>‹#›</a:t>
            </a:fld>
            <a:endParaRPr lang="en-US"/>
          </a:p>
        </p:txBody>
      </p:sp>
    </p:spTree>
    <p:extLst>
      <p:ext uri="{BB962C8B-B14F-4D97-AF65-F5344CB8AC3E}">
        <p14:creationId xmlns:p14="http://schemas.microsoft.com/office/powerpoint/2010/main" val="402928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376A4E-FB41-4F3A-8194-CFB0929BEB26}" type="datetimeFigureOut">
              <a:rPr lang="en-US" smtClean="0"/>
              <a:t>5/11/2023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F25330-B0F4-45F9-AC70-646F28C15BA9}" type="slidenum">
              <a:rPr lang="en-US" smtClean="0"/>
              <a:t>‹#›</a:t>
            </a:fld>
            <a:endParaRPr lang="en-US"/>
          </a:p>
        </p:txBody>
      </p:sp>
    </p:spTree>
    <p:extLst>
      <p:ext uri="{BB962C8B-B14F-4D97-AF65-F5344CB8AC3E}">
        <p14:creationId xmlns:p14="http://schemas.microsoft.com/office/powerpoint/2010/main" val="242324600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aid.gov/" TargetMode="External"/><Relationship Id="rId2" Type="http://schemas.openxmlformats.org/officeDocument/2006/relationships/hyperlink" Target="https://www.unicef.org/jordan" TargetMode="External"/><Relationship Id="rId1" Type="http://schemas.openxmlformats.org/officeDocument/2006/relationships/slideLayout" Target="../slideLayouts/slideLayout2.xml"/><Relationship Id="rId5" Type="http://schemas.openxmlformats.org/officeDocument/2006/relationships/hyperlink" Target="https://news.stanford.edu/" TargetMode="External"/><Relationship Id="rId4" Type="http://schemas.openxmlformats.org/officeDocument/2006/relationships/hyperlink" Target="https://borgenprojec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1722-B18E-F31F-4A5F-A913965C2256}"/>
              </a:ext>
            </a:extLst>
          </p:cNvPr>
          <p:cNvSpPr>
            <a:spLocks noGrp="1"/>
          </p:cNvSpPr>
          <p:nvPr>
            <p:ph type="ctrTitle"/>
          </p:nvPr>
        </p:nvSpPr>
        <p:spPr>
          <a:xfrm>
            <a:off x="1524000" y="301924"/>
            <a:ext cx="9144000" cy="2387600"/>
          </a:xfrm>
        </p:spPr>
        <p:txBody>
          <a:bodyPr/>
          <a:lstStyle/>
          <a:p>
            <a:r>
              <a:rPr lang="en-US" dirty="0"/>
              <a:t>Water Crisis in </a:t>
            </a:r>
            <a:r>
              <a:rPr lang="en-US" dirty="0" err="1"/>
              <a:t>jordan</a:t>
            </a:r>
            <a:endParaRPr lang="en-US" dirty="0"/>
          </a:p>
        </p:txBody>
      </p:sp>
      <p:sp>
        <p:nvSpPr>
          <p:cNvPr id="3" name="Subtitle 2">
            <a:extLst>
              <a:ext uri="{FF2B5EF4-FFF2-40B4-BE49-F238E27FC236}">
                <a16:creationId xmlns:a16="http://schemas.microsoft.com/office/drawing/2014/main" id="{7C2A5746-E17E-5051-8D82-6002738D9F33}"/>
              </a:ext>
            </a:extLst>
          </p:cNvPr>
          <p:cNvSpPr>
            <a:spLocks noGrp="1"/>
          </p:cNvSpPr>
          <p:nvPr>
            <p:ph type="subTitle" idx="1"/>
          </p:nvPr>
        </p:nvSpPr>
        <p:spPr/>
        <p:txBody>
          <a:bodyPr/>
          <a:lstStyle/>
          <a:p>
            <a:r>
              <a:rPr lang="en-US" dirty="0"/>
              <a:t>Made By Ammar , Kareem And Rakan.</a:t>
            </a:r>
          </a:p>
        </p:txBody>
      </p:sp>
    </p:spTree>
    <p:extLst>
      <p:ext uri="{BB962C8B-B14F-4D97-AF65-F5344CB8AC3E}">
        <p14:creationId xmlns:p14="http://schemas.microsoft.com/office/powerpoint/2010/main" val="218936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4DDF-DA4A-0354-F099-7B17BF4F6F0F}"/>
              </a:ext>
            </a:extLst>
          </p:cNvPr>
          <p:cNvSpPr>
            <a:spLocks noGrp="1"/>
          </p:cNvSpPr>
          <p:nvPr>
            <p:ph type="title"/>
          </p:nvPr>
        </p:nvSpPr>
        <p:spPr/>
        <p:txBody>
          <a:bodyPr/>
          <a:lstStyle/>
          <a:p>
            <a:r>
              <a:rPr lang="en-US" dirty="0"/>
              <a:t>What is water crisis?</a:t>
            </a:r>
          </a:p>
        </p:txBody>
      </p:sp>
      <p:sp>
        <p:nvSpPr>
          <p:cNvPr id="3" name="Content Placeholder 2">
            <a:extLst>
              <a:ext uri="{FF2B5EF4-FFF2-40B4-BE49-F238E27FC236}">
                <a16:creationId xmlns:a16="http://schemas.microsoft.com/office/drawing/2014/main" id="{D1485111-C265-0A93-A7CB-0657518E5B97}"/>
              </a:ext>
            </a:extLst>
          </p:cNvPr>
          <p:cNvSpPr>
            <a:spLocks noGrp="1"/>
          </p:cNvSpPr>
          <p:nvPr>
            <p:ph idx="1"/>
          </p:nvPr>
        </p:nvSpPr>
        <p:spPr/>
        <p:txBody>
          <a:bodyPr>
            <a:normAutofit/>
          </a:bodyPr>
          <a:lstStyle/>
          <a:p>
            <a:r>
              <a:rPr lang="en-US" sz="3200" dirty="0">
                <a:latin typeface="gg sans"/>
              </a:rPr>
              <a:t>Water crisis is </a:t>
            </a:r>
            <a:r>
              <a:rPr lang="en-US" sz="3200" b="0" i="0" dirty="0">
                <a:solidFill>
                  <a:schemeClr val="tx1"/>
                </a:solidFill>
                <a:effectLst/>
                <a:latin typeface="gg sans"/>
              </a:rPr>
              <a:t>a crisis of managing water so badly that billions of people - and the environment - suffer badly.</a:t>
            </a:r>
          </a:p>
          <a:p>
            <a:endParaRPr lang="en-US" dirty="0">
              <a:solidFill>
                <a:schemeClr val="tx1"/>
              </a:solidFill>
              <a:latin typeface="gg sans"/>
            </a:endParaRPr>
          </a:p>
        </p:txBody>
      </p:sp>
      <p:pic>
        <p:nvPicPr>
          <p:cNvPr id="5" name="Picture 4">
            <a:extLst>
              <a:ext uri="{FF2B5EF4-FFF2-40B4-BE49-F238E27FC236}">
                <a16:creationId xmlns:a16="http://schemas.microsoft.com/office/drawing/2014/main" id="{75FD205C-EC4E-52EB-46C3-4DB4C3A15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989" y="3778851"/>
            <a:ext cx="4469918" cy="2290313"/>
          </a:xfrm>
          <a:prstGeom prst="rect">
            <a:avLst/>
          </a:prstGeom>
        </p:spPr>
      </p:pic>
    </p:spTree>
    <p:extLst>
      <p:ext uri="{BB962C8B-B14F-4D97-AF65-F5344CB8AC3E}">
        <p14:creationId xmlns:p14="http://schemas.microsoft.com/office/powerpoint/2010/main" val="395017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5D11-327B-14F2-A0EC-AFC2C25ADB81}"/>
              </a:ext>
            </a:extLst>
          </p:cNvPr>
          <p:cNvSpPr>
            <a:spLocks noGrp="1"/>
          </p:cNvSpPr>
          <p:nvPr>
            <p:ph type="title"/>
          </p:nvPr>
        </p:nvSpPr>
        <p:spPr/>
        <p:txBody>
          <a:bodyPr/>
          <a:lstStyle/>
          <a:p>
            <a:r>
              <a:rPr lang="en-US" dirty="0"/>
              <a:t>issues of water crisis in </a:t>
            </a:r>
            <a:r>
              <a:rPr lang="en-US" dirty="0" err="1"/>
              <a:t>jordan</a:t>
            </a:r>
            <a:r>
              <a:rPr lang="en-US" dirty="0"/>
              <a:t>.</a:t>
            </a:r>
          </a:p>
        </p:txBody>
      </p:sp>
      <p:sp>
        <p:nvSpPr>
          <p:cNvPr id="3" name="Content Placeholder 2">
            <a:extLst>
              <a:ext uri="{FF2B5EF4-FFF2-40B4-BE49-F238E27FC236}">
                <a16:creationId xmlns:a16="http://schemas.microsoft.com/office/drawing/2014/main" id="{ACA23085-D0AF-89D8-9AA2-30559D78DC40}"/>
              </a:ext>
            </a:extLst>
          </p:cNvPr>
          <p:cNvSpPr>
            <a:spLocks noGrp="1"/>
          </p:cNvSpPr>
          <p:nvPr>
            <p:ph idx="1"/>
          </p:nvPr>
        </p:nvSpPr>
        <p:spPr/>
        <p:txBody>
          <a:bodyPr>
            <a:normAutofit lnSpcReduction="10000"/>
          </a:bodyPr>
          <a:lstStyle/>
          <a:p>
            <a:r>
              <a:rPr lang="en-US" sz="2000" b="0" i="0" dirty="0">
                <a:solidFill>
                  <a:srgbClr val="000000"/>
                </a:solidFill>
                <a:effectLst/>
                <a:latin typeface="inherit"/>
              </a:rPr>
              <a:t>more than 98% of the population has access to an improved water source, only 93% access a safely-managed source and 86% to a piped network. In urban areas, water is usually available once a week, and less than once every two weeks in rural areas, with reduced frequency during the summer. Only 77.3% of existing sanitation systems are safely managed and only a third of schools have basic sanitation services.</a:t>
            </a:r>
          </a:p>
          <a:p>
            <a:r>
              <a:rPr lang="en-US" sz="2000" b="0" i="0" dirty="0">
                <a:solidFill>
                  <a:srgbClr val="000000"/>
                </a:solidFill>
                <a:effectLst/>
                <a:latin typeface="inherit"/>
              </a:rPr>
              <a:t>These challenges have been exacerbated by increased water demands due to growth in population and in industrial and agricultural capacity. Long term groundwater monitoring in the country’s main aquifers suggests that water levels are falling, with annual declines of more than ten </a:t>
            </a:r>
            <a:r>
              <a:rPr lang="en-US" sz="2000" b="0" i="0" dirty="0" err="1">
                <a:solidFill>
                  <a:srgbClr val="000000"/>
                </a:solidFill>
                <a:effectLst/>
                <a:latin typeface="inherit"/>
              </a:rPr>
              <a:t>metres</a:t>
            </a:r>
            <a:r>
              <a:rPr lang="en-US" sz="2000" b="0" i="0" dirty="0">
                <a:solidFill>
                  <a:srgbClr val="000000"/>
                </a:solidFill>
                <a:effectLst/>
                <a:latin typeface="inherit"/>
              </a:rPr>
              <a:t> in some aquifers</a:t>
            </a:r>
            <a:r>
              <a:rPr lang="en-US" sz="1600" b="0" i="0" dirty="0">
                <a:solidFill>
                  <a:srgbClr val="000000"/>
                </a:solidFill>
                <a:effectLst/>
                <a:latin typeface="inherit"/>
              </a:rPr>
              <a:t>.</a:t>
            </a:r>
          </a:p>
          <a:p>
            <a:r>
              <a:rPr lang="en-US" sz="1600" b="0" i="0" dirty="0">
                <a:solidFill>
                  <a:srgbClr val="000000"/>
                </a:solidFill>
                <a:effectLst/>
                <a:latin typeface="inherit"/>
              </a:rPr>
              <a:t>Water Pollution </a:t>
            </a:r>
          </a:p>
          <a:p>
            <a:endParaRPr lang="en-US" sz="1600" b="0" i="0" dirty="0">
              <a:solidFill>
                <a:srgbClr val="000000"/>
              </a:solidFill>
              <a:effectLst/>
              <a:latin typeface="inherit"/>
            </a:endParaRPr>
          </a:p>
          <a:p>
            <a:endParaRPr lang="en-US" sz="2000" b="0" i="0" dirty="0">
              <a:solidFill>
                <a:srgbClr val="000000"/>
              </a:solidFill>
              <a:effectLst/>
              <a:latin typeface="inherit"/>
            </a:endParaRPr>
          </a:p>
          <a:p>
            <a:endParaRPr lang="en-US" dirty="0"/>
          </a:p>
        </p:txBody>
      </p:sp>
    </p:spTree>
    <p:extLst>
      <p:ext uri="{BB962C8B-B14F-4D97-AF65-F5344CB8AC3E}">
        <p14:creationId xmlns:p14="http://schemas.microsoft.com/office/powerpoint/2010/main" val="358967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8922-FA32-5AEC-590C-A34E50D6032F}"/>
              </a:ext>
            </a:extLst>
          </p:cNvPr>
          <p:cNvSpPr>
            <a:spLocks noGrp="1"/>
          </p:cNvSpPr>
          <p:nvPr>
            <p:ph type="title"/>
          </p:nvPr>
        </p:nvSpPr>
        <p:spPr/>
        <p:txBody>
          <a:bodyPr>
            <a:normAutofit/>
          </a:bodyPr>
          <a:lstStyle/>
          <a:p>
            <a:r>
              <a:rPr lang="en-US" dirty="0"/>
              <a:t>Consequences of water crisis in Jordan.</a:t>
            </a:r>
          </a:p>
        </p:txBody>
      </p:sp>
      <p:sp>
        <p:nvSpPr>
          <p:cNvPr id="3" name="Content Placeholder 2">
            <a:extLst>
              <a:ext uri="{FF2B5EF4-FFF2-40B4-BE49-F238E27FC236}">
                <a16:creationId xmlns:a16="http://schemas.microsoft.com/office/drawing/2014/main" id="{0BE94518-069C-D9C2-A6E0-F7C225B12A0C}"/>
              </a:ext>
            </a:extLst>
          </p:cNvPr>
          <p:cNvSpPr>
            <a:spLocks noGrp="1"/>
          </p:cNvSpPr>
          <p:nvPr>
            <p:ph idx="1"/>
          </p:nvPr>
        </p:nvSpPr>
        <p:spPr/>
        <p:txBody>
          <a:bodyPr>
            <a:normAutofit/>
          </a:bodyPr>
          <a:lstStyle/>
          <a:p>
            <a:r>
              <a:rPr lang="en-US" b="0" i="0" dirty="0">
                <a:solidFill>
                  <a:schemeClr val="tx1"/>
                </a:solidFill>
                <a:effectLst/>
                <a:latin typeface="gg sans"/>
              </a:rPr>
              <a:t>Consequences:</a:t>
            </a:r>
          </a:p>
          <a:p>
            <a:r>
              <a:rPr lang="en-US" b="0" i="0" dirty="0">
                <a:solidFill>
                  <a:schemeClr val="tx1"/>
                </a:solidFill>
                <a:effectLst/>
                <a:latin typeface="gg sans"/>
              </a:rPr>
              <a:t>water crisis in Jordan has got so bad that 91 percent of households will be receiving less than 40 liters daily for 11 consecutive months per year by 2100,</a:t>
            </a:r>
            <a:r>
              <a:rPr lang="en-US" b="0" i="0" dirty="0">
                <a:solidFill>
                  <a:srgbClr val="000000"/>
                </a:solidFill>
                <a:effectLst/>
                <a:latin typeface="inherit"/>
              </a:rPr>
              <a:t> 44 percent of Jordanians face water shortage.</a:t>
            </a:r>
          </a:p>
          <a:p>
            <a:endParaRPr lang="en-US" dirty="0">
              <a:solidFill>
                <a:srgbClr val="000000"/>
              </a:solidFill>
              <a:latin typeface="inherit"/>
            </a:endParaRPr>
          </a:p>
        </p:txBody>
      </p:sp>
    </p:spTree>
    <p:extLst>
      <p:ext uri="{BB962C8B-B14F-4D97-AF65-F5344CB8AC3E}">
        <p14:creationId xmlns:p14="http://schemas.microsoft.com/office/powerpoint/2010/main" val="18287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B6C7-83E4-42C3-14AF-295AB8F508CE}"/>
              </a:ext>
            </a:extLst>
          </p:cNvPr>
          <p:cNvSpPr>
            <a:spLocks noGrp="1"/>
          </p:cNvSpPr>
          <p:nvPr>
            <p:ph type="title"/>
          </p:nvPr>
        </p:nvSpPr>
        <p:spPr/>
        <p:txBody>
          <a:bodyPr/>
          <a:lstStyle/>
          <a:p>
            <a:r>
              <a:rPr lang="en-US" dirty="0"/>
              <a:t>Causes Of Water Crisis In Jordan.</a:t>
            </a:r>
          </a:p>
        </p:txBody>
      </p:sp>
      <p:sp>
        <p:nvSpPr>
          <p:cNvPr id="3" name="Content Placeholder 2">
            <a:extLst>
              <a:ext uri="{FF2B5EF4-FFF2-40B4-BE49-F238E27FC236}">
                <a16:creationId xmlns:a16="http://schemas.microsoft.com/office/drawing/2014/main" id="{F8C888A8-F8E5-17A4-6DE6-4FF4F8C53BCB}"/>
              </a:ext>
            </a:extLst>
          </p:cNvPr>
          <p:cNvSpPr>
            <a:spLocks noGrp="1"/>
          </p:cNvSpPr>
          <p:nvPr>
            <p:ph idx="1"/>
          </p:nvPr>
        </p:nvSpPr>
        <p:spPr/>
        <p:txBody>
          <a:bodyPr/>
          <a:lstStyle/>
          <a:p>
            <a:r>
              <a:rPr lang="en-US" b="0" i="0" dirty="0">
                <a:solidFill>
                  <a:schemeClr val="tx1"/>
                </a:solidFill>
                <a:effectLst/>
                <a:latin typeface="gg sans"/>
              </a:rPr>
              <a:t>The overflow of wastewater pumping stations, leaks from sewage systems and exposure to industrial and commercial waste.</a:t>
            </a:r>
          </a:p>
          <a:p>
            <a:r>
              <a:rPr lang="en-US" b="0" i="0" dirty="0">
                <a:solidFill>
                  <a:srgbClr val="040C28"/>
                </a:solidFill>
                <a:effectLst/>
                <a:latin typeface="Google Sans"/>
              </a:rPr>
              <a:t>Population growth, diminished water supplies and climate change.</a:t>
            </a:r>
            <a:endParaRPr lang="en-US" b="0" i="0" dirty="0">
              <a:solidFill>
                <a:schemeClr val="tx1"/>
              </a:solidFill>
              <a:effectLst/>
              <a:latin typeface="gg sans"/>
            </a:endParaRPr>
          </a:p>
          <a:p>
            <a:r>
              <a:rPr lang="en-US" dirty="0">
                <a:solidFill>
                  <a:schemeClr val="tx1"/>
                </a:solidFill>
                <a:latin typeface="gg sans"/>
              </a:rPr>
              <a:t>Water pollution.</a:t>
            </a:r>
            <a:endParaRPr lang="en-US" b="0" i="0" dirty="0">
              <a:solidFill>
                <a:schemeClr val="tx1"/>
              </a:solidFill>
              <a:effectLst/>
              <a:latin typeface="inherit"/>
            </a:endParaRPr>
          </a:p>
          <a:p>
            <a:endParaRPr lang="en-US" dirty="0"/>
          </a:p>
        </p:txBody>
      </p:sp>
    </p:spTree>
    <p:extLst>
      <p:ext uri="{BB962C8B-B14F-4D97-AF65-F5344CB8AC3E}">
        <p14:creationId xmlns:p14="http://schemas.microsoft.com/office/powerpoint/2010/main" val="391195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E45-F6F7-6E02-D857-51AE92FCD09D}"/>
              </a:ext>
            </a:extLst>
          </p:cNvPr>
          <p:cNvSpPr>
            <a:spLocks noGrp="1"/>
          </p:cNvSpPr>
          <p:nvPr>
            <p:ph type="title"/>
          </p:nvPr>
        </p:nvSpPr>
        <p:spPr/>
        <p:txBody>
          <a:bodyPr/>
          <a:lstStyle/>
          <a:p>
            <a:r>
              <a:rPr lang="en-US" dirty="0"/>
              <a:t>Solutions for water crisis in Jordan.</a:t>
            </a:r>
          </a:p>
        </p:txBody>
      </p:sp>
      <p:sp>
        <p:nvSpPr>
          <p:cNvPr id="3" name="Content Placeholder 2">
            <a:extLst>
              <a:ext uri="{FF2B5EF4-FFF2-40B4-BE49-F238E27FC236}">
                <a16:creationId xmlns:a16="http://schemas.microsoft.com/office/drawing/2014/main" id="{E87D9EB8-1F09-3331-630D-C5E1D724D8C0}"/>
              </a:ext>
            </a:extLst>
          </p:cNvPr>
          <p:cNvSpPr>
            <a:spLocks noGrp="1"/>
          </p:cNvSpPr>
          <p:nvPr>
            <p:ph idx="1"/>
          </p:nvPr>
        </p:nvSpPr>
        <p:spPr/>
        <p:txBody>
          <a:bodyPr>
            <a:normAutofit fontScale="92500" lnSpcReduction="20000"/>
          </a:bodyPr>
          <a:lstStyle/>
          <a:p>
            <a:r>
              <a:rPr lang="en-US" b="0" i="0" dirty="0">
                <a:solidFill>
                  <a:srgbClr val="000000"/>
                </a:solidFill>
                <a:effectLst/>
                <a:latin typeface="inherit"/>
              </a:rPr>
              <a:t>by recycling and reuse of municipal wastewater which is an attractive method in terms of water savings.</a:t>
            </a:r>
          </a:p>
          <a:p>
            <a:r>
              <a:rPr lang="en-US" b="0" i="0" dirty="0">
                <a:solidFill>
                  <a:srgbClr val="000000"/>
                </a:solidFill>
                <a:effectLst/>
                <a:latin typeface="inherit"/>
              </a:rPr>
              <a:t>Another cheap and natural option for wastewater reuse is the construction of wetlands.</a:t>
            </a:r>
          </a:p>
          <a:p>
            <a:r>
              <a:rPr lang="en-US" dirty="0">
                <a:solidFill>
                  <a:srgbClr val="000000"/>
                </a:solidFill>
                <a:latin typeface="inherit"/>
              </a:rPr>
              <a:t>Reasonings:</a:t>
            </a:r>
          </a:p>
          <a:p>
            <a:r>
              <a:rPr lang="en-US" b="0" i="0" dirty="0">
                <a:solidFill>
                  <a:schemeClr val="tx1"/>
                </a:solidFill>
                <a:effectLst/>
                <a:latin typeface="gg sans"/>
              </a:rPr>
              <a:t>industries would not need to draw extensive freshwater sources that could be utilized more exclusively for potable water purposes.</a:t>
            </a:r>
          </a:p>
          <a:p>
            <a:r>
              <a:rPr lang="en-US" b="0" i="0" dirty="0">
                <a:solidFill>
                  <a:srgbClr val="000000"/>
                </a:solidFill>
                <a:effectLst/>
                <a:latin typeface="inherit"/>
              </a:rPr>
              <a:t>improving the removal of nutrients, suspended material and pathogens from water prior to its return to the environment.</a:t>
            </a:r>
          </a:p>
          <a:p>
            <a:endParaRPr lang="en-US" b="0" i="0" dirty="0">
              <a:solidFill>
                <a:schemeClr val="tx1"/>
              </a:solidFill>
              <a:effectLst/>
              <a:latin typeface="inherit"/>
            </a:endParaRPr>
          </a:p>
          <a:p>
            <a:endParaRPr lang="en-US" b="0" i="0" dirty="0">
              <a:solidFill>
                <a:srgbClr val="000000"/>
              </a:solidFill>
              <a:effectLst/>
              <a:latin typeface="inherit"/>
            </a:endParaRPr>
          </a:p>
          <a:p>
            <a:endParaRPr lang="en-US" dirty="0"/>
          </a:p>
        </p:txBody>
      </p:sp>
    </p:spTree>
    <p:extLst>
      <p:ext uri="{BB962C8B-B14F-4D97-AF65-F5344CB8AC3E}">
        <p14:creationId xmlns:p14="http://schemas.microsoft.com/office/powerpoint/2010/main" val="331228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314E-B528-B405-7C5F-24501C380BE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549810C-C335-0446-8CE4-39FABCB85F9F}"/>
              </a:ext>
            </a:extLst>
          </p:cNvPr>
          <p:cNvSpPr>
            <a:spLocks noGrp="1"/>
          </p:cNvSpPr>
          <p:nvPr>
            <p:ph idx="1"/>
          </p:nvPr>
        </p:nvSpPr>
        <p:spPr/>
        <p:txBody>
          <a:bodyPr>
            <a:normAutofit/>
          </a:bodyPr>
          <a:lstStyle/>
          <a:p>
            <a:r>
              <a:rPr lang="en-US" sz="3600" dirty="0"/>
              <a:t>In conclusion Jordan is the second most water scarce country in the world and this issue needs to be solved as soon as possible so the world would be a better place.</a:t>
            </a:r>
          </a:p>
        </p:txBody>
      </p:sp>
    </p:spTree>
    <p:extLst>
      <p:ext uri="{BB962C8B-B14F-4D97-AF65-F5344CB8AC3E}">
        <p14:creationId xmlns:p14="http://schemas.microsoft.com/office/powerpoint/2010/main" val="41925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4A22-9F9A-3192-3187-D137E933635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7CB753F9-F982-3F2F-07A9-63DE61EB5F4B}"/>
              </a:ext>
            </a:extLst>
          </p:cNvPr>
          <p:cNvSpPr>
            <a:spLocks noGrp="1"/>
          </p:cNvSpPr>
          <p:nvPr>
            <p:ph idx="1"/>
          </p:nvPr>
        </p:nvSpPr>
        <p:spPr/>
        <p:txBody>
          <a:bodyPr>
            <a:normAutofit fontScale="92500" lnSpcReduction="10000"/>
          </a:bodyPr>
          <a:lstStyle/>
          <a:p>
            <a:r>
              <a:rPr lang="en-US" sz="2000" b="0" i="0" dirty="0">
                <a:solidFill>
                  <a:schemeClr val="tx1"/>
                </a:solidFill>
                <a:effectLst/>
                <a:latin typeface="gg sans"/>
              </a:rPr>
              <a:t>UNICEF </a:t>
            </a:r>
            <a:r>
              <a:rPr lang="en-US" sz="2000" b="0" i="0" dirty="0" err="1">
                <a:solidFill>
                  <a:schemeClr val="tx1"/>
                </a:solidFill>
                <a:effectLst/>
                <a:latin typeface="gg sans"/>
              </a:rPr>
              <a:t>jordan</a:t>
            </a:r>
            <a:r>
              <a:rPr lang="en-US" sz="2000" b="0" i="0" dirty="0">
                <a:solidFill>
                  <a:schemeClr val="tx1"/>
                </a:solidFill>
                <a:effectLst/>
                <a:latin typeface="gg sans"/>
              </a:rPr>
              <a:t>. UNICEF. (n.d.). Retrieved May 4, 2023, from </a:t>
            </a:r>
            <a:r>
              <a:rPr lang="en-US" sz="2000" b="0" i="0" dirty="0">
                <a:solidFill>
                  <a:schemeClr val="tx1"/>
                </a:solidFill>
                <a:effectLst/>
                <a:latin typeface="gg sans"/>
                <a:hlinkClick r:id="rId2" tooltip="https://www.unicef.org/jordan">
                  <a:extLst>
                    <a:ext uri="{A12FA001-AC4F-418D-AE19-62706E023703}">
                      <ahyp:hlinkClr xmlns:ahyp="http://schemas.microsoft.com/office/drawing/2018/hyperlinkcolor" val="tx"/>
                    </a:ext>
                  </a:extLst>
                </a:hlinkClick>
              </a:rPr>
              <a:t>https://www.unicef.org/jordan</a:t>
            </a:r>
            <a:endParaRPr lang="en-US" sz="2000" b="0" i="0" dirty="0">
              <a:solidFill>
                <a:schemeClr val="tx1"/>
              </a:solidFill>
              <a:effectLst/>
              <a:latin typeface="gg sans"/>
            </a:endParaRPr>
          </a:p>
          <a:p>
            <a:r>
              <a:rPr lang="en-US" sz="2000" i="1" dirty="0">
                <a:effectLst/>
                <a:latin typeface="gg sans"/>
              </a:rPr>
              <a:t>Home Page - Jordan News :  latest news from Jordan, </a:t>
            </a:r>
            <a:r>
              <a:rPr lang="en-US" sz="2000" i="1" dirty="0" err="1">
                <a:effectLst/>
                <a:latin typeface="gg sans"/>
              </a:rPr>
              <a:t>mena</a:t>
            </a:r>
            <a:r>
              <a:rPr lang="en-US" sz="2000" dirty="0">
                <a:effectLst/>
                <a:latin typeface="gg sans"/>
              </a:rPr>
              <a:t>. Jordan News | Latest News from Jordan, MENA. (n.d.). Retrieved May 4, 2023, from https://www.jordannews.jo/ </a:t>
            </a:r>
          </a:p>
          <a:p>
            <a:r>
              <a:rPr lang="en-US" sz="2000" b="0" i="0" dirty="0">
                <a:solidFill>
                  <a:schemeClr val="tx1"/>
                </a:solidFill>
                <a:effectLst/>
                <a:latin typeface="gg sans"/>
              </a:rPr>
              <a:t>U.S. Agency for International Development. (2023, May 2). Retrieved May 4, 2023, from </a:t>
            </a:r>
            <a:r>
              <a:rPr lang="en-US" sz="2000" b="0" i="0" dirty="0">
                <a:solidFill>
                  <a:schemeClr val="tx1"/>
                </a:solidFill>
                <a:effectLst/>
                <a:latin typeface="gg sans"/>
                <a:hlinkClick r:id="rId3" tooltip="https://www.usaid.gov/">
                  <a:extLst>
                    <a:ext uri="{A12FA001-AC4F-418D-AE19-62706E023703}">
                      <ahyp:hlinkClr xmlns:ahyp="http://schemas.microsoft.com/office/drawing/2018/hyperlinkcolor" val="tx"/>
                    </a:ext>
                  </a:extLst>
                </a:hlinkClick>
              </a:rPr>
              <a:t>https://www.usaid.gov/</a:t>
            </a:r>
            <a:endParaRPr lang="en-US" sz="2000" b="0" i="0" dirty="0">
              <a:solidFill>
                <a:schemeClr val="tx1"/>
              </a:solidFill>
              <a:effectLst/>
              <a:latin typeface="gg sans"/>
            </a:endParaRPr>
          </a:p>
          <a:p>
            <a:r>
              <a:rPr lang="en-US" sz="2000" i="1" dirty="0">
                <a:solidFill>
                  <a:schemeClr val="tx1"/>
                </a:solidFill>
                <a:effectLst/>
                <a:latin typeface="gg sans"/>
              </a:rPr>
              <a:t>Downsize poverty</a:t>
            </a:r>
            <a:r>
              <a:rPr lang="en-US" sz="2000" dirty="0">
                <a:solidFill>
                  <a:schemeClr val="tx1"/>
                </a:solidFill>
                <a:effectLst/>
                <a:latin typeface="gg sans"/>
              </a:rPr>
              <a:t>. The </a:t>
            </a:r>
            <a:r>
              <a:rPr lang="en-US" sz="2000" dirty="0" err="1">
                <a:solidFill>
                  <a:schemeClr val="tx1"/>
                </a:solidFill>
                <a:effectLst/>
                <a:latin typeface="gg sans"/>
              </a:rPr>
              <a:t>Borgen</a:t>
            </a:r>
            <a:r>
              <a:rPr lang="en-US" sz="2000" dirty="0">
                <a:solidFill>
                  <a:schemeClr val="tx1"/>
                </a:solidFill>
                <a:effectLst/>
                <a:latin typeface="gg sans"/>
              </a:rPr>
              <a:t> Project. (2023, March 17). Retrieved May 4, 2023, from </a:t>
            </a:r>
            <a:r>
              <a:rPr lang="en-US" sz="2000" dirty="0">
                <a:solidFill>
                  <a:schemeClr val="tx1"/>
                </a:solidFill>
                <a:effectLst/>
                <a:latin typeface="gg sans"/>
                <a:hlinkClick r:id="rId4"/>
              </a:rPr>
              <a:t>https://borgenproject.org/</a:t>
            </a:r>
            <a:endParaRPr lang="en-US" sz="2000" dirty="0">
              <a:solidFill>
                <a:schemeClr val="tx1"/>
              </a:solidFill>
              <a:effectLst/>
              <a:latin typeface="gg sans"/>
            </a:endParaRPr>
          </a:p>
          <a:p>
            <a:r>
              <a:rPr lang="en-US" sz="2200" b="0" i="0" dirty="0">
                <a:solidFill>
                  <a:schemeClr val="tx1"/>
                </a:solidFill>
                <a:effectLst/>
                <a:latin typeface="gg sans"/>
              </a:rPr>
              <a:t>University, S. (n.d.). Stanford News. Retrieved May 4, 2023, from </a:t>
            </a:r>
            <a:r>
              <a:rPr lang="en-US" sz="2200" b="0" i="0" dirty="0">
                <a:solidFill>
                  <a:schemeClr val="tx1"/>
                </a:solidFill>
                <a:effectLst/>
                <a:latin typeface="gg sans"/>
                <a:hlinkClick r:id="rId5" tooltip="https://news.stanford.edu/">
                  <a:extLst>
                    <a:ext uri="{A12FA001-AC4F-418D-AE19-62706E023703}">
                      <ahyp:hlinkClr xmlns:ahyp="http://schemas.microsoft.com/office/drawing/2018/hyperlinkcolor" val="tx"/>
                    </a:ext>
                  </a:extLst>
                </a:hlinkClick>
              </a:rPr>
              <a:t>https://news.stanford.edu/</a:t>
            </a:r>
            <a:endParaRPr lang="en-US" sz="3000" dirty="0">
              <a:solidFill>
                <a:schemeClr val="tx1"/>
              </a:solidFill>
              <a:effectLst/>
              <a:latin typeface="gg sans"/>
            </a:endParaRPr>
          </a:p>
          <a:p>
            <a:endParaRPr lang="en-US" sz="2000" dirty="0">
              <a:solidFill>
                <a:schemeClr val="tx1"/>
              </a:solidFill>
              <a:effectLst/>
              <a:latin typeface="gg sans"/>
            </a:endParaRPr>
          </a:p>
          <a:p>
            <a:endParaRPr lang="en-US" sz="2000" dirty="0">
              <a:solidFill>
                <a:schemeClr val="tx1"/>
              </a:solidFill>
              <a:effectLst/>
              <a:latin typeface="gg sans"/>
            </a:endParaRPr>
          </a:p>
          <a:p>
            <a:endParaRPr lang="en-US" sz="2000" dirty="0">
              <a:solidFill>
                <a:schemeClr val="tx1"/>
              </a:solidFill>
              <a:effectLst/>
              <a:latin typeface="gg sans"/>
            </a:endParaRPr>
          </a:p>
          <a:p>
            <a:endParaRPr lang="en-US" dirty="0">
              <a:solidFill>
                <a:schemeClr val="tx1"/>
              </a:solidFill>
            </a:endParaRPr>
          </a:p>
        </p:txBody>
      </p:sp>
    </p:spTree>
    <p:extLst>
      <p:ext uri="{BB962C8B-B14F-4D97-AF65-F5344CB8AC3E}">
        <p14:creationId xmlns:p14="http://schemas.microsoft.com/office/powerpoint/2010/main" val="13841150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63</TotalTime>
  <Words>534</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Garamond</vt:lpstr>
      <vt:lpstr>gg sans</vt:lpstr>
      <vt:lpstr>Google Sans</vt:lpstr>
      <vt:lpstr>inherit</vt:lpstr>
      <vt:lpstr>Organic</vt:lpstr>
      <vt:lpstr>Water Crisis in jordan</vt:lpstr>
      <vt:lpstr>What is water crisis?</vt:lpstr>
      <vt:lpstr>issues of water crisis in jordan.</vt:lpstr>
      <vt:lpstr>Consequences of water crisis in Jordan.</vt:lpstr>
      <vt:lpstr>Causes Of Water Crisis In Jordan.</vt:lpstr>
      <vt:lpstr>Solutions for water crisis in Jordan.</vt:lpstr>
      <vt:lpstr>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rakan</dc:creator>
  <cp:lastModifiedBy>rakan</cp:lastModifiedBy>
  <cp:revision>4</cp:revision>
  <dcterms:created xsi:type="dcterms:W3CDTF">2023-05-04T14:10:31Z</dcterms:created>
  <dcterms:modified xsi:type="dcterms:W3CDTF">2023-05-11T18:44:35Z</dcterms:modified>
</cp:coreProperties>
</file>