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60"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E1FF"/>
    <a:srgbClr val="F8D0C0"/>
    <a:srgbClr val="D2CCFF"/>
    <a:srgbClr val="C4F7CA"/>
    <a:srgbClr val="FF89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0"/>
    <p:restoredTop sz="94624"/>
  </p:normalViewPr>
  <p:slideViewPr>
    <p:cSldViewPr snapToGrid="0" snapToObjects="1">
      <p:cViewPr varScale="1">
        <p:scale>
          <a:sx n="78" d="100"/>
          <a:sy n="78" d="100"/>
        </p:scale>
        <p:origin x="208"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a:t>Amount of rainfall</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a:outerShdw blurRad="63500" sx="102000" sy="102000" algn="ctr"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northern regions</c:v>
                </c:pt>
                <c:pt idx="1">
                  <c:v>Midwest regions</c:v>
                </c:pt>
                <c:pt idx="2">
                  <c:v>The eastern regions</c:v>
                </c:pt>
                <c:pt idx="3">
                  <c:v>The southern Jordan valley</c:v>
                </c:pt>
                <c:pt idx="4">
                  <c:v>The southwestern regions</c:v>
                </c:pt>
              </c:strCache>
            </c:strRef>
          </c:cat>
          <c:val>
            <c:numRef>
              <c:f>Sheet1!$B$2:$B$6</c:f>
              <c:numCache>
                <c:formatCode>0%</c:formatCode>
                <c:ptCount val="5"/>
                <c:pt idx="0">
                  <c:v>0.85</c:v>
                </c:pt>
                <c:pt idx="1">
                  <c:v>1.1200000000000001</c:v>
                </c:pt>
                <c:pt idx="2">
                  <c:v>1.17</c:v>
                </c:pt>
                <c:pt idx="3">
                  <c:v>0.59</c:v>
                </c:pt>
                <c:pt idx="4">
                  <c:v>0.81</c:v>
                </c:pt>
              </c:numCache>
            </c:numRef>
          </c:val>
          <c:extLst>
            <c:ext xmlns:c16="http://schemas.microsoft.com/office/drawing/2014/chart" uri="{C3380CC4-5D6E-409C-BE32-E72D297353CC}">
              <c16:uniqueId val="{00000000-1FF9-9B45-AE04-163B1A2EED41}"/>
            </c:ext>
          </c:extLst>
        </c:ser>
        <c:dLbls>
          <c:showLegendKey val="0"/>
          <c:showVal val="0"/>
          <c:showCatName val="0"/>
          <c:showSerName val="0"/>
          <c:showPercent val="0"/>
          <c:showBubbleSize val="0"/>
        </c:dLbls>
        <c:gapWidth val="150"/>
        <c:axId val="1521596880"/>
        <c:axId val="1521727088"/>
      </c:barChart>
      <c:valAx>
        <c:axId val="1521727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21596880"/>
        <c:crosses val="autoZero"/>
        <c:crossBetween val="between"/>
      </c:valAx>
      <c:catAx>
        <c:axId val="1521596880"/>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2172708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0F7F-B72A-3F41-8C6B-FB5A8E1B4A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C65E2-4AA0-4246-8902-919C48886C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B01A4-F50B-9644-870A-138673188A8F}"/>
              </a:ext>
            </a:extLst>
          </p:cNvPr>
          <p:cNvSpPr>
            <a:spLocks noGrp="1"/>
          </p:cNvSpPr>
          <p:nvPr>
            <p:ph type="dt" sz="half" idx="10"/>
          </p:nvPr>
        </p:nvSpPr>
        <p:spPr/>
        <p:txBody>
          <a:bodyPr/>
          <a:lstStyle/>
          <a:p>
            <a:fld id="{78F9AF39-B2D5-9B42-A70E-332EA1957C13}" type="datetimeFigureOut">
              <a:rPr lang="en-US" smtClean="0"/>
              <a:t>5/8/23</a:t>
            </a:fld>
            <a:endParaRPr lang="en-US"/>
          </a:p>
        </p:txBody>
      </p:sp>
      <p:sp>
        <p:nvSpPr>
          <p:cNvPr id="5" name="Footer Placeholder 4">
            <a:extLst>
              <a:ext uri="{FF2B5EF4-FFF2-40B4-BE49-F238E27FC236}">
                <a16:creationId xmlns:a16="http://schemas.microsoft.com/office/drawing/2014/main" id="{68111103-0D74-0B48-B218-50FCAB82E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A9143-AEEA-1C4F-816B-D69ACF8C18FF}"/>
              </a:ext>
            </a:extLst>
          </p:cNvPr>
          <p:cNvSpPr>
            <a:spLocks noGrp="1"/>
          </p:cNvSpPr>
          <p:nvPr>
            <p:ph type="sldNum" sz="quarter" idx="12"/>
          </p:nvPr>
        </p:nvSpPr>
        <p:spPr/>
        <p:txBody>
          <a:bodyPr/>
          <a:lstStyle/>
          <a:p>
            <a:fld id="{61DF3CC9-1A75-D543-B5D5-D1E612F68A7F}" type="slidenum">
              <a:rPr lang="en-US" smtClean="0"/>
              <a:t>‹#›</a:t>
            </a:fld>
            <a:endParaRPr lang="en-US"/>
          </a:p>
        </p:txBody>
      </p:sp>
    </p:spTree>
    <p:extLst>
      <p:ext uri="{BB962C8B-B14F-4D97-AF65-F5344CB8AC3E}">
        <p14:creationId xmlns:p14="http://schemas.microsoft.com/office/powerpoint/2010/main" val="1748167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D6317-7BF7-204A-B012-2A191572B7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C3142A-F312-4D44-8CDD-CC0B689B1F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2009D-8588-484C-A62A-B1AB36853FE2}"/>
              </a:ext>
            </a:extLst>
          </p:cNvPr>
          <p:cNvSpPr>
            <a:spLocks noGrp="1"/>
          </p:cNvSpPr>
          <p:nvPr>
            <p:ph type="dt" sz="half" idx="10"/>
          </p:nvPr>
        </p:nvSpPr>
        <p:spPr/>
        <p:txBody>
          <a:bodyPr/>
          <a:lstStyle/>
          <a:p>
            <a:fld id="{78F9AF39-B2D5-9B42-A70E-332EA1957C13}" type="datetimeFigureOut">
              <a:rPr lang="en-US" smtClean="0"/>
              <a:t>5/8/23</a:t>
            </a:fld>
            <a:endParaRPr lang="en-US"/>
          </a:p>
        </p:txBody>
      </p:sp>
      <p:sp>
        <p:nvSpPr>
          <p:cNvPr id="5" name="Footer Placeholder 4">
            <a:extLst>
              <a:ext uri="{FF2B5EF4-FFF2-40B4-BE49-F238E27FC236}">
                <a16:creationId xmlns:a16="http://schemas.microsoft.com/office/drawing/2014/main" id="{3B0A510F-3F7D-6F4C-A4BD-C5A723191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7D548D-7368-374E-A252-678CAA8F5D44}"/>
              </a:ext>
            </a:extLst>
          </p:cNvPr>
          <p:cNvSpPr>
            <a:spLocks noGrp="1"/>
          </p:cNvSpPr>
          <p:nvPr>
            <p:ph type="sldNum" sz="quarter" idx="12"/>
          </p:nvPr>
        </p:nvSpPr>
        <p:spPr/>
        <p:txBody>
          <a:bodyPr/>
          <a:lstStyle/>
          <a:p>
            <a:fld id="{61DF3CC9-1A75-D543-B5D5-D1E612F68A7F}" type="slidenum">
              <a:rPr lang="en-US" smtClean="0"/>
              <a:t>‹#›</a:t>
            </a:fld>
            <a:endParaRPr lang="en-US"/>
          </a:p>
        </p:txBody>
      </p:sp>
    </p:spTree>
    <p:extLst>
      <p:ext uri="{BB962C8B-B14F-4D97-AF65-F5344CB8AC3E}">
        <p14:creationId xmlns:p14="http://schemas.microsoft.com/office/powerpoint/2010/main" val="36441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BC3CD2-3D3F-B64E-A80C-D5F0E7CF8B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D31AA3-823D-5444-AF95-6B9C747C0D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F7397-0B29-6F4F-8ED0-C9B2E85F9D9F}"/>
              </a:ext>
            </a:extLst>
          </p:cNvPr>
          <p:cNvSpPr>
            <a:spLocks noGrp="1"/>
          </p:cNvSpPr>
          <p:nvPr>
            <p:ph type="dt" sz="half" idx="10"/>
          </p:nvPr>
        </p:nvSpPr>
        <p:spPr/>
        <p:txBody>
          <a:bodyPr/>
          <a:lstStyle/>
          <a:p>
            <a:fld id="{78F9AF39-B2D5-9B42-A70E-332EA1957C13}" type="datetimeFigureOut">
              <a:rPr lang="en-US" smtClean="0"/>
              <a:t>5/8/23</a:t>
            </a:fld>
            <a:endParaRPr lang="en-US"/>
          </a:p>
        </p:txBody>
      </p:sp>
      <p:sp>
        <p:nvSpPr>
          <p:cNvPr id="5" name="Footer Placeholder 4">
            <a:extLst>
              <a:ext uri="{FF2B5EF4-FFF2-40B4-BE49-F238E27FC236}">
                <a16:creationId xmlns:a16="http://schemas.microsoft.com/office/drawing/2014/main" id="{2DCEC970-96A6-7049-A9AD-5A09DEBFB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41AD9-4E4D-8348-B25A-92F28D17ECCB}"/>
              </a:ext>
            </a:extLst>
          </p:cNvPr>
          <p:cNvSpPr>
            <a:spLocks noGrp="1"/>
          </p:cNvSpPr>
          <p:nvPr>
            <p:ph type="sldNum" sz="quarter" idx="12"/>
          </p:nvPr>
        </p:nvSpPr>
        <p:spPr/>
        <p:txBody>
          <a:bodyPr/>
          <a:lstStyle/>
          <a:p>
            <a:fld id="{61DF3CC9-1A75-D543-B5D5-D1E612F68A7F}" type="slidenum">
              <a:rPr lang="en-US" smtClean="0"/>
              <a:t>‹#›</a:t>
            </a:fld>
            <a:endParaRPr lang="en-US"/>
          </a:p>
        </p:txBody>
      </p:sp>
    </p:spTree>
    <p:extLst>
      <p:ext uri="{BB962C8B-B14F-4D97-AF65-F5344CB8AC3E}">
        <p14:creationId xmlns:p14="http://schemas.microsoft.com/office/powerpoint/2010/main" val="246353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1137D-B678-304F-A4FE-F15CA9AD56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7AF62-AF2B-184A-A44D-B44C0A3D13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B0C86-3E86-464D-B152-40C99009FCC1}"/>
              </a:ext>
            </a:extLst>
          </p:cNvPr>
          <p:cNvSpPr>
            <a:spLocks noGrp="1"/>
          </p:cNvSpPr>
          <p:nvPr>
            <p:ph type="dt" sz="half" idx="10"/>
          </p:nvPr>
        </p:nvSpPr>
        <p:spPr/>
        <p:txBody>
          <a:bodyPr/>
          <a:lstStyle/>
          <a:p>
            <a:fld id="{78F9AF39-B2D5-9B42-A70E-332EA1957C13}" type="datetimeFigureOut">
              <a:rPr lang="en-US" smtClean="0"/>
              <a:t>5/8/23</a:t>
            </a:fld>
            <a:endParaRPr lang="en-US"/>
          </a:p>
        </p:txBody>
      </p:sp>
      <p:sp>
        <p:nvSpPr>
          <p:cNvPr id="5" name="Footer Placeholder 4">
            <a:extLst>
              <a:ext uri="{FF2B5EF4-FFF2-40B4-BE49-F238E27FC236}">
                <a16:creationId xmlns:a16="http://schemas.microsoft.com/office/drawing/2014/main" id="{9152AD47-7D10-2E4F-996C-81180E660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5FC744-2959-C54D-8CD7-6C8E3188B527}"/>
              </a:ext>
            </a:extLst>
          </p:cNvPr>
          <p:cNvSpPr>
            <a:spLocks noGrp="1"/>
          </p:cNvSpPr>
          <p:nvPr>
            <p:ph type="sldNum" sz="quarter" idx="12"/>
          </p:nvPr>
        </p:nvSpPr>
        <p:spPr/>
        <p:txBody>
          <a:bodyPr/>
          <a:lstStyle/>
          <a:p>
            <a:fld id="{61DF3CC9-1A75-D543-B5D5-D1E612F68A7F}" type="slidenum">
              <a:rPr lang="en-US" smtClean="0"/>
              <a:t>‹#›</a:t>
            </a:fld>
            <a:endParaRPr lang="en-US"/>
          </a:p>
        </p:txBody>
      </p:sp>
    </p:spTree>
    <p:extLst>
      <p:ext uri="{BB962C8B-B14F-4D97-AF65-F5344CB8AC3E}">
        <p14:creationId xmlns:p14="http://schemas.microsoft.com/office/powerpoint/2010/main" val="445759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8958-0BA5-CA45-911D-3D9E5B2C11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827F8C-3A2F-D646-8CB7-F0FF1D8662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5AA12F-2248-C342-9CC2-E90F71BBC8C3}"/>
              </a:ext>
            </a:extLst>
          </p:cNvPr>
          <p:cNvSpPr>
            <a:spLocks noGrp="1"/>
          </p:cNvSpPr>
          <p:nvPr>
            <p:ph type="dt" sz="half" idx="10"/>
          </p:nvPr>
        </p:nvSpPr>
        <p:spPr/>
        <p:txBody>
          <a:bodyPr/>
          <a:lstStyle/>
          <a:p>
            <a:fld id="{78F9AF39-B2D5-9B42-A70E-332EA1957C13}" type="datetimeFigureOut">
              <a:rPr lang="en-US" smtClean="0"/>
              <a:t>5/8/23</a:t>
            </a:fld>
            <a:endParaRPr lang="en-US"/>
          </a:p>
        </p:txBody>
      </p:sp>
      <p:sp>
        <p:nvSpPr>
          <p:cNvPr id="5" name="Footer Placeholder 4">
            <a:extLst>
              <a:ext uri="{FF2B5EF4-FFF2-40B4-BE49-F238E27FC236}">
                <a16:creationId xmlns:a16="http://schemas.microsoft.com/office/drawing/2014/main" id="{D7B89790-C760-5846-9ADF-C3D2273EC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1970D-4A5E-3A42-A150-808A7EE3413B}"/>
              </a:ext>
            </a:extLst>
          </p:cNvPr>
          <p:cNvSpPr>
            <a:spLocks noGrp="1"/>
          </p:cNvSpPr>
          <p:nvPr>
            <p:ph type="sldNum" sz="quarter" idx="12"/>
          </p:nvPr>
        </p:nvSpPr>
        <p:spPr/>
        <p:txBody>
          <a:bodyPr/>
          <a:lstStyle/>
          <a:p>
            <a:fld id="{61DF3CC9-1A75-D543-B5D5-D1E612F68A7F}" type="slidenum">
              <a:rPr lang="en-US" smtClean="0"/>
              <a:t>‹#›</a:t>
            </a:fld>
            <a:endParaRPr lang="en-US"/>
          </a:p>
        </p:txBody>
      </p:sp>
    </p:spTree>
    <p:extLst>
      <p:ext uri="{BB962C8B-B14F-4D97-AF65-F5344CB8AC3E}">
        <p14:creationId xmlns:p14="http://schemas.microsoft.com/office/powerpoint/2010/main" val="129596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4A3A8-B917-F24D-8AAE-CC3FDB0C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08B62C-D185-7C4B-BEA2-05A2BBF0055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15E45E-04FF-874B-97FD-02E6F8E519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A18CA7-6233-C648-99B1-17C2012CBB68}"/>
              </a:ext>
            </a:extLst>
          </p:cNvPr>
          <p:cNvSpPr>
            <a:spLocks noGrp="1"/>
          </p:cNvSpPr>
          <p:nvPr>
            <p:ph type="dt" sz="half" idx="10"/>
          </p:nvPr>
        </p:nvSpPr>
        <p:spPr/>
        <p:txBody>
          <a:bodyPr/>
          <a:lstStyle/>
          <a:p>
            <a:fld id="{78F9AF39-B2D5-9B42-A70E-332EA1957C13}" type="datetimeFigureOut">
              <a:rPr lang="en-US" smtClean="0"/>
              <a:t>5/8/23</a:t>
            </a:fld>
            <a:endParaRPr lang="en-US"/>
          </a:p>
        </p:txBody>
      </p:sp>
      <p:sp>
        <p:nvSpPr>
          <p:cNvPr id="6" name="Footer Placeholder 5">
            <a:extLst>
              <a:ext uri="{FF2B5EF4-FFF2-40B4-BE49-F238E27FC236}">
                <a16:creationId xmlns:a16="http://schemas.microsoft.com/office/drawing/2014/main" id="{C56D742A-28DF-5246-992F-0114A438BF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D400BE-9FA7-0441-A201-6D8092330438}"/>
              </a:ext>
            </a:extLst>
          </p:cNvPr>
          <p:cNvSpPr>
            <a:spLocks noGrp="1"/>
          </p:cNvSpPr>
          <p:nvPr>
            <p:ph type="sldNum" sz="quarter" idx="12"/>
          </p:nvPr>
        </p:nvSpPr>
        <p:spPr/>
        <p:txBody>
          <a:bodyPr/>
          <a:lstStyle/>
          <a:p>
            <a:fld id="{61DF3CC9-1A75-D543-B5D5-D1E612F68A7F}" type="slidenum">
              <a:rPr lang="en-US" smtClean="0"/>
              <a:t>‹#›</a:t>
            </a:fld>
            <a:endParaRPr lang="en-US"/>
          </a:p>
        </p:txBody>
      </p:sp>
    </p:spTree>
    <p:extLst>
      <p:ext uri="{BB962C8B-B14F-4D97-AF65-F5344CB8AC3E}">
        <p14:creationId xmlns:p14="http://schemas.microsoft.com/office/powerpoint/2010/main" val="36477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2942F-2916-BF45-A4EE-E1F59164F7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9378E-0E6F-6542-8B6F-925052500D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BEAA0F-0E85-3246-BD63-B87100ECBB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B3852-A17B-CC49-B387-114ECD91B0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724B9F1-9EFB-FB48-9ED1-99FA07AF2A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B74DB7-2A44-C648-9590-97A230AAB586}"/>
              </a:ext>
            </a:extLst>
          </p:cNvPr>
          <p:cNvSpPr>
            <a:spLocks noGrp="1"/>
          </p:cNvSpPr>
          <p:nvPr>
            <p:ph type="dt" sz="half" idx="10"/>
          </p:nvPr>
        </p:nvSpPr>
        <p:spPr/>
        <p:txBody>
          <a:bodyPr/>
          <a:lstStyle/>
          <a:p>
            <a:fld id="{78F9AF39-B2D5-9B42-A70E-332EA1957C13}" type="datetimeFigureOut">
              <a:rPr lang="en-US" smtClean="0"/>
              <a:t>5/8/23</a:t>
            </a:fld>
            <a:endParaRPr lang="en-US"/>
          </a:p>
        </p:txBody>
      </p:sp>
      <p:sp>
        <p:nvSpPr>
          <p:cNvPr id="8" name="Footer Placeholder 7">
            <a:extLst>
              <a:ext uri="{FF2B5EF4-FFF2-40B4-BE49-F238E27FC236}">
                <a16:creationId xmlns:a16="http://schemas.microsoft.com/office/drawing/2014/main" id="{052DA840-645A-E64A-B954-3575646477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C07635-A4B9-314E-85C2-374C5F893156}"/>
              </a:ext>
            </a:extLst>
          </p:cNvPr>
          <p:cNvSpPr>
            <a:spLocks noGrp="1"/>
          </p:cNvSpPr>
          <p:nvPr>
            <p:ph type="sldNum" sz="quarter" idx="12"/>
          </p:nvPr>
        </p:nvSpPr>
        <p:spPr/>
        <p:txBody>
          <a:bodyPr/>
          <a:lstStyle/>
          <a:p>
            <a:fld id="{61DF3CC9-1A75-D543-B5D5-D1E612F68A7F}" type="slidenum">
              <a:rPr lang="en-US" smtClean="0"/>
              <a:t>‹#›</a:t>
            </a:fld>
            <a:endParaRPr lang="en-US"/>
          </a:p>
        </p:txBody>
      </p:sp>
    </p:spTree>
    <p:extLst>
      <p:ext uri="{BB962C8B-B14F-4D97-AF65-F5344CB8AC3E}">
        <p14:creationId xmlns:p14="http://schemas.microsoft.com/office/powerpoint/2010/main" val="78203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B27E5-4CF5-D04F-A95E-9A8319FBB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B61392-0238-6240-8483-EBB30FF429E6}"/>
              </a:ext>
            </a:extLst>
          </p:cNvPr>
          <p:cNvSpPr>
            <a:spLocks noGrp="1"/>
          </p:cNvSpPr>
          <p:nvPr>
            <p:ph type="dt" sz="half" idx="10"/>
          </p:nvPr>
        </p:nvSpPr>
        <p:spPr/>
        <p:txBody>
          <a:bodyPr/>
          <a:lstStyle/>
          <a:p>
            <a:fld id="{78F9AF39-B2D5-9B42-A70E-332EA1957C13}" type="datetimeFigureOut">
              <a:rPr lang="en-US" smtClean="0"/>
              <a:t>5/8/23</a:t>
            </a:fld>
            <a:endParaRPr lang="en-US"/>
          </a:p>
        </p:txBody>
      </p:sp>
      <p:sp>
        <p:nvSpPr>
          <p:cNvPr id="4" name="Footer Placeholder 3">
            <a:extLst>
              <a:ext uri="{FF2B5EF4-FFF2-40B4-BE49-F238E27FC236}">
                <a16:creationId xmlns:a16="http://schemas.microsoft.com/office/drawing/2014/main" id="{E5A76431-81DA-4148-87C8-96EFF01490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C35254-C07A-5E45-ADBC-E161E5245E71}"/>
              </a:ext>
            </a:extLst>
          </p:cNvPr>
          <p:cNvSpPr>
            <a:spLocks noGrp="1"/>
          </p:cNvSpPr>
          <p:nvPr>
            <p:ph type="sldNum" sz="quarter" idx="12"/>
          </p:nvPr>
        </p:nvSpPr>
        <p:spPr/>
        <p:txBody>
          <a:bodyPr/>
          <a:lstStyle/>
          <a:p>
            <a:fld id="{61DF3CC9-1A75-D543-B5D5-D1E612F68A7F}" type="slidenum">
              <a:rPr lang="en-US" smtClean="0"/>
              <a:t>‹#›</a:t>
            </a:fld>
            <a:endParaRPr lang="en-US"/>
          </a:p>
        </p:txBody>
      </p:sp>
    </p:spTree>
    <p:extLst>
      <p:ext uri="{BB962C8B-B14F-4D97-AF65-F5344CB8AC3E}">
        <p14:creationId xmlns:p14="http://schemas.microsoft.com/office/powerpoint/2010/main" val="1779871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E221A6-957B-814B-9DE5-AA20EA0977E5}"/>
              </a:ext>
            </a:extLst>
          </p:cNvPr>
          <p:cNvSpPr>
            <a:spLocks noGrp="1"/>
          </p:cNvSpPr>
          <p:nvPr>
            <p:ph type="dt" sz="half" idx="10"/>
          </p:nvPr>
        </p:nvSpPr>
        <p:spPr/>
        <p:txBody>
          <a:bodyPr/>
          <a:lstStyle/>
          <a:p>
            <a:fld id="{78F9AF39-B2D5-9B42-A70E-332EA1957C13}" type="datetimeFigureOut">
              <a:rPr lang="en-US" smtClean="0"/>
              <a:t>5/8/23</a:t>
            </a:fld>
            <a:endParaRPr lang="en-US"/>
          </a:p>
        </p:txBody>
      </p:sp>
      <p:sp>
        <p:nvSpPr>
          <p:cNvPr id="3" name="Footer Placeholder 2">
            <a:extLst>
              <a:ext uri="{FF2B5EF4-FFF2-40B4-BE49-F238E27FC236}">
                <a16:creationId xmlns:a16="http://schemas.microsoft.com/office/drawing/2014/main" id="{66E0B85F-2A95-144D-8FFD-8E025C8E62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717AAA-F805-4343-9E99-F9B96A0A5C30}"/>
              </a:ext>
            </a:extLst>
          </p:cNvPr>
          <p:cNvSpPr>
            <a:spLocks noGrp="1"/>
          </p:cNvSpPr>
          <p:nvPr>
            <p:ph type="sldNum" sz="quarter" idx="12"/>
          </p:nvPr>
        </p:nvSpPr>
        <p:spPr/>
        <p:txBody>
          <a:bodyPr/>
          <a:lstStyle/>
          <a:p>
            <a:fld id="{61DF3CC9-1A75-D543-B5D5-D1E612F68A7F}" type="slidenum">
              <a:rPr lang="en-US" smtClean="0"/>
              <a:t>‹#›</a:t>
            </a:fld>
            <a:endParaRPr lang="en-US"/>
          </a:p>
        </p:txBody>
      </p:sp>
    </p:spTree>
    <p:extLst>
      <p:ext uri="{BB962C8B-B14F-4D97-AF65-F5344CB8AC3E}">
        <p14:creationId xmlns:p14="http://schemas.microsoft.com/office/powerpoint/2010/main" val="305513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DFAC-BEB9-2048-88CE-C4E228D7D4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65B48F-6FB7-B445-A4EC-37E451C451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E53CFC-9C0A-4348-BB99-9FC737094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70EBD7-8FDD-4842-A06F-DFBA655B5269}"/>
              </a:ext>
            </a:extLst>
          </p:cNvPr>
          <p:cNvSpPr>
            <a:spLocks noGrp="1"/>
          </p:cNvSpPr>
          <p:nvPr>
            <p:ph type="dt" sz="half" idx="10"/>
          </p:nvPr>
        </p:nvSpPr>
        <p:spPr/>
        <p:txBody>
          <a:bodyPr/>
          <a:lstStyle/>
          <a:p>
            <a:fld id="{78F9AF39-B2D5-9B42-A70E-332EA1957C13}" type="datetimeFigureOut">
              <a:rPr lang="en-US" smtClean="0"/>
              <a:t>5/8/23</a:t>
            </a:fld>
            <a:endParaRPr lang="en-US"/>
          </a:p>
        </p:txBody>
      </p:sp>
      <p:sp>
        <p:nvSpPr>
          <p:cNvPr id="6" name="Footer Placeholder 5">
            <a:extLst>
              <a:ext uri="{FF2B5EF4-FFF2-40B4-BE49-F238E27FC236}">
                <a16:creationId xmlns:a16="http://schemas.microsoft.com/office/drawing/2014/main" id="{1FF913C6-256C-6B48-AB19-9687CB1676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90F05D-3EF6-4047-8F64-B1659A4EC232}"/>
              </a:ext>
            </a:extLst>
          </p:cNvPr>
          <p:cNvSpPr>
            <a:spLocks noGrp="1"/>
          </p:cNvSpPr>
          <p:nvPr>
            <p:ph type="sldNum" sz="quarter" idx="12"/>
          </p:nvPr>
        </p:nvSpPr>
        <p:spPr/>
        <p:txBody>
          <a:bodyPr/>
          <a:lstStyle/>
          <a:p>
            <a:fld id="{61DF3CC9-1A75-D543-B5D5-D1E612F68A7F}" type="slidenum">
              <a:rPr lang="en-US" smtClean="0"/>
              <a:t>‹#›</a:t>
            </a:fld>
            <a:endParaRPr lang="en-US"/>
          </a:p>
        </p:txBody>
      </p:sp>
    </p:spTree>
    <p:extLst>
      <p:ext uri="{BB962C8B-B14F-4D97-AF65-F5344CB8AC3E}">
        <p14:creationId xmlns:p14="http://schemas.microsoft.com/office/powerpoint/2010/main" val="3599016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69E43-4AC0-7A42-8A66-A8C553988B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27E0B2-9917-8847-9451-C0CDE70F6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D1B030-9574-864B-808C-502C82A97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3B1E4F-2D54-4A47-A914-CF0D9BC87D76}"/>
              </a:ext>
            </a:extLst>
          </p:cNvPr>
          <p:cNvSpPr>
            <a:spLocks noGrp="1"/>
          </p:cNvSpPr>
          <p:nvPr>
            <p:ph type="dt" sz="half" idx="10"/>
          </p:nvPr>
        </p:nvSpPr>
        <p:spPr/>
        <p:txBody>
          <a:bodyPr/>
          <a:lstStyle/>
          <a:p>
            <a:fld id="{78F9AF39-B2D5-9B42-A70E-332EA1957C13}" type="datetimeFigureOut">
              <a:rPr lang="en-US" smtClean="0"/>
              <a:t>5/8/23</a:t>
            </a:fld>
            <a:endParaRPr lang="en-US"/>
          </a:p>
        </p:txBody>
      </p:sp>
      <p:sp>
        <p:nvSpPr>
          <p:cNvPr id="6" name="Footer Placeholder 5">
            <a:extLst>
              <a:ext uri="{FF2B5EF4-FFF2-40B4-BE49-F238E27FC236}">
                <a16:creationId xmlns:a16="http://schemas.microsoft.com/office/drawing/2014/main" id="{D748B9C7-9940-ED49-8B38-964E6C54E1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3BBD0C-5443-0047-8512-372CBCFB7044}"/>
              </a:ext>
            </a:extLst>
          </p:cNvPr>
          <p:cNvSpPr>
            <a:spLocks noGrp="1"/>
          </p:cNvSpPr>
          <p:nvPr>
            <p:ph type="sldNum" sz="quarter" idx="12"/>
          </p:nvPr>
        </p:nvSpPr>
        <p:spPr/>
        <p:txBody>
          <a:bodyPr/>
          <a:lstStyle/>
          <a:p>
            <a:fld id="{61DF3CC9-1A75-D543-B5D5-D1E612F68A7F}" type="slidenum">
              <a:rPr lang="en-US" smtClean="0"/>
              <a:t>‹#›</a:t>
            </a:fld>
            <a:endParaRPr lang="en-US"/>
          </a:p>
        </p:txBody>
      </p:sp>
    </p:spTree>
    <p:extLst>
      <p:ext uri="{BB962C8B-B14F-4D97-AF65-F5344CB8AC3E}">
        <p14:creationId xmlns:p14="http://schemas.microsoft.com/office/powerpoint/2010/main" val="392060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38F35-AF9F-D147-9E9B-F576441162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6EEAF4-F5D7-4543-AF63-B2270923C8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3F366-3A0A-5747-9248-5BCE69AA85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9AF39-B2D5-9B42-A70E-332EA1957C13}" type="datetimeFigureOut">
              <a:rPr lang="en-US" smtClean="0"/>
              <a:t>5/8/23</a:t>
            </a:fld>
            <a:endParaRPr lang="en-US"/>
          </a:p>
        </p:txBody>
      </p:sp>
      <p:sp>
        <p:nvSpPr>
          <p:cNvPr id="5" name="Footer Placeholder 4">
            <a:extLst>
              <a:ext uri="{FF2B5EF4-FFF2-40B4-BE49-F238E27FC236}">
                <a16:creationId xmlns:a16="http://schemas.microsoft.com/office/drawing/2014/main" id="{F69F4F5E-56E9-5648-B790-4CCD38D60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AC9965-996C-2148-B74B-3ED25FAF7E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F3CC9-1A75-D543-B5D5-D1E612F68A7F}" type="slidenum">
              <a:rPr lang="en-US" smtClean="0"/>
              <a:t>‹#›</a:t>
            </a:fld>
            <a:endParaRPr lang="en-US"/>
          </a:p>
        </p:txBody>
      </p:sp>
    </p:spTree>
    <p:extLst>
      <p:ext uri="{BB962C8B-B14F-4D97-AF65-F5344CB8AC3E}">
        <p14:creationId xmlns:p14="http://schemas.microsoft.com/office/powerpoint/2010/main" val="4088855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s://www.worldblaze.in/countries-with-lowest-rainfall-in-the-worl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usaid.gov/jordan/water-resources-environment" TargetMode="External"/><Relationship Id="rId7" Type="http://schemas.openxmlformats.org/officeDocument/2006/relationships/hyperlink" Target="http://jmd.gov.jo/%D8%A7%D9%84%D9%85%D9%88%D8%B3%D9%85-%D8%A7%D9%84%D9%85%D8%B7%D8%B1%D9%8A" TargetMode="External"/><Relationship Id="rId2" Type="http://schemas.openxmlformats.org/officeDocument/2006/relationships/hyperlink" Target="https://www.al-fanarmedia.org/2020/08/land-of-no-rain-how-jordan-is-facing-a-parched-future/" TargetMode="External"/><Relationship Id="rId1" Type="http://schemas.openxmlformats.org/officeDocument/2006/relationships/slideLayout" Target="../slideLayouts/slideLayout2.xml"/><Relationship Id="rId6" Type="http://schemas.openxmlformats.org/officeDocument/2006/relationships/hyperlink" Target="https://jordan.un.org/en/111315-building-resilience-cope-climate-change-jordan-through-improving-water-use-efficiency" TargetMode="External"/><Relationship Id="rId5" Type="http://schemas.openxmlformats.org/officeDocument/2006/relationships/hyperlink" Target="https://borgenproject.org/sustainable-water-solutions-in-jordan/" TargetMode="External"/><Relationship Id="rId4" Type="http://schemas.openxmlformats.org/officeDocument/2006/relationships/hyperlink" Target="https://www.haed-jo.org/page/land-no-rain-how-jordan-facing-parched-fut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37ECC2-120D-5A46-8483-35A03A3C9B1D}"/>
              </a:ext>
            </a:extLst>
          </p:cNvPr>
          <p:cNvPicPr>
            <a:picLocks noChangeAspect="1"/>
          </p:cNvPicPr>
          <p:nvPr/>
        </p:nvPicPr>
        <p:blipFill>
          <a:blip r:embed="rId2">
            <a:alphaModFix amt="70000"/>
          </a:blip>
          <a:stretch>
            <a:fillRect/>
          </a:stretch>
        </p:blipFill>
        <p:spPr>
          <a:xfrm>
            <a:off x="0" y="0"/>
            <a:ext cx="12192000" cy="7047428"/>
          </a:xfrm>
          <a:prstGeom prst="rect">
            <a:avLst/>
          </a:prstGeom>
        </p:spPr>
      </p:pic>
      <p:sp>
        <p:nvSpPr>
          <p:cNvPr id="2" name="Title 1">
            <a:extLst>
              <a:ext uri="{FF2B5EF4-FFF2-40B4-BE49-F238E27FC236}">
                <a16:creationId xmlns:a16="http://schemas.microsoft.com/office/drawing/2014/main" id="{3408F5E7-E5CE-A241-BFF5-6D3286648D1C}"/>
              </a:ext>
            </a:extLst>
          </p:cNvPr>
          <p:cNvSpPr>
            <a:spLocks noGrp="1"/>
          </p:cNvSpPr>
          <p:nvPr>
            <p:ph type="ctrTitle"/>
          </p:nvPr>
        </p:nvSpPr>
        <p:spPr/>
        <p:txBody>
          <a:bodyPr>
            <a:normAutofit/>
          </a:bodyPr>
          <a:lstStyle/>
          <a:p>
            <a:r>
              <a:rPr lang="en-US" sz="7200" b="1" dirty="0">
                <a:latin typeface="American Typewriter" panose="02090604020004020304" pitchFamily="18" charset="77"/>
              </a:rPr>
              <a:t>Blue Gold: Water Crisis</a:t>
            </a:r>
          </a:p>
        </p:txBody>
      </p:sp>
      <p:sp>
        <p:nvSpPr>
          <p:cNvPr id="3" name="Subtitle 2">
            <a:extLst>
              <a:ext uri="{FF2B5EF4-FFF2-40B4-BE49-F238E27FC236}">
                <a16:creationId xmlns:a16="http://schemas.microsoft.com/office/drawing/2014/main" id="{60088220-CF2B-CF4E-BFB5-AEDDA71BF104}"/>
              </a:ext>
            </a:extLst>
          </p:cNvPr>
          <p:cNvSpPr>
            <a:spLocks noGrp="1"/>
          </p:cNvSpPr>
          <p:nvPr>
            <p:ph type="subTitle" idx="1"/>
          </p:nvPr>
        </p:nvSpPr>
        <p:spPr>
          <a:xfrm>
            <a:off x="3817495" y="5202238"/>
            <a:ext cx="9144000" cy="1655762"/>
          </a:xfrm>
        </p:spPr>
        <p:txBody>
          <a:bodyPr>
            <a:normAutofit/>
          </a:bodyPr>
          <a:lstStyle/>
          <a:p>
            <a:r>
              <a:rPr lang="en-US" dirty="0">
                <a:latin typeface="American Typewriter" panose="02090604020004020304" pitchFamily="18" charset="77"/>
              </a:rPr>
              <a:t>By:Miral,Salma,Natalie,Selina</a:t>
            </a:r>
          </a:p>
        </p:txBody>
      </p:sp>
    </p:spTree>
    <p:extLst>
      <p:ext uri="{BB962C8B-B14F-4D97-AF65-F5344CB8AC3E}">
        <p14:creationId xmlns:p14="http://schemas.microsoft.com/office/powerpoint/2010/main" val="15398446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B85943-C884-F746-A3D2-CF0EBB4C78C2}"/>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33EF89-79E5-F94F-B7E3-7AACCBDEA3EC}"/>
              </a:ext>
            </a:extLst>
          </p:cNvPr>
          <p:cNvSpPr>
            <a:spLocks noGrp="1"/>
          </p:cNvSpPr>
          <p:nvPr>
            <p:ph type="title"/>
          </p:nvPr>
        </p:nvSpPr>
        <p:spPr/>
        <p:txBody>
          <a:bodyPr>
            <a:normAutofit/>
          </a:bodyPr>
          <a:lstStyle/>
          <a:p>
            <a:r>
              <a:rPr lang="en-US" b="1" dirty="0">
                <a:latin typeface="American Typewriter" panose="02090604020004020304" pitchFamily="18" charset="77"/>
              </a:rPr>
              <a:t>Does Jordan Have a Water Crisis?</a:t>
            </a:r>
          </a:p>
        </p:txBody>
      </p:sp>
      <p:sp>
        <p:nvSpPr>
          <p:cNvPr id="3" name="Content Placeholder 2">
            <a:extLst>
              <a:ext uri="{FF2B5EF4-FFF2-40B4-BE49-F238E27FC236}">
                <a16:creationId xmlns:a16="http://schemas.microsoft.com/office/drawing/2014/main" id="{5D496D31-6423-1D42-8053-314832FDDBD1}"/>
              </a:ext>
            </a:extLst>
          </p:cNvPr>
          <p:cNvSpPr>
            <a:spLocks noGrp="1"/>
          </p:cNvSpPr>
          <p:nvPr>
            <p:ph idx="1"/>
          </p:nvPr>
        </p:nvSpPr>
        <p:spPr/>
        <p:txBody>
          <a:bodyPr>
            <a:normAutofit fontScale="92500"/>
          </a:bodyPr>
          <a:lstStyle/>
          <a:p>
            <a:r>
              <a:rPr lang="en-US" dirty="0">
                <a:latin typeface="American Typewriter" panose="02090604020004020304" pitchFamily="18" charset="77"/>
              </a:rPr>
              <a:t> </a:t>
            </a:r>
            <a:r>
              <a:rPr lang="en-US" sz="4800" dirty="0">
                <a:latin typeface="American Typewriter" panose="02090604020004020304" pitchFamily="18" charset="77"/>
              </a:rPr>
              <a:t>Jordan is one of the most water-scarce countries in the world. The country's renewable water supply currently meets around two-thirds of the population's water demands, with groundwater being used twice as quickly as it can be replenished</a:t>
            </a:r>
          </a:p>
        </p:txBody>
      </p:sp>
    </p:spTree>
    <p:extLst>
      <p:ext uri="{BB962C8B-B14F-4D97-AF65-F5344CB8AC3E}">
        <p14:creationId xmlns:p14="http://schemas.microsoft.com/office/powerpoint/2010/main" val="33806749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320A8-92BF-B840-AB1D-8C81F1310889}"/>
              </a:ext>
            </a:extLst>
          </p:cNvPr>
          <p:cNvSpPr>
            <a:spLocks noGrp="1"/>
          </p:cNvSpPr>
          <p:nvPr>
            <p:ph type="title"/>
          </p:nvPr>
        </p:nvSpPr>
        <p:spPr/>
        <p:txBody>
          <a:bodyPr/>
          <a:lstStyle/>
          <a:p>
            <a:r>
              <a:rPr lang="en-US" b="1" dirty="0">
                <a:latin typeface="American Typewriter" panose="02090604020004020304" pitchFamily="18" charset="77"/>
              </a:rPr>
              <a:t>2 Main issues Water Crisis caused in Jordan</a:t>
            </a:r>
            <a:r>
              <a:rPr lang="en-US" b="1" dirty="0"/>
              <a:t>:</a:t>
            </a:r>
          </a:p>
        </p:txBody>
      </p:sp>
      <p:sp>
        <p:nvSpPr>
          <p:cNvPr id="3" name="Content Placeholder 2">
            <a:extLst>
              <a:ext uri="{FF2B5EF4-FFF2-40B4-BE49-F238E27FC236}">
                <a16:creationId xmlns:a16="http://schemas.microsoft.com/office/drawing/2014/main" id="{6FA744A8-15D1-3F42-885D-F152D27D5841}"/>
              </a:ext>
            </a:extLst>
          </p:cNvPr>
          <p:cNvSpPr>
            <a:spLocks noGrp="1"/>
          </p:cNvSpPr>
          <p:nvPr>
            <p:ph idx="1"/>
          </p:nvPr>
        </p:nvSpPr>
        <p:spPr>
          <a:xfrm>
            <a:off x="371475" y="1690688"/>
            <a:ext cx="6631976" cy="4351338"/>
          </a:xfrm>
        </p:spPr>
        <p:txBody>
          <a:bodyPr>
            <a:noAutofit/>
          </a:bodyPr>
          <a:lstStyle/>
          <a:p>
            <a:pPr fontAlgn="base"/>
            <a:r>
              <a:rPr lang="en-US" sz="3200" b="1" dirty="0">
                <a:latin typeface="American Typewriter" panose="02090604020004020304" pitchFamily="18" charset="77"/>
              </a:rPr>
              <a:t>Pollution:</a:t>
            </a:r>
            <a:r>
              <a:rPr lang="en-US" sz="3200" dirty="0">
                <a:latin typeface="American Typewriter" panose="02090604020004020304" pitchFamily="18" charset="77"/>
              </a:rPr>
              <a:t>  The overflow of wastewater pumping stations, leaks from sewage systems and exposure to industrial and commercial waste are polluting Jordan’s surface river sources. </a:t>
            </a:r>
          </a:p>
          <a:p>
            <a:pPr fontAlgn="base"/>
            <a:r>
              <a:rPr lang="en-US" sz="3200" b="1" dirty="0">
                <a:latin typeface="American Typewriter" panose="02090604020004020304" pitchFamily="18" charset="77"/>
              </a:rPr>
              <a:t>Rainfall: </a:t>
            </a:r>
            <a:r>
              <a:rPr lang="en-US" sz="3200" dirty="0">
                <a:latin typeface="American Typewriter" panose="02090604020004020304" pitchFamily="18" charset="77"/>
              </a:rPr>
              <a:t>Jordan gets </a:t>
            </a:r>
            <a:r>
              <a:rPr lang="en-US" sz="3200" dirty="0">
                <a:latin typeface="American Typewriter" panose="02090604020004020304" pitchFamily="18" charset="77"/>
                <a:hlinkClick r:id="rId2"/>
              </a:rPr>
              <a:t>110 mm of rainfall</a:t>
            </a:r>
            <a:r>
              <a:rPr lang="en-US" sz="3200" dirty="0">
                <a:latin typeface="American Typewriter" panose="02090604020004020304" pitchFamily="18" charset="77"/>
              </a:rPr>
              <a:t> a year and ranked ninth in the top 10 countries with the lowest rainfall in 2017.</a:t>
            </a:r>
            <a:br>
              <a:rPr lang="en-US" sz="3200" dirty="0">
                <a:latin typeface="American Typewriter" panose="02090604020004020304" pitchFamily="18" charset="77"/>
              </a:rPr>
            </a:br>
            <a:endParaRPr lang="en-US" sz="3200" dirty="0">
              <a:latin typeface="American Typewriter" panose="02090604020004020304" pitchFamily="18" charset="77"/>
            </a:endParaRPr>
          </a:p>
        </p:txBody>
      </p:sp>
      <p:pic>
        <p:nvPicPr>
          <p:cNvPr id="4" name="Picture 3">
            <a:extLst>
              <a:ext uri="{FF2B5EF4-FFF2-40B4-BE49-F238E27FC236}">
                <a16:creationId xmlns:a16="http://schemas.microsoft.com/office/drawing/2014/main" id="{84F9E44E-4609-A249-9A14-C03A9F928991}"/>
              </a:ext>
            </a:extLst>
          </p:cNvPr>
          <p:cNvPicPr>
            <a:picLocks noChangeAspect="1"/>
          </p:cNvPicPr>
          <p:nvPr/>
        </p:nvPicPr>
        <p:blipFill>
          <a:blip r:embed="rId3"/>
          <a:stretch>
            <a:fillRect/>
          </a:stretch>
        </p:blipFill>
        <p:spPr>
          <a:xfrm>
            <a:off x="7003451" y="1690688"/>
            <a:ext cx="4959311" cy="4736142"/>
          </a:xfrm>
          <a:prstGeom prst="rect">
            <a:avLst/>
          </a:prstGeom>
        </p:spPr>
      </p:pic>
    </p:spTree>
    <p:extLst>
      <p:ext uri="{BB962C8B-B14F-4D97-AF65-F5344CB8AC3E}">
        <p14:creationId xmlns:p14="http://schemas.microsoft.com/office/powerpoint/2010/main" val="50221182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nodeType="clickEffect">
                                  <p:stCondLst>
                                    <p:cond delay="0"/>
                                  </p:stCondLst>
                                  <p:iterate type="lt">
                                    <p:tmPct val="10000"/>
                                  </p:iterate>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F7210-CAC0-3B4E-BEE7-FEC252D7A3A9}"/>
              </a:ext>
            </a:extLst>
          </p:cNvPr>
          <p:cNvSpPr>
            <a:spLocks noGrp="1"/>
          </p:cNvSpPr>
          <p:nvPr>
            <p:ph type="title"/>
          </p:nvPr>
        </p:nvSpPr>
        <p:spPr/>
        <p:txBody>
          <a:bodyPr/>
          <a:lstStyle/>
          <a:p>
            <a:r>
              <a:rPr lang="en-US" b="1" dirty="0">
                <a:latin typeface="American Typewriter" panose="02090604020004020304" pitchFamily="18" charset="77"/>
              </a:rPr>
              <a:t>2 Main Causes of water crisis in Jordan:</a:t>
            </a:r>
          </a:p>
        </p:txBody>
      </p:sp>
      <p:sp>
        <p:nvSpPr>
          <p:cNvPr id="3" name="Content Placeholder 2">
            <a:extLst>
              <a:ext uri="{FF2B5EF4-FFF2-40B4-BE49-F238E27FC236}">
                <a16:creationId xmlns:a16="http://schemas.microsoft.com/office/drawing/2014/main" id="{3F852133-7805-1C48-9EA3-B3706FBC0A21}"/>
              </a:ext>
            </a:extLst>
          </p:cNvPr>
          <p:cNvSpPr>
            <a:spLocks noGrp="1"/>
          </p:cNvSpPr>
          <p:nvPr>
            <p:ph idx="1"/>
          </p:nvPr>
        </p:nvSpPr>
        <p:spPr>
          <a:xfrm>
            <a:off x="838200" y="1825625"/>
            <a:ext cx="7077075" cy="4351338"/>
          </a:xfrm>
        </p:spPr>
        <p:txBody>
          <a:bodyPr>
            <a:normAutofit lnSpcReduction="10000"/>
          </a:bodyPr>
          <a:lstStyle/>
          <a:p>
            <a:r>
              <a:rPr lang="en-US" dirty="0">
                <a:latin typeface="American Typewriter" panose="02090604020004020304" pitchFamily="18" charset="77"/>
              </a:rPr>
              <a:t>Pollution has resulted in nitrate and phosphorus contamination of water supplies. Researchers point to improper industrial discharges and lack of regulation as the leading cause of water pollution in Jordan.</a:t>
            </a:r>
          </a:p>
          <a:p>
            <a:r>
              <a:rPr lang="en-US" dirty="0">
                <a:latin typeface="American Typewriter" panose="02090604020004020304" pitchFamily="18" charset="77"/>
              </a:rPr>
              <a:t>Rainfall has Atmospheric conditions such as climate change, ocean temperatures, changes in the jet stream, and changes in the local landscape are all factors that contribute to drought.</a:t>
            </a:r>
          </a:p>
          <a:p>
            <a:endParaRPr lang="en-US" dirty="0"/>
          </a:p>
        </p:txBody>
      </p:sp>
      <p:pic>
        <p:nvPicPr>
          <p:cNvPr id="4" name="Picture 3">
            <a:extLst>
              <a:ext uri="{FF2B5EF4-FFF2-40B4-BE49-F238E27FC236}">
                <a16:creationId xmlns:a16="http://schemas.microsoft.com/office/drawing/2014/main" id="{1CC70FCC-3A0A-D449-B3B3-4AAECE0CA1E9}"/>
              </a:ext>
            </a:extLst>
          </p:cNvPr>
          <p:cNvPicPr>
            <a:picLocks noChangeAspect="1"/>
          </p:cNvPicPr>
          <p:nvPr/>
        </p:nvPicPr>
        <p:blipFill>
          <a:blip r:embed="rId2"/>
          <a:stretch>
            <a:fillRect/>
          </a:stretch>
        </p:blipFill>
        <p:spPr>
          <a:xfrm>
            <a:off x="7861300" y="2009774"/>
            <a:ext cx="3811588" cy="3776663"/>
          </a:xfrm>
          <a:prstGeom prst="rect">
            <a:avLst/>
          </a:prstGeom>
        </p:spPr>
      </p:pic>
    </p:spTree>
    <p:extLst>
      <p:ext uri="{BB962C8B-B14F-4D97-AF65-F5344CB8AC3E}">
        <p14:creationId xmlns:p14="http://schemas.microsoft.com/office/powerpoint/2010/main" val="242780763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nodeType="clickEffect">
                                  <p:stCondLst>
                                    <p:cond delay="0"/>
                                  </p:stCondLst>
                                  <p:iterate type="lt">
                                    <p:tmPct val="10000"/>
                                  </p:iterate>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D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DDB73-9EA9-8F43-9AC1-1CB7B5F1079F}"/>
              </a:ext>
            </a:extLst>
          </p:cNvPr>
          <p:cNvSpPr>
            <a:spLocks noGrp="1"/>
          </p:cNvSpPr>
          <p:nvPr>
            <p:ph type="title"/>
          </p:nvPr>
        </p:nvSpPr>
        <p:spPr>
          <a:xfrm>
            <a:off x="714375" y="365125"/>
            <a:ext cx="10639425" cy="1325563"/>
          </a:xfrm>
        </p:spPr>
        <p:txBody>
          <a:bodyPr/>
          <a:lstStyle/>
          <a:p>
            <a:r>
              <a:rPr lang="en-US" b="1" dirty="0">
                <a:latin typeface="American Typewriter" panose="02090604020004020304" pitchFamily="18" charset="77"/>
              </a:rPr>
              <a:t>2 Main consequences of water crisis in Jordan:</a:t>
            </a:r>
            <a:r>
              <a:rPr lang="en-US" dirty="0">
                <a:latin typeface="American Typewriter" panose="02090604020004020304" pitchFamily="18" charset="77"/>
              </a:rPr>
              <a:t> </a:t>
            </a:r>
          </a:p>
        </p:txBody>
      </p:sp>
      <p:sp>
        <p:nvSpPr>
          <p:cNvPr id="3" name="Content Placeholder 2">
            <a:extLst>
              <a:ext uri="{FF2B5EF4-FFF2-40B4-BE49-F238E27FC236}">
                <a16:creationId xmlns:a16="http://schemas.microsoft.com/office/drawing/2014/main" id="{8A0B9FF9-3E4D-0A42-AA1D-F09BD5EEC788}"/>
              </a:ext>
            </a:extLst>
          </p:cNvPr>
          <p:cNvSpPr>
            <a:spLocks noGrp="1"/>
          </p:cNvSpPr>
          <p:nvPr>
            <p:ph idx="1"/>
          </p:nvPr>
        </p:nvSpPr>
        <p:spPr>
          <a:xfrm>
            <a:off x="838200" y="1825625"/>
            <a:ext cx="6505575" cy="4351338"/>
          </a:xfrm>
        </p:spPr>
        <p:txBody>
          <a:bodyPr>
            <a:normAutofit lnSpcReduction="10000"/>
          </a:bodyPr>
          <a:lstStyle/>
          <a:p>
            <a:r>
              <a:rPr lang="en-US" sz="3200" dirty="0">
                <a:latin typeface="American Typewriter" panose="02090604020004020304" pitchFamily="18" charset="77"/>
              </a:rPr>
              <a:t>Rainfall amounts can be affected seriously by the climate change due to the global warming. Climatological studies showed that rainfall trends from region to region in the world.</a:t>
            </a:r>
          </a:p>
          <a:p>
            <a:r>
              <a:rPr lang="en-US" sz="3200" dirty="0"/>
              <a:t>Water pollution increases operational costs and increased complexity in supply chains.</a:t>
            </a:r>
          </a:p>
          <a:p>
            <a:endParaRPr lang="en-US" sz="3200" dirty="0">
              <a:latin typeface="American Typewriter" panose="02090604020004020304" pitchFamily="18" charset="77"/>
            </a:endParaRPr>
          </a:p>
          <a:p>
            <a:endParaRPr lang="en-US" sz="3200" dirty="0">
              <a:latin typeface="American Typewriter" panose="02090604020004020304" pitchFamily="18" charset="77"/>
            </a:endParaRPr>
          </a:p>
        </p:txBody>
      </p:sp>
      <p:pic>
        <p:nvPicPr>
          <p:cNvPr id="6" name="Picture 5">
            <a:extLst>
              <a:ext uri="{FF2B5EF4-FFF2-40B4-BE49-F238E27FC236}">
                <a16:creationId xmlns:a16="http://schemas.microsoft.com/office/drawing/2014/main" id="{B3E44B34-2A2A-AA48-AA6F-89E13B3BB087}"/>
              </a:ext>
            </a:extLst>
          </p:cNvPr>
          <p:cNvPicPr>
            <a:picLocks noChangeAspect="1"/>
          </p:cNvPicPr>
          <p:nvPr/>
        </p:nvPicPr>
        <p:blipFill>
          <a:blip r:embed="rId2"/>
          <a:stretch>
            <a:fillRect/>
          </a:stretch>
        </p:blipFill>
        <p:spPr>
          <a:xfrm>
            <a:off x="7483475" y="1995488"/>
            <a:ext cx="3870325" cy="3619500"/>
          </a:xfrm>
          <a:prstGeom prst="rect">
            <a:avLst/>
          </a:prstGeom>
        </p:spPr>
      </p:pic>
    </p:spTree>
    <p:extLst>
      <p:ext uri="{BB962C8B-B14F-4D97-AF65-F5344CB8AC3E}">
        <p14:creationId xmlns:p14="http://schemas.microsoft.com/office/powerpoint/2010/main" val="37723852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nodeType="clickEffect">
                                  <p:stCondLst>
                                    <p:cond delay="0"/>
                                  </p:stCondLst>
                                  <p:iterate type="lt">
                                    <p:tmPct val="10000"/>
                                  </p:iterate>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E1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BAE3-19FD-8B43-9C03-22A0EB0F73F0}"/>
              </a:ext>
            </a:extLst>
          </p:cNvPr>
          <p:cNvSpPr>
            <a:spLocks noGrp="1"/>
          </p:cNvSpPr>
          <p:nvPr>
            <p:ph type="title"/>
          </p:nvPr>
        </p:nvSpPr>
        <p:spPr/>
        <p:txBody>
          <a:bodyPr>
            <a:normAutofit/>
          </a:bodyPr>
          <a:lstStyle/>
          <a:p>
            <a:r>
              <a:rPr lang="en-US" b="1" dirty="0"/>
              <a:t>2 solutions to prevent water crisis in Jordan:</a:t>
            </a:r>
          </a:p>
        </p:txBody>
      </p:sp>
      <p:sp>
        <p:nvSpPr>
          <p:cNvPr id="3" name="Content Placeholder 2">
            <a:extLst>
              <a:ext uri="{FF2B5EF4-FFF2-40B4-BE49-F238E27FC236}">
                <a16:creationId xmlns:a16="http://schemas.microsoft.com/office/drawing/2014/main" id="{7B3AF8C1-DC66-F641-B819-5D716EC4B144}"/>
              </a:ext>
            </a:extLst>
          </p:cNvPr>
          <p:cNvSpPr>
            <a:spLocks noGrp="1"/>
          </p:cNvSpPr>
          <p:nvPr>
            <p:ph idx="1"/>
          </p:nvPr>
        </p:nvSpPr>
        <p:spPr>
          <a:xfrm>
            <a:off x="838200" y="1825625"/>
            <a:ext cx="6951133" cy="4351338"/>
          </a:xfrm>
        </p:spPr>
        <p:txBody>
          <a:bodyPr>
            <a:normAutofit lnSpcReduction="10000"/>
          </a:bodyPr>
          <a:lstStyle/>
          <a:p>
            <a:r>
              <a:rPr lang="en-US" dirty="0"/>
              <a:t>The other way to counter water scarcity in Jordan is by recycling and reuse of municipal wastewater which is an attractive method in terms of water savings. Infact, the reuse of the treated wastewater in Jordan has reached one of the highest levels in the world.</a:t>
            </a:r>
          </a:p>
          <a:p>
            <a:r>
              <a:rPr lang="en-US" dirty="0"/>
              <a:t> Warmer oceans increase the amount of water that evaporates into the air. When more moisture-laden air moves over land or converges into a storm system, it can produce more intense  precipitation.</a:t>
            </a:r>
          </a:p>
        </p:txBody>
      </p:sp>
      <p:pic>
        <p:nvPicPr>
          <p:cNvPr id="4" name="Picture 3">
            <a:extLst>
              <a:ext uri="{FF2B5EF4-FFF2-40B4-BE49-F238E27FC236}">
                <a16:creationId xmlns:a16="http://schemas.microsoft.com/office/drawing/2014/main" id="{F431520D-13C5-C543-B50E-CE91811BEF10}"/>
              </a:ext>
            </a:extLst>
          </p:cNvPr>
          <p:cNvPicPr>
            <a:picLocks noChangeAspect="1"/>
          </p:cNvPicPr>
          <p:nvPr/>
        </p:nvPicPr>
        <p:blipFill>
          <a:blip r:embed="rId2"/>
          <a:stretch>
            <a:fillRect/>
          </a:stretch>
        </p:blipFill>
        <p:spPr>
          <a:xfrm>
            <a:off x="7789333" y="2185004"/>
            <a:ext cx="4199468" cy="3673211"/>
          </a:xfrm>
          <a:prstGeom prst="rect">
            <a:avLst/>
          </a:prstGeom>
        </p:spPr>
      </p:pic>
    </p:spTree>
    <p:extLst>
      <p:ext uri="{BB962C8B-B14F-4D97-AF65-F5344CB8AC3E}">
        <p14:creationId xmlns:p14="http://schemas.microsoft.com/office/powerpoint/2010/main" val="14516908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2"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86B0-7728-E744-B8CB-458757A5BC05}"/>
              </a:ext>
            </a:extLst>
          </p:cNvPr>
          <p:cNvSpPr>
            <a:spLocks noGrp="1"/>
          </p:cNvSpPr>
          <p:nvPr>
            <p:ph type="title"/>
          </p:nvPr>
        </p:nvSpPr>
        <p:spPr/>
        <p:txBody>
          <a:bodyPr/>
          <a:lstStyle/>
          <a:p>
            <a:r>
              <a:rPr lang="en-US" b="1" dirty="0">
                <a:latin typeface="American Typewriter" panose="02090604020004020304" pitchFamily="18" charset="77"/>
              </a:rPr>
              <a:t>Math</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2672FFC1-1E59-D541-9FE8-E723B3101E16}"/>
                  </a:ext>
                </a:extLst>
              </p:cNvPr>
              <p:cNvGraphicFramePr>
                <a:graphicFrameLocks noGrp="1"/>
              </p:cNvGraphicFramePr>
              <p:nvPr>
                <p:ph idx="1"/>
                <p:extLst>
                  <p:ext uri="{D42A27DB-BD31-4B8C-83A1-F6EECF244321}">
                    <p14:modId xmlns:p14="http://schemas.microsoft.com/office/powerpoint/2010/main" val="1920624574"/>
                  </p:ext>
                </p:extLst>
              </p:nvPr>
            </p:nvGraphicFramePr>
            <p:xfrm>
              <a:off x="195943" y="1371600"/>
              <a:ext cx="6079671" cy="5069989"/>
            </p:xfrm>
            <a:graphic>
              <a:graphicData uri="http://schemas.openxmlformats.org/drawingml/2006/table">
                <a:tbl>
                  <a:tblPr firstRow="1" bandRow="1">
                    <a:tableStyleId>{5C22544A-7EE6-4342-B048-85BDC9FD1C3A}</a:tableStyleId>
                  </a:tblPr>
                  <a:tblGrid>
                    <a:gridCol w="2281681">
                      <a:extLst>
                        <a:ext uri="{9D8B030D-6E8A-4147-A177-3AD203B41FA5}">
                          <a16:colId xmlns:a16="http://schemas.microsoft.com/office/drawing/2014/main" val="2544945461"/>
                        </a:ext>
                      </a:extLst>
                    </a:gridCol>
                    <a:gridCol w="1193596">
                      <a:extLst>
                        <a:ext uri="{9D8B030D-6E8A-4147-A177-3AD203B41FA5}">
                          <a16:colId xmlns:a16="http://schemas.microsoft.com/office/drawing/2014/main" val="2350681039"/>
                        </a:ext>
                      </a:extLst>
                    </a:gridCol>
                    <a:gridCol w="1302197">
                      <a:extLst>
                        <a:ext uri="{9D8B030D-6E8A-4147-A177-3AD203B41FA5}">
                          <a16:colId xmlns:a16="http://schemas.microsoft.com/office/drawing/2014/main" val="4270627585"/>
                        </a:ext>
                      </a:extLst>
                    </a:gridCol>
                    <a:gridCol w="1302197">
                      <a:extLst>
                        <a:ext uri="{9D8B030D-6E8A-4147-A177-3AD203B41FA5}">
                          <a16:colId xmlns:a16="http://schemas.microsoft.com/office/drawing/2014/main" val="2370436180"/>
                        </a:ext>
                      </a:extLst>
                    </a:gridCol>
                  </a:tblGrid>
                  <a:tr h="863819">
                    <a:tc>
                      <a:txBody>
                        <a:bodyPr/>
                        <a:lstStyle/>
                        <a:p>
                          <a:r>
                            <a:rPr lang="en-US" sz="2400" dirty="0"/>
                            <a:t>Station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r>
                            <a:rPr lang="en-US" sz="2400" dirty="0"/>
                            <a:t>Average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r>
                            <a:rPr lang="en-US" sz="2400" dirty="0"/>
                            <a:t>Fraction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r>
                            <a:rPr lang="en-US" sz="2400" dirty="0"/>
                            <a:t>Decimal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963365165"/>
                      </a:ext>
                    </a:extLst>
                  </a:tr>
                  <a:tr h="821681">
                    <a:tc>
                      <a:txBody>
                        <a:bodyPr/>
                        <a:lstStyle/>
                        <a:p>
                          <a:r>
                            <a:rPr lang="en-US" dirty="0"/>
                            <a:t>The northern regions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17</m:t>
                                    </m:r>
                                  </m:num>
                                  <m:den>
                                    <m:r>
                                      <a:rPr lang="en-US" b="0" i="1" smtClean="0">
                                        <a:latin typeface="Cambria Math" panose="02040503050406030204" pitchFamily="18" charset="0"/>
                                      </a:rPr>
                                      <m:t>20</m:t>
                                    </m:r>
                                  </m:den>
                                </m:f>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0.85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638555982"/>
                      </a:ext>
                    </a:extLst>
                  </a:tr>
                  <a:tr h="821767">
                    <a:tc>
                      <a:txBody>
                        <a:bodyPr/>
                        <a:lstStyle/>
                        <a:p>
                          <a:r>
                            <a:rPr lang="en-US" dirty="0"/>
                            <a:t>Midwest regions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18.6</m:t>
                                    </m:r>
                                  </m:num>
                                  <m:den>
                                    <m:r>
                                      <a:rPr lang="en-US" b="0" i="1" smtClean="0">
                                        <a:latin typeface="Cambria Math" panose="02040503050406030204" pitchFamily="18" charset="0"/>
                                      </a:rPr>
                                      <m:t>50</m:t>
                                    </m:r>
                                  </m:den>
                                </m:f>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3811564"/>
                      </a:ext>
                    </a:extLst>
                  </a:tr>
                  <a:tr h="829248">
                    <a:tc>
                      <a:txBody>
                        <a:bodyPr/>
                        <a:lstStyle/>
                        <a:p>
                          <a:r>
                            <a:rPr lang="en-US" dirty="0"/>
                            <a:t>The eastern regions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29.25</m:t>
                                    </m:r>
                                  </m:num>
                                  <m:den>
                                    <m:r>
                                      <a:rPr lang="en-US" b="0" i="1" smtClean="0">
                                        <a:latin typeface="Cambria Math" panose="02040503050406030204" pitchFamily="18" charset="0"/>
                                      </a:rPr>
                                      <m:t>25</m:t>
                                    </m:r>
                                  </m:den>
                                </m:f>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965090630"/>
                      </a:ext>
                    </a:extLst>
                  </a:tr>
                  <a:tr h="866737">
                    <a:tc>
                      <a:txBody>
                        <a:bodyPr/>
                        <a:lstStyle/>
                        <a:p>
                          <a:r>
                            <a:rPr lang="en-US" dirty="0"/>
                            <a:t>The southern Jordan valley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14.75</m:t>
                                    </m:r>
                                  </m:num>
                                  <m:den>
                                    <m:r>
                                      <a:rPr lang="en-US" b="0" i="1" smtClean="0">
                                        <a:latin typeface="Cambria Math" panose="02040503050406030204" pitchFamily="18" charset="0"/>
                                      </a:rPr>
                                      <m:t>25</m:t>
                                    </m:r>
                                  </m:den>
                                </m:f>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0.59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792239"/>
                      </a:ext>
                    </a:extLst>
                  </a:tr>
                  <a:tr h="866737">
                    <a:tc>
                      <a:txBody>
                        <a:bodyPr/>
                        <a:lstStyle/>
                        <a:p>
                          <a:r>
                            <a:rPr lang="en-US" dirty="0"/>
                            <a:t>The southwestern regions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16.2</m:t>
                                    </m:r>
                                  </m:num>
                                  <m:den>
                                    <m:r>
                                      <a:rPr lang="en-US" b="0" i="1" smtClean="0">
                                        <a:latin typeface="Cambria Math" panose="02040503050406030204" pitchFamily="18" charset="0"/>
                                      </a:rPr>
                                      <m:t>20</m:t>
                                    </m:r>
                                  </m:den>
                                </m:f>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0.81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762595"/>
                      </a:ext>
                    </a:extLst>
                  </a:tr>
                </a:tbl>
              </a:graphicData>
            </a:graphic>
          </p:graphicFrame>
        </mc:Choice>
        <mc:Fallback xmlns="">
          <p:graphicFrame>
            <p:nvGraphicFramePr>
              <p:cNvPr id="4" name="Content Placeholder 3">
                <a:extLst>
                  <a:ext uri="{FF2B5EF4-FFF2-40B4-BE49-F238E27FC236}">
                    <a16:creationId xmlns:a16="http://schemas.microsoft.com/office/drawing/2014/main" id="{2672FFC1-1E59-D541-9FE8-E723B3101E16}"/>
                  </a:ext>
                </a:extLst>
              </p:cNvPr>
              <p:cNvGraphicFramePr>
                <a:graphicFrameLocks noGrp="1"/>
              </p:cNvGraphicFramePr>
              <p:nvPr>
                <p:ph idx="1"/>
                <p:extLst>
                  <p:ext uri="{D42A27DB-BD31-4B8C-83A1-F6EECF244321}">
                    <p14:modId xmlns:p14="http://schemas.microsoft.com/office/powerpoint/2010/main" val="1920624574"/>
                  </p:ext>
                </p:extLst>
              </p:nvPr>
            </p:nvGraphicFramePr>
            <p:xfrm>
              <a:off x="195943" y="1371600"/>
              <a:ext cx="6079671" cy="5069989"/>
            </p:xfrm>
            <a:graphic>
              <a:graphicData uri="http://schemas.openxmlformats.org/drawingml/2006/table">
                <a:tbl>
                  <a:tblPr firstRow="1" bandRow="1">
                    <a:tableStyleId>{5C22544A-7EE6-4342-B048-85BDC9FD1C3A}</a:tableStyleId>
                  </a:tblPr>
                  <a:tblGrid>
                    <a:gridCol w="2281681">
                      <a:extLst>
                        <a:ext uri="{9D8B030D-6E8A-4147-A177-3AD203B41FA5}">
                          <a16:colId xmlns:a16="http://schemas.microsoft.com/office/drawing/2014/main" val="2544945461"/>
                        </a:ext>
                      </a:extLst>
                    </a:gridCol>
                    <a:gridCol w="1193596">
                      <a:extLst>
                        <a:ext uri="{9D8B030D-6E8A-4147-A177-3AD203B41FA5}">
                          <a16:colId xmlns:a16="http://schemas.microsoft.com/office/drawing/2014/main" val="2350681039"/>
                        </a:ext>
                      </a:extLst>
                    </a:gridCol>
                    <a:gridCol w="1302197">
                      <a:extLst>
                        <a:ext uri="{9D8B030D-6E8A-4147-A177-3AD203B41FA5}">
                          <a16:colId xmlns:a16="http://schemas.microsoft.com/office/drawing/2014/main" val="4270627585"/>
                        </a:ext>
                      </a:extLst>
                    </a:gridCol>
                    <a:gridCol w="1302197">
                      <a:extLst>
                        <a:ext uri="{9D8B030D-6E8A-4147-A177-3AD203B41FA5}">
                          <a16:colId xmlns:a16="http://schemas.microsoft.com/office/drawing/2014/main" val="2370436180"/>
                        </a:ext>
                      </a:extLst>
                    </a:gridCol>
                  </a:tblGrid>
                  <a:tr h="863819">
                    <a:tc>
                      <a:txBody>
                        <a:bodyPr/>
                        <a:lstStyle/>
                        <a:p>
                          <a:r>
                            <a:rPr lang="en-US" sz="2400" dirty="0"/>
                            <a:t>Station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r>
                            <a:rPr lang="en-US" sz="2400" dirty="0"/>
                            <a:t>Average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r>
                            <a:rPr lang="en-US" sz="2400" dirty="0"/>
                            <a:t>Fraction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r>
                            <a:rPr lang="en-US" sz="2400" dirty="0"/>
                            <a:t>Decimal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963365165"/>
                      </a:ext>
                    </a:extLst>
                  </a:tr>
                  <a:tr h="821681">
                    <a:tc>
                      <a:txBody>
                        <a:bodyPr/>
                        <a:lstStyle/>
                        <a:p>
                          <a:r>
                            <a:rPr lang="en-US" dirty="0"/>
                            <a:t>The northern regions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66990" t="-110769" r="-100000" b="-410769"/>
                          </a:stretch>
                        </a:blipFill>
                      </a:tcPr>
                    </a:tc>
                    <a:tc>
                      <a:txBody>
                        <a:bodyPr/>
                        <a:lstStyle/>
                        <a:p>
                          <a:pPr algn="ctr"/>
                          <a:r>
                            <a:rPr lang="en-US" dirty="0"/>
                            <a:t>0.85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638555982"/>
                      </a:ext>
                    </a:extLst>
                  </a:tr>
                  <a:tr h="821767">
                    <a:tc>
                      <a:txBody>
                        <a:bodyPr/>
                        <a:lstStyle/>
                        <a:p>
                          <a:r>
                            <a:rPr lang="en-US" dirty="0"/>
                            <a:t>Midwest regions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66990" t="-210769" r="-100000" b="-310769"/>
                          </a:stretch>
                        </a:blipFill>
                      </a:tcPr>
                    </a:tc>
                    <a:tc>
                      <a:txBody>
                        <a:bodyPr/>
                        <a:lstStyle/>
                        <a:p>
                          <a:pPr algn="ctr"/>
                          <a:r>
                            <a:rPr lang="en-US"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3811564"/>
                      </a:ext>
                    </a:extLst>
                  </a:tr>
                  <a:tr h="829248">
                    <a:tc>
                      <a:txBody>
                        <a:bodyPr/>
                        <a:lstStyle/>
                        <a:p>
                          <a:r>
                            <a:rPr lang="en-US" dirty="0"/>
                            <a:t>The eastern regions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66990" t="-310769" r="-100000" b="-210769"/>
                          </a:stretch>
                        </a:blipFill>
                      </a:tcPr>
                    </a:tc>
                    <a:tc>
                      <a:txBody>
                        <a:bodyPr/>
                        <a:lstStyle/>
                        <a:p>
                          <a:pPr algn="ctr"/>
                          <a:r>
                            <a:rPr lang="en-US" dirty="0"/>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965090630"/>
                      </a:ext>
                    </a:extLst>
                  </a:tr>
                  <a:tr h="866737">
                    <a:tc>
                      <a:txBody>
                        <a:bodyPr/>
                        <a:lstStyle/>
                        <a:p>
                          <a:r>
                            <a:rPr lang="en-US" dirty="0"/>
                            <a:t>The southern Jordan valley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66990" t="-386957" r="-100000" b="-98551"/>
                          </a:stretch>
                        </a:blipFill>
                      </a:tcPr>
                    </a:tc>
                    <a:tc>
                      <a:txBody>
                        <a:bodyPr/>
                        <a:lstStyle/>
                        <a:p>
                          <a:pPr algn="ctr"/>
                          <a:r>
                            <a:rPr lang="en-US" dirty="0"/>
                            <a:t>0.59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792239"/>
                      </a:ext>
                    </a:extLst>
                  </a:tr>
                  <a:tr h="866737">
                    <a:tc>
                      <a:txBody>
                        <a:bodyPr/>
                        <a:lstStyle/>
                        <a:p>
                          <a:r>
                            <a:rPr lang="en-US" dirty="0"/>
                            <a:t>The southwestern regions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dirty="0"/>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66990" t="-494118" r="-100000"/>
                          </a:stretch>
                        </a:blipFill>
                      </a:tcPr>
                    </a:tc>
                    <a:tc>
                      <a:txBody>
                        <a:bodyPr/>
                        <a:lstStyle/>
                        <a:p>
                          <a:pPr algn="ctr"/>
                          <a:r>
                            <a:rPr lang="en-US" dirty="0"/>
                            <a:t>0.81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762595"/>
                      </a:ext>
                    </a:extLst>
                  </a:tr>
                </a:tbl>
              </a:graphicData>
            </a:graphic>
          </p:graphicFrame>
        </mc:Fallback>
      </mc:AlternateContent>
      <p:graphicFrame>
        <p:nvGraphicFramePr>
          <p:cNvPr id="5" name="Chart 4">
            <a:extLst>
              <a:ext uri="{FF2B5EF4-FFF2-40B4-BE49-F238E27FC236}">
                <a16:creationId xmlns:a16="http://schemas.microsoft.com/office/drawing/2014/main" id="{6F1E5B45-014B-2348-A31B-1489D04D443D}"/>
              </a:ext>
            </a:extLst>
          </p:cNvPr>
          <p:cNvGraphicFramePr/>
          <p:nvPr>
            <p:extLst>
              <p:ext uri="{D42A27DB-BD31-4B8C-83A1-F6EECF244321}">
                <p14:modId xmlns:p14="http://schemas.microsoft.com/office/powerpoint/2010/main" val="923608507"/>
              </p:ext>
            </p:extLst>
          </p:nvPr>
        </p:nvGraphicFramePr>
        <p:xfrm>
          <a:off x="6275614" y="1690688"/>
          <a:ext cx="5916386" cy="4432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905366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91B43-0CBF-3F40-9D2E-2A998917D99D}"/>
              </a:ext>
            </a:extLst>
          </p:cNvPr>
          <p:cNvSpPr>
            <a:spLocks noGrp="1"/>
          </p:cNvSpPr>
          <p:nvPr>
            <p:ph type="title"/>
          </p:nvPr>
        </p:nvSpPr>
        <p:spPr/>
        <p:txBody>
          <a:bodyPr/>
          <a:lstStyle/>
          <a:p>
            <a:r>
              <a:rPr lang="en-US" b="1" dirty="0">
                <a:latin typeface="American Typewriter" panose="02090604020004020304" pitchFamily="18" charset="77"/>
              </a:rPr>
              <a:t>Citation and Resources:</a:t>
            </a:r>
            <a:endParaRPr lang="en-US" dirty="0">
              <a:latin typeface="American Typewriter" panose="02090604020004020304" pitchFamily="18" charset="77"/>
            </a:endParaRPr>
          </a:p>
        </p:txBody>
      </p:sp>
      <p:sp>
        <p:nvSpPr>
          <p:cNvPr id="3" name="Content Placeholder 2">
            <a:extLst>
              <a:ext uri="{FF2B5EF4-FFF2-40B4-BE49-F238E27FC236}">
                <a16:creationId xmlns:a16="http://schemas.microsoft.com/office/drawing/2014/main" id="{F799F0B7-4684-914E-BF2E-832A0FD67E23}"/>
              </a:ext>
            </a:extLst>
          </p:cNvPr>
          <p:cNvSpPr>
            <a:spLocks noGrp="1"/>
          </p:cNvSpPr>
          <p:nvPr>
            <p:ph idx="1"/>
          </p:nvPr>
        </p:nvSpPr>
        <p:spPr>
          <a:xfrm>
            <a:off x="838200" y="1690688"/>
            <a:ext cx="11287125" cy="4351338"/>
          </a:xfrm>
        </p:spPr>
        <p:txBody>
          <a:bodyPr>
            <a:noAutofit/>
          </a:bodyPr>
          <a:lstStyle/>
          <a:p>
            <a:r>
              <a:rPr lang="en-US" sz="1800" dirty="0" err="1"/>
              <a:t>Halawa</a:t>
            </a:r>
            <a:r>
              <a:rPr lang="en-US" sz="1800" dirty="0"/>
              <a:t>, A. (2022, May 18). Land of no rain: How Jordan is facing a parched future - al-</a:t>
            </a:r>
            <a:r>
              <a:rPr lang="en-US" sz="1800" dirty="0" err="1"/>
              <a:t>fanar</a:t>
            </a:r>
            <a:r>
              <a:rPr lang="en-US" sz="1800" dirty="0"/>
              <a:t> media. Al. Retrieved May 5, 2023, from </a:t>
            </a:r>
            <a:r>
              <a:rPr lang="en-US" sz="1800" u="sng" dirty="0">
                <a:hlinkClick r:id="rId2"/>
              </a:rPr>
              <a:t>https://www.al-fanarmedia.org/2020/08/land-of-no-rain-how-jordan-is-facing-a-parched-future/</a:t>
            </a:r>
            <a:endParaRPr lang="en-US" sz="1800" u="sng" dirty="0"/>
          </a:p>
          <a:p>
            <a:r>
              <a:rPr lang="en-US" sz="1800" dirty="0"/>
              <a:t>Water Resources &amp;amp; Environment: Basic page: Jordan. U.S. Agency for International Development. (2022, August 16). Retrieved May 5, 2023, from </a:t>
            </a:r>
            <a:r>
              <a:rPr lang="en-US" sz="1800" u="sng" dirty="0">
                <a:hlinkClick r:id="rId3"/>
              </a:rPr>
              <a:t>https://www.usaid.gov/jordan/water-resources-environment</a:t>
            </a:r>
            <a:endParaRPr lang="en-US" sz="1800" u="sng" dirty="0"/>
          </a:p>
          <a:p>
            <a:r>
              <a:rPr lang="en-US" sz="1800" dirty="0"/>
              <a:t>Land of no rain: How Jordan is facing a parched future. HAED. (2020, August 6). Retrieved May 5, 2023, from </a:t>
            </a:r>
            <a:r>
              <a:rPr lang="en-US" sz="1800" u="sng" dirty="0">
                <a:hlinkClick r:id="rId4"/>
              </a:rPr>
              <a:t>https://www.haed-jo.org/page/land-no-rain-how-jordan-facing-parched-future</a:t>
            </a:r>
            <a:r>
              <a:rPr lang="en-US" sz="1800" dirty="0"/>
              <a:t> Water Resources &amp;amp; Environment: Basic page: Jordan. U.S. Agency for International </a:t>
            </a:r>
            <a:r>
              <a:rPr lang="en-US" sz="1800" dirty="0" err="1"/>
              <a:t>Devel</a:t>
            </a:r>
            <a:endParaRPr lang="en-US" sz="1800" dirty="0"/>
          </a:p>
          <a:p>
            <a:r>
              <a:rPr lang="en-US" sz="1800" dirty="0"/>
              <a:t>Project, B. (2019, December 18). Sustainable water solutions in Jordan also fuel diplomatic progress. The </a:t>
            </a:r>
            <a:r>
              <a:rPr lang="en-US" sz="1800" dirty="0" err="1"/>
              <a:t>Borgen</a:t>
            </a:r>
            <a:r>
              <a:rPr lang="en-US" sz="1800" dirty="0"/>
              <a:t> Project. Retrieved May 5, 2023, from </a:t>
            </a:r>
            <a:r>
              <a:rPr lang="en-US" sz="1800" u="sng" dirty="0">
                <a:hlinkClick r:id="rId5"/>
              </a:rPr>
              <a:t>https://borgenproject.org/sustainable-water-solutions-in-jordan/</a:t>
            </a:r>
            <a:endParaRPr lang="en-US" sz="1800" u="sng" dirty="0"/>
          </a:p>
          <a:p>
            <a:r>
              <a:rPr lang="en-US" sz="1800" dirty="0"/>
              <a:t>United Nations. (n.d.). Building resilience to cope with climate change in Jordan through improving water use efficiency in the agriculture sector (BRCCJ) in Jordan. United Nations. Retrieved May 5, 2023, from </a:t>
            </a:r>
            <a:r>
              <a:rPr lang="en-US" sz="1800" u="sng" dirty="0">
                <a:hlinkClick r:id="rId6"/>
              </a:rPr>
              <a:t>https://jordan.un.org/en/111315-building-resilience-cope-climate-change-jordan-through-improving-water-use-efficiency</a:t>
            </a:r>
            <a:endParaRPr lang="en-US" sz="1800" u="sng" dirty="0"/>
          </a:p>
          <a:p>
            <a:r>
              <a:rPr lang="ar" sz="1800" dirty="0"/>
              <a:t>دائرة الأرصاد الجوية &amp;</a:t>
            </a:r>
            <a:r>
              <a:rPr lang="en-US" sz="1800" dirty="0" err="1"/>
              <a:t>gt</a:t>
            </a:r>
            <a:r>
              <a:rPr lang="en-US" sz="1800" dirty="0"/>
              <a:t>; </a:t>
            </a:r>
            <a:r>
              <a:rPr lang="ar" sz="1800" dirty="0"/>
              <a:t>الموسم المطري. (</a:t>
            </a:r>
            <a:r>
              <a:rPr lang="en-US" sz="1800" dirty="0"/>
              <a:t>n.d.). Retrieved May 5, 2023, from </a:t>
            </a:r>
            <a:r>
              <a:rPr lang="en-US" sz="1800" dirty="0">
                <a:hlinkClick r:id="rId7"/>
              </a:rPr>
              <a:t>http://jmd.gov.jo/%D8%A7%D9%84%D9%85%D9%88%D8%B3%D9%85-%D8%A7%D9%84%D9%85%D8%B7%D8%B1%D9%8A</a:t>
            </a:r>
            <a:endParaRPr lang="en-US" sz="1800" u="sng" dirty="0"/>
          </a:p>
          <a:p>
            <a:pPr marL="0" indent="0">
              <a:buNone/>
            </a:pPr>
            <a:br>
              <a:rPr lang="en-US" sz="1800" dirty="0"/>
            </a:br>
            <a:endParaRPr lang="en-US" sz="1800" dirty="0"/>
          </a:p>
        </p:txBody>
      </p:sp>
    </p:spTree>
    <p:extLst>
      <p:ext uri="{BB962C8B-B14F-4D97-AF65-F5344CB8AC3E}">
        <p14:creationId xmlns:p14="http://schemas.microsoft.com/office/powerpoint/2010/main" val="72826446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{62C3A059-58E0-514B-8B1F-86B756934A7A}tf10001070</Template>
  <TotalTime>531</TotalTime>
  <Words>479</Words>
  <Application>Microsoft Macintosh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American Typewriter</vt:lpstr>
      <vt:lpstr>Arial</vt:lpstr>
      <vt:lpstr>Calibri</vt:lpstr>
      <vt:lpstr>Calibri Light</vt:lpstr>
      <vt:lpstr>Cambria Math</vt:lpstr>
      <vt:lpstr>Office Theme</vt:lpstr>
      <vt:lpstr>Blue Gold: Water Crisis</vt:lpstr>
      <vt:lpstr>Does Jordan Have a Water Crisis?</vt:lpstr>
      <vt:lpstr>2 Main issues Water Crisis caused in Jordan:</vt:lpstr>
      <vt:lpstr>2 Main Causes of water crisis in Jordan:</vt:lpstr>
      <vt:lpstr>2 Main consequences of water crisis in Jordan: </vt:lpstr>
      <vt:lpstr>2 solutions to prevent water crisis in Jordan:</vt:lpstr>
      <vt:lpstr>Math</vt:lpstr>
      <vt:lpstr>Citation and Resources: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Gold: Water Crisis</dc:title>
  <dc:creator>Microsoft Office User</dc:creator>
  <cp:lastModifiedBy>Microsoft Office User</cp:lastModifiedBy>
  <cp:revision>27</cp:revision>
  <dcterms:created xsi:type="dcterms:W3CDTF">2023-05-03T16:20:43Z</dcterms:created>
  <dcterms:modified xsi:type="dcterms:W3CDTF">2023-05-08T17:58:43Z</dcterms:modified>
</cp:coreProperties>
</file>