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5" r:id="rId3"/>
    <p:sldId id="257" r:id="rId4"/>
    <p:sldId id="261" r:id="rId5"/>
    <p:sldId id="267" r:id="rId6"/>
    <p:sldId id="259" r:id="rId7"/>
    <p:sldId id="260" r:id="rId8"/>
    <p:sldId id="262" r:id="rId9"/>
    <p:sldId id="263" r:id="rId10"/>
    <p:sldId id="258"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79893" autoAdjust="0"/>
  </p:normalViewPr>
  <p:slideViewPr>
    <p:cSldViewPr snapToGrid="0">
      <p:cViewPr varScale="1">
        <p:scale>
          <a:sx n="58" d="100"/>
          <a:sy n="58" d="100"/>
        </p:scale>
        <p:origin x="-1074" y="-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CA4A8B-7612-4B22-87C7-69CCD54E4E89}" type="doc">
      <dgm:prSet loTypeId="urn:microsoft.com/office/officeart/2005/8/layout/vList5" loCatId="list" qsTypeId="urn:microsoft.com/office/officeart/2005/8/quickstyle/3d2" qsCatId="3D" csTypeId="urn:microsoft.com/office/officeart/2005/8/colors/colorful1" csCatId="colorful" phldr="1"/>
      <dgm:spPr/>
      <dgm:t>
        <a:bodyPr/>
        <a:lstStyle/>
        <a:p>
          <a:endParaRPr lang="en-US"/>
        </a:p>
      </dgm:t>
    </dgm:pt>
    <dgm:pt modelId="{2C4C0607-8AA6-4BF6-BAB1-D23B47C6008B}">
      <dgm:prSet phldrT="[Text]"/>
      <dgm:spPr/>
      <dgm:t>
        <a:bodyPr/>
        <a:lstStyle/>
        <a:p>
          <a:r>
            <a:rPr lang="en-US" b="1" u="sng" dirty="0" smtClean="0"/>
            <a:t>Environmental Effects: </a:t>
          </a:r>
          <a:endParaRPr lang="en-US" dirty="0"/>
        </a:p>
      </dgm:t>
    </dgm:pt>
    <dgm:pt modelId="{9B4FF20D-CC5B-4F06-B76F-89023567C129}" type="parTrans" cxnId="{ED878C48-781E-4C52-B1CE-46B23B0AC79D}">
      <dgm:prSet/>
      <dgm:spPr/>
      <dgm:t>
        <a:bodyPr/>
        <a:lstStyle/>
        <a:p>
          <a:endParaRPr lang="en-US"/>
        </a:p>
      </dgm:t>
    </dgm:pt>
    <dgm:pt modelId="{82DF7C9B-08CD-4B48-99F8-011D4EBDFE34}" type="sibTrans" cxnId="{ED878C48-781E-4C52-B1CE-46B23B0AC79D}">
      <dgm:prSet/>
      <dgm:spPr/>
      <dgm:t>
        <a:bodyPr/>
        <a:lstStyle/>
        <a:p>
          <a:endParaRPr lang="en-US"/>
        </a:p>
      </dgm:t>
    </dgm:pt>
    <dgm:pt modelId="{AC289FF4-6C5B-4A02-9950-462CA6E1A82A}">
      <dgm:prSet phldrT="[Text]"/>
      <dgm:spPr/>
      <dgm:t>
        <a:bodyPr/>
        <a:lstStyle/>
        <a:p>
          <a:r>
            <a:rPr lang="en-US" b="1" dirty="0" smtClean="0"/>
            <a:t>dust clouds</a:t>
          </a:r>
          <a:r>
            <a:rPr lang="en-US" dirty="0" smtClean="0"/>
            <a:t>, </a:t>
          </a:r>
          <a:r>
            <a:rPr lang="en-US" b="1" dirty="0" smtClean="0"/>
            <a:t>tsunamis</a:t>
          </a:r>
          <a:r>
            <a:rPr lang="en-US" dirty="0" smtClean="0"/>
            <a:t>, </a:t>
          </a:r>
          <a:r>
            <a:rPr lang="en-US" b="1" dirty="0" smtClean="0"/>
            <a:t>fires</a:t>
          </a:r>
          <a:r>
            <a:rPr lang="en-US" dirty="0" smtClean="0"/>
            <a:t>, </a:t>
          </a:r>
          <a:r>
            <a:rPr lang="en-US" b="1" dirty="0" smtClean="0"/>
            <a:t>trees shaking </a:t>
          </a:r>
          <a:r>
            <a:rPr lang="en-US" dirty="0" smtClean="0"/>
            <a:t>and </a:t>
          </a:r>
          <a:r>
            <a:rPr lang="en-US" b="1" dirty="0" smtClean="0"/>
            <a:t>jumping stones.</a:t>
          </a:r>
          <a:endParaRPr lang="en-US" dirty="0"/>
        </a:p>
      </dgm:t>
    </dgm:pt>
    <dgm:pt modelId="{69BC14B6-E81F-45FA-A577-F68E9A4832F6}" type="parTrans" cxnId="{C360E907-CD74-45D3-8D17-0CF9050363EE}">
      <dgm:prSet/>
      <dgm:spPr/>
      <dgm:t>
        <a:bodyPr/>
        <a:lstStyle/>
        <a:p>
          <a:endParaRPr lang="en-US"/>
        </a:p>
      </dgm:t>
    </dgm:pt>
    <dgm:pt modelId="{59764C8A-A4DE-4F7C-BC93-041B433C7405}" type="sibTrans" cxnId="{C360E907-CD74-45D3-8D17-0CF9050363EE}">
      <dgm:prSet/>
      <dgm:spPr/>
      <dgm:t>
        <a:bodyPr/>
        <a:lstStyle/>
        <a:p>
          <a:endParaRPr lang="en-US"/>
        </a:p>
      </dgm:t>
    </dgm:pt>
    <dgm:pt modelId="{AB88D962-DA36-4C69-82F0-4B5C597950C8}">
      <dgm:prSet phldrT="[Text]"/>
      <dgm:spPr/>
      <dgm:t>
        <a:bodyPr/>
        <a:lstStyle/>
        <a:p>
          <a:r>
            <a:rPr lang="en-US" b="1" u="sng" dirty="0" smtClean="0"/>
            <a:t>Infectious Diseases</a:t>
          </a:r>
          <a:endParaRPr lang="en-US" dirty="0"/>
        </a:p>
      </dgm:t>
    </dgm:pt>
    <dgm:pt modelId="{B898AC0A-837B-442C-99A0-718D0B4A529C}" type="parTrans" cxnId="{67D7D69F-1ABD-458E-8A93-B95D4206065D}">
      <dgm:prSet/>
      <dgm:spPr/>
      <dgm:t>
        <a:bodyPr/>
        <a:lstStyle/>
        <a:p>
          <a:endParaRPr lang="en-US"/>
        </a:p>
      </dgm:t>
    </dgm:pt>
    <dgm:pt modelId="{55AE4AD0-94DF-4603-87DC-5927DD2D29F7}" type="sibTrans" cxnId="{67D7D69F-1ABD-458E-8A93-B95D4206065D}">
      <dgm:prSet/>
      <dgm:spPr/>
      <dgm:t>
        <a:bodyPr/>
        <a:lstStyle/>
        <a:p>
          <a:endParaRPr lang="en-US"/>
        </a:p>
      </dgm:t>
    </dgm:pt>
    <dgm:pt modelId="{EE838ECE-4B49-44B0-BFBD-33A6A0BA991A}">
      <dgm:prSet phldrT="[Text]"/>
      <dgm:spPr/>
      <dgm:t>
        <a:bodyPr/>
        <a:lstStyle/>
        <a:p>
          <a:r>
            <a:rPr lang="en-US" dirty="0" smtClean="0"/>
            <a:t>emerging during the post-earthquake period are considered as secondary earthquake effects on </a:t>
          </a:r>
          <a:r>
            <a:rPr lang="en-US" b="1" dirty="0" smtClean="0"/>
            <a:t>public health</a:t>
          </a:r>
          <a:r>
            <a:rPr lang="en-US" dirty="0" smtClean="0"/>
            <a:t>. (ex. </a:t>
          </a:r>
          <a:r>
            <a:rPr lang="en-US" b="1" dirty="0" smtClean="0"/>
            <a:t>Respiratory, burns, injuries</a:t>
          </a:r>
          <a:r>
            <a:rPr lang="en-US" dirty="0" smtClean="0"/>
            <a:t> and </a:t>
          </a:r>
          <a:r>
            <a:rPr lang="en-US" b="1" dirty="0" smtClean="0"/>
            <a:t>skin diseases</a:t>
          </a:r>
          <a:r>
            <a:rPr lang="en-US" dirty="0" smtClean="0"/>
            <a:t>)</a:t>
          </a:r>
          <a:endParaRPr lang="en-US" dirty="0"/>
        </a:p>
      </dgm:t>
    </dgm:pt>
    <dgm:pt modelId="{BF9D03AA-8FFE-4696-93FA-25FC1898CFFF}" type="parTrans" cxnId="{FF5FA8B7-D43D-4394-9F3C-93F9CF928B4F}">
      <dgm:prSet/>
      <dgm:spPr/>
      <dgm:t>
        <a:bodyPr/>
        <a:lstStyle/>
        <a:p>
          <a:endParaRPr lang="en-US"/>
        </a:p>
      </dgm:t>
    </dgm:pt>
    <dgm:pt modelId="{F68D2DA6-643D-4490-ACE3-7CB4E9BB143F}" type="sibTrans" cxnId="{FF5FA8B7-D43D-4394-9F3C-93F9CF928B4F}">
      <dgm:prSet/>
      <dgm:spPr/>
      <dgm:t>
        <a:bodyPr/>
        <a:lstStyle/>
        <a:p>
          <a:endParaRPr lang="en-US"/>
        </a:p>
      </dgm:t>
    </dgm:pt>
    <dgm:pt modelId="{7683EE07-A4A1-4F74-A96C-F801B603C52B}">
      <dgm:prSet phldrT="[Text]"/>
      <dgm:spPr/>
      <dgm:t>
        <a:bodyPr/>
        <a:lstStyle/>
        <a:p>
          <a:r>
            <a:rPr lang="en-US" b="1" u="sng" dirty="0" smtClean="0"/>
            <a:t>Marine Environment: </a:t>
          </a:r>
          <a:endParaRPr lang="en-US" dirty="0"/>
        </a:p>
      </dgm:t>
    </dgm:pt>
    <dgm:pt modelId="{FDD9CACB-9621-4560-BD3B-EEDFED0D66F4}" type="parTrans" cxnId="{22C410E9-0407-4055-9F65-35E697C24975}">
      <dgm:prSet/>
      <dgm:spPr/>
      <dgm:t>
        <a:bodyPr/>
        <a:lstStyle/>
        <a:p>
          <a:endParaRPr lang="en-US"/>
        </a:p>
      </dgm:t>
    </dgm:pt>
    <dgm:pt modelId="{68C303F1-1CFB-4B60-842E-785AB5D510A0}" type="sibTrans" cxnId="{22C410E9-0407-4055-9F65-35E697C24975}">
      <dgm:prSet/>
      <dgm:spPr/>
      <dgm:t>
        <a:bodyPr/>
        <a:lstStyle/>
        <a:p>
          <a:endParaRPr lang="en-US"/>
        </a:p>
      </dgm:t>
    </dgm:pt>
    <dgm:pt modelId="{5CAA1D6B-F968-4C8A-9C4C-3D9984ADD985}">
      <dgm:prSet phldrT="[Text]"/>
      <dgm:spPr/>
      <dgm:t>
        <a:bodyPr/>
        <a:lstStyle/>
        <a:p>
          <a:r>
            <a:rPr lang="en-US" dirty="0" smtClean="0"/>
            <a:t>earthquake could result in </a:t>
          </a:r>
          <a:r>
            <a:rPr lang="en-US" b="1" dirty="0" smtClean="0"/>
            <a:t>benthic fauna </a:t>
          </a:r>
          <a:r>
            <a:rPr lang="en-US" dirty="0" smtClean="0"/>
            <a:t>such as corals, sea stars, crustaceans, bottom fish, and others being </a:t>
          </a:r>
          <a:r>
            <a:rPr lang="en-US" b="1" dirty="0" smtClean="0"/>
            <a:t>buried</a:t>
          </a:r>
          <a:r>
            <a:rPr lang="en-US" dirty="0" smtClean="0"/>
            <a:t> or </a:t>
          </a:r>
          <a:r>
            <a:rPr lang="en-US" b="1" dirty="0" smtClean="0"/>
            <a:t>disturbed</a:t>
          </a:r>
          <a:r>
            <a:rPr lang="en-US" dirty="0" smtClean="0"/>
            <a:t>.</a:t>
          </a:r>
          <a:endParaRPr lang="en-US" dirty="0"/>
        </a:p>
      </dgm:t>
    </dgm:pt>
    <dgm:pt modelId="{A0A7DDC9-F969-4239-A3B2-3A5D90ADFB56}" type="parTrans" cxnId="{FCCC9246-800C-4D84-ADDA-2E6C5F2E48C6}">
      <dgm:prSet/>
      <dgm:spPr/>
      <dgm:t>
        <a:bodyPr/>
        <a:lstStyle/>
        <a:p>
          <a:endParaRPr lang="en-US"/>
        </a:p>
      </dgm:t>
    </dgm:pt>
    <dgm:pt modelId="{D32E605E-DEFD-4348-A3F5-CCEAAB8421C6}" type="sibTrans" cxnId="{FCCC9246-800C-4D84-ADDA-2E6C5F2E48C6}">
      <dgm:prSet/>
      <dgm:spPr/>
      <dgm:t>
        <a:bodyPr/>
        <a:lstStyle/>
        <a:p>
          <a:endParaRPr lang="en-US"/>
        </a:p>
      </dgm:t>
    </dgm:pt>
    <dgm:pt modelId="{7E37CBC5-D777-48E2-8421-9ED80898CB19}" type="pres">
      <dgm:prSet presAssocID="{8FCA4A8B-7612-4B22-87C7-69CCD54E4E89}" presName="Name0" presStyleCnt="0">
        <dgm:presLayoutVars>
          <dgm:dir/>
          <dgm:animLvl val="lvl"/>
          <dgm:resizeHandles val="exact"/>
        </dgm:presLayoutVars>
      </dgm:prSet>
      <dgm:spPr/>
      <dgm:t>
        <a:bodyPr/>
        <a:lstStyle/>
        <a:p>
          <a:endParaRPr lang="en-US"/>
        </a:p>
      </dgm:t>
    </dgm:pt>
    <dgm:pt modelId="{FCC51021-8785-4F04-91F7-9D7AAC7F2189}" type="pres">
      <dgm:prSet presAssocID="{2C4C0607-8AA6-4BF6-BAB1-D23B47C6008B}" presName="linNode" presStyleCnt="0"/>
      <dgm:spPr/>
    </dgm:pt>
    <dgm:pt modelId="{4F28BA97-EC45-47C0-B867-083827EF472B}" type="pres">
      <dgm:prSet presAssocID="{2C4C0607-8AA6-4BF6-BAB1-D23B47C6008B}" presName="parentText" presStyleLbl="node1" presStyleIdx="0" presStyleCnt="3" custLinFactNeighborX="240" custLinFactNeighborY="1236">
        <dgm:presLayoutVars>
          <dgm:chMax val="1"/>
          <dgm:bulletEnabled val="1"/>
        </dgm:presLayoutVars>
      </dgm:prSet>
      <dgm:spPr/>
      <dgm:t>
        <a:bodyPr/>
        <a:lstStyle/>
        <a:p>
          <a:endParaRPr lang="en-US"/>
        </a:p>
      </dgm:t>
    </dgm:pt>
    <dgm:pt modelId="{E83B2238-366F-4704-A499-5051E75C7001}" type="pres">
      <dgm:prSet presAssocID="{2C4C0607-8AA6-4BF6-BAB1-D23B47C6008B}" presName="descendantText" presStyleLbl="alignAccFollowNode1" presStyleIdx="0" presStyleCnt="3" custLinFactNeighborX="0" custLinFactNeighborY="-13918">
        <dgm:presLayoutVars>
          <dgm:bulletEnabled val="1"/>
        </dgm:presLayoutVars>
      </dgm:prSet>
      <dgm:spPr/>
      <dgm:t>
        <a:bodyPr/>
        <a:lstStyle/>
        <a:p>
          <a:endParaRPr lang="en-US"/>
        </a:p>
      </dgm:t>
    </dgm:pt>
    <dgm:pt modelId="{4F0A188F-4EFE-48BE-AF3E-36F42711C423}" type="pres">
      <dgm:prSet presAssocID="{82DF7C9B-08CD-4B48-99F8-011D4EBDFE34}" presName="sp" presStyleCnt="0"/>
      <dgm:spPr/>
    </dgm:pt>
    <dgm:pt modelId="{2A9EAEB8-F3D2-42BA-A768-46B6F31299F4}" type="pres">
      <dgm:prSet presAssocID="{AB88D962-DA36-4C69-82F0-4B5C597950C8}" presName="linNode" presStyleCnt="0"/>
      <dgm:spPr/>
    </dgm:pt>
    <dgm:pt modelId="{ABC3C23A-88E2-4A04-BB51-705C36AC067F}" type="pres">
      <dgm:prSet presAssocID="{AB88D962-DA36-4C69-82F0-4B5C597950C8}" presName="parentText" presStyleLbl="node1" presStyleIdx="1" presStyleCnt="3">
        <dgm:presLayoutVars>
          <dgm:chMax val="1"/>
          <dgm:bulletEnabled val="1"/>
        </dgm:presLayoutVars>
      </dgm:prSet>
      <dgm:spPr/>
      <dgm:t>
        <a:bodyPr/>
        <a:lstStyle/>
        <a:p>
          <a:endParaRPr lang="en-US"/>
        </a:p>
      </dgm:t>
    </dgm:pt>
    <dgm:pt modelId="{2942A6BC-3BD2-459A-8BBC-7E2F2BCDCB13}" type="pres">
      <dgm:prSet presAssocID="{AB88D962-DA36-4C69-82F0-4B5C597950C8}" presName="descendantText" presStyleLbl="alignAccFollowNode1" presStyleIdx="1" presStyleCnt="3" custScaleY="125081" custLinFactNeighborX="-133" custLinFactNeighborY="-15423">
        <dgm:presLayoutVars>
          <dgm:bulletEnabled val="1"/>
        </dgm:presLayoutVars>
      </dgm:prSet>
      <dgm:spPr/>
      <dgm:t>
        <a:bodyPr/>
        <a:lstStyle/>
        <a:p>
          <a:endParaRPr lang="en-US"/>
        </a:p>
      </dgm:t>
    </dgm:pt>
    <dgm:pt modelId="{DA4B713C-9745-4B61-8E2F-8C33445C6CD2}" type="pres">
      <dgm:prSet presAssocID="{55AE4AD0-94DF-4603-87DC-5927DD2D29F7}" presName="sp" presStyleCnt="0"/>
      <dgm:spPr/>
    </dgm:pt>
    <dgm:pt modelId="{8ECF49B7-AF9E-4722-8C61-87C185B793FE}" type="pres">
      <dgm:prSet presAssocID="{7683EE07-A4A1-4F74-A96C-F801B603C52B}" presName="linNode" presStyleCnt="0"/>
      <dgm:spPr/>
    </dgm:pt>
    <dgm:pt modelId="{A4EEF4DB-1057-40C3-BF82-392040012CE6}" type="pres">
      <dgm:prSet presAssocID="{7683EE07-A4A1-4F74-A96C-F801B603C52B}" presName="parentText" presStyleLbl="node1" presStyleIdx="2" presStyleCnt="3">
        <dgm:presLayoutVars>
          <dgm:chMax val="1"/>
          <dgm:bulletEnabled val="1"/>
        </dgm:presLayoutVars>
      </dgm:prSet>
      <dgm:spPr/>
      <dgm:t>
        <a:bodyPr/>
        <a:lstStyle/>
        <a:p>
          <a:endParaRPr lang="en-US"/>
        </a:p>
      </dgm:t>
    </dgm:pt>
    <dgm:pt modelId="{C21886DE-EDE3-463E-9187-B2F25DD92C7D}" type="pres">
      <dgm:prSet presAssocID="{7683EE07-A4A1-4F74-A96C-F801B603C52B}" presName="descendantText" presStyleLbl="alignAccFollowNode1" presStyleIdx="2" presStyleCnt="3" custScaleY="154807">
        <dgm:presLayoutVars>
          <dgm:bulletEnabled val="1"/>
        </dgm:presLayoutVars>
      </dgm:prSet>
      <dgm:spPr/>
      <dgm:t>
        <a:bodyPr/>
        <a:lstStyle/>
        <a:p>
          <a:endParaRPr lang="en-US"/>
        </a:p>
      </dgm:t>
    </dgm:pt>
  </dgm:ptLst>
  <dgm:cxnLst>
    <dgm:cxn modelId="{D449CCB7-C418-4210-96E5-61AF18CB7635}" type="presOf" srcId="{2C4C0607-8AA6-4BF6-BAB1-D23B47C6008B}" destId="{4F28BA97-EC45-47C0-B867-083827EF472B}" srcOrd="0" destOrd="0" presId="urn:microsoft.com/office/officeart/2005/8/layout/vList5"/>
    <dgm:cxn modelId="{98C35E76-89CB-4278-A175-52FC90E8639A}" type="presOf" srcId="{AB88D962-DA36-4C69-82F0-4B5C597950C8}" destId="{ABC3C23A-88E2-4A04-BB51-705C36AC067F}" srcOrd="0" destOrd="0" presId="urn:microsoft.com/office/officeart/2005/8/layout/vList5"/>
    <dgm:cxn modelId="{C360E907-CD74-45D3-8D17-0CF9050363EE}" srcId="{2C4C0607-8AA6-4BF6-BAB1-D23B47C6008B}" destId="{AC289FF4-6C5B-4A02-9950-462CA6E1A82A}" srcOrd="0" destOrd="0" parTransId="{69BC14B6-E81F-45FA-A577-F68E9A4832F6}" sibTransId="{59764C8A-A4DE-4F7C-BC93-041B433C7405}"/>
    <dgm:cxn modelId="{16C876F6-A29A-495F-9D30-65FDB4104E57}" type="presOf" srcId="{5CAA1D6B-F968-4C8A-9C4C-3D9984ADD985}" destId="{C21886DE-EDE3-463E-9187-B2F25DD92C7D}" srcOrd="0" destOrd="0" presId="urn:microsoft.com/office/officeart/2005/8/layout/vList5"/>
    <dgm:cxn modelId="{C01FB856-43B4-4F7B-906C-431B86DE3207}" type="presOf" srcId="{7683EE07-A4A1-4F74-A96C-F801B603C52B}" destId="{A4EEF4DB-1057-40C3-BF82-392040012CE6}" srcOrd="0" destOrd="0" presId="urn:microsoft.com/office/officeart/2005/8/layout/vList5"/>
    <dgm:cxn modelId="{FF5FA8B7-D43D-4394-9F3C-93F9CF928B4F}" srcId="{AB88D962-DA36-4C69-82F0-4B5C597950C8}" destId="{EE838ECE-4B49-44B0-BFBD-33A6A0BA991A}" srcOrd="0" destOrd="0" parTransId="{BF9D03AA-8FFE-4696-93FA-25FC1898CFFF}" sibTransId="{F68D2DA6-643D-4490-ACE3-7CB4E9BB143F}"/>
    <dgm:cxn modelId="{ED878C48-781E-4C52-B1CE-46B23B0AC79D}" srcId="{8FCA4A8B-7612-4B22-87C7-69CCD54E4E89}" destId="{2C4C0607-8AA6-4BF6-BAB1-D23B47C6008B}" srcOrd="0" destOrd="0" parTransId="{9B4FF20D-CC5B-4F06-B76F-89023567C129}" sibTransId="{82DF7C9B-08CD-4B48-99F8-011D4EBDFE34}"/>
    <dgm:cxn modelId="{00659B9C-9EC3-4B2D-8986-65E1FCB396E0}" type="presOf" srcId="{EE838ECE-4B49-44B0-BFBD-33A6A0BA991A}" destId="{2942A6BC-3BD2-459A-8BBC-7E2F2BCDCB13}" srcOrd="0" destOrd="0" presId="urn:microsoft.com/office/officeart/2005/8/layout/vList5"/>
    <dgm:cxn modelId="{FCCC9246-800C-4D84-ADDA-2E6C5F2E48C6}" srcId="{7683EE07-A4A1-4F74-A96C-F801B603C52B}" destId="{5CAA1D6B-F968-4C8A-9C4C-3D9984ADD985}" srcOrd="0" destOrd="0" parTransId="{A0A7DDC9-F969-4239-A3B2-3A5D90ADFB56}" sibTransId="{D32E605E-DEFD-4348-A3F5-CCEAAB8421C6}"/>
    <dgm:cxn modelId="{A0270C49-9F96-410D-B0FB-D1DEC93FF599}" type="presOf" srcId="{AC289FF4-6C5B-4A02-9950-462CA6E1A82A}" destId="{E83B2238-366F-4704-A499-5051E75C7001}" srcOrd="0" destOrd="0" presId="urn:microsoft.com/office/officeart/2005/8/layout/vList5"/>
    <dgm:cxn modelId="{88E0890F-65E9-4871-B00C-E89CA0E441FB}" type="presOf" srcId="{8FCA4A8B-7612-4B22-87C7-69CCD54E4E89}" destId="{7E37CBC5-D777-48E2-8421-9ED80898CB19}" srcOrd="0" destOrd="0" presId="urn:microsoft.com/office/officeart/2005/8/layout/vList5"/>
    <dgm:cxn modelId="{22C410E9-0407-4055-9F65-35E697C24975}" srcId="{8FCA4A8B-7612-4B22-87C7-69CCD54E4E89}" destId="{7683EE07-A4A1-4F74-A96C-F801B603C52B}" srcOrd="2" destOrd="0" parTransId="{FDD9CACB-9621-4560-BD3B-EEDFED0D66F4}" sibTransId="{68C303F1-1CFB-4B60-842E-785AB5D510A0}"/>
    <dgm:cxn modelId="{67D7D69F-1ABD-458E-8A93-B95D4206065D}" srcId="{8FCA4A8B-7612-4B22-87C7-69CCD54E4E89}" destId="{AB88D962-DA36-4C69-82F0-4B5C597950C8}" srcOrd="1" destOrd="0" parTransId="{B898AC0A-837B-442C-99A0-718D0B4A529C}" sibTransId="{55AE4AD0-94DF-4603-87DC-5927DD2D29F7}"/>
    <dgm:cxn modelId="{058F81EF-AD41-4889-ADA2-415B2C92D4C8}" type="presParOf" srcId="{7E37CBC5-D777-48E2-8421-9ED80898CB19}" destId="{FCC51021-8785-4F04-91F7-9D7AAC7F2189}" srcOrd="0" destOrd="0" presId="urn:microsoft.com/office/officeart/2005/8/layout/vList5"/>
    <dgm:cxn modelId="{AB080A6F-89A7-4A0B-9655-C8A7EB7242F3}" type="presParOf" srcId="{FCC51021-8785-4F04-91F7-9D7AAC7F2189}" destId="{4F28BA97-EC45-47C0-B867-083827EF472B}" srcOrd="0" destOrd="0" presId="urn:microsoft.com/office/officeart/2005/8/layout/vList5"/>
    <dgm:cxn modelId="{6AE32621-181D-4DCF-85CA-546BFD91F41D}" type="presParOf" srcId="{FCC51021-8785-4F04-91F7-9D7AAC7F2189}" destId="{E83B2238-366F-4704-A499-5051E75C7001}" srcOrd="1" destOrd="0" presId="urn:microsoft.com/office/officeart/2005/8/layout/vList5"/>
    <dgm:cxn modelId="{0C93BB94-1A35-4147-A5D8-CCD4AF25FA20}" type="presParOf" srcId="{7E37CBC5-D777-48E2-8421-9ED80898CB19}" destId="{4F0A188F-4EFE-48BE-AF3E-36F42711C423}" srcOrd="1" destOrd="0" presId="urn:microsoft.com/office/officeart/2005/8/layout/vList5"/>
    <dgm:cxn modelId="{F755C5AE-5B7C-402D-863D-2E6C2076E7E0}" type="presParOf" srcId="{7E37CBC5-D777-48E2-8421-9ED80898CB19}" destId="{2A9EAEB8-F3D2-42BA-A768-46B6F31299F4}" srcOrd="2" destOrd="0" presId="urn:microsoft.com/office/officeart/2005/8/layout/vList5"/>
    <dgm:cxn modelId="{AEFC9039-7F25-489A-B7D1-6930AB34921E}" type="presParOf" srcId="{2A9EAEB8-F3D2-42BA-A768-46B6F31299F4}" destId="{ABC3C23A-88E2-4A04-BB51-705C36AC067F}" srcOrd="0" destOrd="0" presId="urn:microsoft.com/office/officeart/2005/8/layout/vList5"/>
    <dgm:cxn modelId="{C43564A9-1D2B-40C1-8AD3-BDC93555D931}" type="presParOf" srcId="{2A9EAEB8-F3D2-42BA-A768-46B6F31299F4}" destId="{2942A6BC-3BD2-459A-8BBC-7E2F2BCDCB13}" srcOrd="1" destOrd="0" presId="urn:microsoft.com/office/officeart/2005/8/layout/vList5"/>
    <dgm:cxn modelId="{3716D23C-CE26-471D-ADD5-4E1DF185B81E}" type="presParOf" srcId="{7E37CBC5-D777-48E2-8421-9ED80898CB19}" destId="{DA4B713C-9745-4B61-8E2F-8C33445C6CD2}" srcOrd="3" destOrd="0" presId="urn:microsoft.com/office/officeart/2005/8/layout/vList5"/>
    <dgm:cxn modelId="{387DD8F4-E588-421D-A1E0-BA5513798CDC}" type="presParOf" srcId="{7E37CBC5-D777-48E2-8421-9ED80898CB19}" destId="{8ECF49B7-AF9E-4722-8C61-87C185B793FE}" srcOrd="4" destOrd="0" presId="urn:microsoft.com/office/officeart/2005/8/layout/vList5"/>
    <dgm:cxn modelId="{FA241332-4A8B-4C41-9AAA-D82F6D8A56DC}" type="presParOf" srcId="{8ECF49B7-AF9E-4722-8C61-87C185B793FE}" destId="{A4EEF4DB-1057-40C3-BF82-392040012CE6}" srcOrd="0" destOrd="0" presId="urn:microsoft.com/office/officeart/2005/8/layout/vList5"/>
    <dgm:cxn modelId="{AC63F5B6-3413-46B7-9B17-6307D5DC01EC}" type="presParOf" srcId="{8ECF49B7-AF9E-4722-8C61-87C185B793FE}" destId="{C21886DE-EDE3-463E-9187-B2F25DD92C7D}"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3B2238-366F-4704-A499-5051E75C7001}">
      <dsp:nvSpPr>
        <dsp:cNvPr id="0" name=""/>
        <dsp:cNvSpPr/>
      </dsp:nvSpPr>
      <dsp:spPr>
        <a:xfrm rot="5400000">
          <a:off x="6749145" y="-2913779"/>
          <a:ext cx="990868" cy="6818428"/>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b="1" kern="1200" dirty="0" smtClean="0"/>
            <a:t>dust clouds</a:t>
          </a:r>
          <a:r>
            <a:rPr lang="en-US" sz="2100" kern="1200" dirty="0" smtClean="0"/>
            <a:t>, </a:t>
          </a:r>
          <a:r>
            <a:rPr lang="en-US" sz="2100" b="1" kern="1200" dirty="0" smtClean="0"/>
            <a:t>tsunamis</a:t>
          </a:r>
          <a:r>
            <a:rPr lang="en-US" sz="2100" kern="1200" dirty="0" smtClean="0"/>
            <a:t>, </a:t>
          </a:r>
          <a:r>
            <a:rPr lang="en-US" sz="2100" b="1" kern="1200" dirty="0" smtClean="0"/>
            <a:t>fires</a:t>
          </a:r>
          <a:r>
            <a:rPr lang="en-US" sz="2100" kern="1200" dirty="0" smtClean="0"/>
            <a:t>, </a:t>
          </a:r>
          <a:r>
            <a:rPr lang="en-US" sz="2100" b="1" kern="1200" dirty="0" smtClean="0"/>
            <a:t>trees shaking </a:t>
          </a:r>
          <a:r>
            <a:rPr lang="en-US" sz="2100" kern="1200" dirty="0" smtClean="0"/>
            <a:t>and </a:t>
          </a:r>
          <a:r>
            <a:rPr lang="en-US" sz="2100" b="1" kern="1200" dirty="0" smtClean="0"/>
            <a:t>jumping stones.</a:t>
          </a:r>
          <a:endParaRPr lang="en-US" sz="2100" kern="1200" dirty="0"/>
        </a:p>
      </dsp:txBody>
      <dsp:txXfrm rot="5400000">
        <a:off x="6749145" y="-2913779"/>
        <a:ext cx="990868" cy="6818428"/>
      </dsp:txXfrm>
    </dsp:sp>
    <dsp:sp modelId="{4F28BA97-EC45-47C0-B867-083827EF472B}">
      <dsp:nvSpPr>
        <dsp:cNvPr id="0" name=""/>
        <dsp:cNvSpPr/>
      </dsp:nvSpPr>
      <dsp:spPr>
        <a:xfrm>
          <a:off x="16364" y="16449"/>
          <a:ext cx="3835365" cy="1238585"/>
        </a:xfrm>
        <a:prstGeom prst="roundRect">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b="1" u="sng" kern="1200" dirty="0" smtClean="0"/>
            <a:t>Environmental Effects: </a:t>
          </a:r>
          <a:endParaRPr lang="en-US" sz="3700" kern="1200" dirty="0"/>
        </a:p>
      </dsp:txBody>
      <dsp:txXfrm>
        <a:off x="16364" y="16449"/>
        <a:ext cx="3835365" cy="1238585"/>
      </dsp:txXfrm>
    </dsp:sp>
    <dsp:sp modelId="{2942A6BC-3BD2-459A-8BBC-7E2F2BCDCB13}">
      <dsp:nvSpPr>
        <dsp:cNvPr id="0" name=""/>
        <dsp:cNvSpPr/>
      </dsp:nvSpPr>
      <dsp:spPr>
        <a:xfrm rot="5400000">
          <a:off x="6612714" y="-1637356"/>
          <a:ext cx="1239388" cy="6811769"/>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emerging during the post-earthquake period are considered as secondary earthquake effects on </a:t>
          </a:r>
          <a:r>
            <a:rPr lang="en-US" sz="2100" b="1" kern="1200" dirty="0" smtClean="0"/>
            <a:t>public health</a:t>
          </a:r>
          <a:r>
            <a:rPr lang="en-US" sz="2100" kern="1200" dirty="0" smtClean="0"/>
            <a:t>. (ex. </a:t>
          </a:r>
          <a:r>
            <a:rPr lang="en-US" sz="2100" b="1" kern="1200" dirty="0" smtClean="0"/>
            <a:t>Respiratory, burns, injuries</a:t>
          </a:r>
          <a:r>
            <a:rPr lang="en-US" sz="2100" kern="1200" dirty="0" smtClean="0"/>
            <a:t> and </a:t>
          </a:r>
          <a:r>
            <a:rPr lang="en-US" sz="2100" b="1" kern="1200" dirty="0" smtClean="0"/>
            <a:t>skin diseases</a:t>
          </a:r>
          <a:r>
            <a:rPr lang="en-US" sz="2100" kern="1200" dirty="0" smtClean="0"/>
            <a:t>)</a:t>
          </a:r>
          <a:endParaRPr lang="en-US" sz="2100" kern="1200" dirty="0"/>
        </a:p>
      </dsp:txBody>
      <dsp:txXfrm rot="5400000">
        <a:off x="6612714" y="-1637356"/>
        <a:ext cx="1239388" cy="6811769"/>
      </dsp:txXfrm>
    </dsp:sp>
    <dsp:sp modelId="{ABC3C23A-88E2-4A04-BB51-705C36AC067F}">
      <dsp:nvSpPr>
        <dsp:cNvPr id="0" name=""/>
        <dsp:cNvSpPr/>
      </dsp:nvSpPr>
      <dsp:spPr>
        <a:xfrm>
          <a:off x="0" y="1302057"/>
          <a:ext cx="3831620" cy="1238585"/>
        </a:xfrm>
        <a:prstGeom prst="roundRect">
          <a:avLst/>
        </a:prstGeom>
        <a:blipFill rotWithShape="0">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b="1" u="sng" kern="1200" dirty="0" smtClean="0"/>
            <a:t>Infectious Diseases</a:t>
          </a:r>
          <a:endParaRPr lang="en-US" sz="3700" kern="1200" dirty="0"/>
        </a:p>
      </dsp:txBody>
      <dsp:txXfrm>
        <a:off x="0" y="1302057"/>
        <a:ext cx="3831620" cy="1238585"/>
      </dsp:txXfrm>
    </dsp:sp>
    <dsp:sp modelId="{C21886DE-EDE3-463E-9187-B2F25DD92C7D}">
      <dsp:nvSpPr>
        <dsp:cNvPr id="0" name=""/>
        <dsp:cNvSpPr/>
      </dsp:nvSpPr>
      <dsp:spPr>
        <a:xfrm rot="5400000">
          <a:off x="6470538" y="-35944"/>
          <a:ext cx="1533933" cy="6811769"/>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earthquake could result in </a:t>
          </a:r>
          <a:r>
            <a:rPr lang="en-US" sz="2100" b="1" kern="1200" dirty="0" smtClean="0"/>
            <a:t>benthic fauna </a:t>
          </a:r>
          <a:r>
            <a:rPr lang="en-US" sz="2100" kern="1200" dirty="0" smtClean="0"/>
            <a:t>such as corals, sea stars, crustaceans, bottom fish, and others being </a:t>
          </a:r>
          <a:r>
            <a:rPr lang="en-US" sz="2100" b="1" kern="1200" dirty="0" smtClean="0"/>
            <a:t>buried</a:t>
          </a:r>
          <a:r>
            <a:rPr lang="en-US" sz="2100" kern="1200" dirty="0" smtClean="0"/>
            <a:t> or </a:t>
          </a:r>
          <a:r>
            <a:rPr lang="en-US" sz="2100" b="1" kern="1200" dirty="0" smtClean="0"/>
            <a:t>disturbed</a:t>
          </a:r>
          <a:r>
            <a:rPr lang="en-US" sz="2100" kern="1200" dirty="0" smtClean="0"/>
            <a:t>.</a:t>
          </a:r>
          <a:endParaRPr lang="en-US" sz="2100" kern="1200" dirty="0"/>
        </a:p>
      </dsp:txBody>
      <dsp:txXfrm rot="5400000">
        <a:off x="6470538" y="-35944"/>
        <a:ext cx="1533933" cy="6811769"/>
      </dsp:txXfrm>
    </dsp:sp>
    <dsp:sp modelId="{A4EEF4DB-1057-40C3-BF82-392040012CE6}">
      <dsp:nvSpPr>
        <dsp:cNvPr id="0" name=""/>
        <dsp:cNvSpPr/>
      </dsp:nvSpPr>
      <dsp:spPr>
        <a:xfrm>
          <a:off x="0" y="2750647"/>
          <a:ext cx="3831620" cy="1238585"/>
        </a:xfrm>
        <a:prstGeom prst="roundRect">
          <a:avLst/>
        </a:prstGeom>
        <a:blipFill rotWithShape="0">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b="1" u="sng" kern="1200" dirty="0" smtClean="0"/>
            <a:t>Marine Environment: </a:t>
          </a:r>
          <a:endParaRPr lang="en-US" sz="3700" kern="1200" dirty="0"/>
        </a:p>
      </dsp:txBody>
      <dsp:txXfrm>
        <a:off x="0" y="2750647"/>
        <a:ext cx="3831620" cy="123858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A6B02-A474-4AE9-9371-079A9F75CF21}" type="datetimeFigureOut">
              <a:rPr lang="en-US" smtClean="0"/>
              <a:pPr/>
              <a:t>5/11/2023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27C6B1-82CA-4F17-AC03-96AB82A370D2}" type="slidenum">
              <a:rPr lang="en-US" smtClean="0"/>
              <a:pPr/>
              <a:t>‹#›</a:t>
            </a:fld>
            <a:endParaRPr lang="en-US" dirty="0"/>
          </a:p>
        </p:txBody>
      </p:sp>
    </p:spTree>
    <p:extLst>
      <p:ext uri="{BB962C8B-B14F-4D97-AF65-F5344CB8AC3E}">
        <p14:creationId xmlns:p14="http://schemas.microsoft.com/office/powerpoint/2010/main" xmlns="" val="1240981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sgs.gov/faqs/what-earthquake-and-what-causes-them-happ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An </a:t>
            </a:r>
            <a:r>
              <a:rPr lang="en-US" sz="1200" b="1" dirty="0" smtClean="0"/>
              <a:t>earthquake:</a:t>
            </a:r>
            <a:r>
              <a:rPr lang="en-US" sz="1200" dirty="0" smtClean="0"/>
              <a:t> is an intense shaking of Earth’s surface. The shaking is caused by movements in Earth’s outermost layer(crust).  The crust is actually made up of giant puzzle pieces called </a:t>
            </a:r>
            <a:r>
              <a:rPr lang="en-US" sz="1200" b="1" u="sng" dirty="0" smtClean="0"/>
              <a:t>tectonic plates</a:t>
            </a:r>
            <a:r>
              <a:rPr lang="en-US" sz="1200" dirty="0" smtClean="0"/>
              <a:t>. Tectonic plates are constantly shifting</a:t>
            </a:r>
          </a:p>
          <a:p>
            <a:endParaRPr lang="en-US" dirty="0"/>
          </a:p>
        </p:txBody>
      </p:sp>
      <p:sp>
        <p:nvSpPr>
          <p:cNvPr id="4" name="Slide Number Placeholder 3"/>
          <p:cNvSpPr>
            <a:spLocks noGrp="1"/>
          </p:cNvSpPr>
          <p:nvPr>
            <p:ph type="sldNum" sz="quarter" idx="10"/>
          </p:nvPr>
        </p:nvSpPr>
        <p:spPr/>
        <p:txBody>
          <a:bodyPr/>
          <a:lstStyle/>
          <a:p>
            <a:fld id="{4A27C6B1-82CA-4F17-AC03-96AB82A370D2}"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latin typeface="+mn-lt"/>
                <a:ea typeface="+mn-ea"/>
                <a:cs typeface="+mn-cs"/>
              </a:rPr>
              <a:t>Plate tectonics: </a:t>
            </a:r>
            <a:r>
              <a:rPr lang="en-US" sz="1200" b="0" i="0" kern="1200" dirty="0" smtClean="0">
                <a:solidFill>
                  <a:schemeClr val="tx1"/>
                </a:solidFill>
                <a:latin typeface="+mn-lt"/>
                <a:ea typeface="+mn-ea"/>
                <a:cs typeface="+mn-cs"/>
              </a:rPr>
              <a:t>are always slowly moving, When the stress on the edge overcomes the friction, there is an earthquake that releases energy in waves that travel through the earth's crust and cause the shaking that we feel.</a:t>
            </a:r>
          </a:p>
          <a:p>
            <a:endParaRPr lang="en-US"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Induced quakes</a:t>
            </a:r>
            <a:r>
              <a:rPr lang="en-US" sz="1200" b="0" i="0" kern="1200" dirty="0" smtClean="0">
                <a:solidFill>
                  <a:schemeClr val="tx1"/>
                </a:solidFill>
                <a:latin typeface="+mn-lt"/>
                <a:ea typeface="+mn-ea"/>
                <a:cs typeface="+mn-cs"/>
              </a:rPr>
              <a:t>: They are caused by </a:t>
            </a:r>
            <a:r>
              <a:rPr lang="en-US" sz="1200" b="1" i="0" kern="1200" dirty="0" smtClean="0">
                <a:solidFill>
                  <a:schemeClr val="tx1"/>
                </a:solidFill>
                <a:latin typeface="+mn-lt"/>
                <a:ea typeface="+mn-ea"/>
                <a:cs typeface="+mn-cs"/>
              </a:rPr>
              <a:t>human activity</a:t>
            </a:r>
            <a:r>
              <a:rPr lang="en-US" sz="1200" b="0" i="0" kern="1200" dirty="0" smtClean="0">
                <a:solidFill>
                  <a:schemeClr val="tx1"/>
                </a:solidFill>
                <a:latin typeface="+mn-lt"/>
                <a:ea typeface="+mn-ea"/>
                <a:cs typeface="+mn-cs"/>
              </a:rPr>
              <a:t>, like </a:t>
            </a:r>
            <a:r>
              <a:rPr lang="en-US" sz="1200" b="0" i="0" u="sng" kern="1200" dirty="0" smtClean="0">
                <a:solidFill>
                  <a:schemeClr val="tx1"/>
                </a:solidFill>
                <a:effectLst/>
                <a:latin typeface="+mn-lt"/>
                <a:ea typeface="+mn-ea"/>
                <a:cs typeface="+mn-cs"/>
              </a:rPr>
              <a:t>underground mining</a:t>
            </a:r>
            <a:r>
              <a:rPr lang="en-US" sz="1200" b="0" i="0" kern="1200" dirty="0" smtClean="0">
                <a:solidFill>
                  <a:schemeClr val="tx1"/>
                </a:solidFill>
                <a:effectLst/>
                <a:latin typeface="+mn-lt"/>
                <a:ea typeface="+mn-ea"/>
                <a:cs typeface="+mn-cs"/>
              </a:rPr>
              <a:t>,</a:t>
            </a:r>
            <a:r>
              <a:rPr lang="en-US" sz="1200" b="0" i="0" kern="1200" dirty="0" smtClean="0">
                <a:solidFill>
                  <a:schemeClr val="tx1"/>
                </a:solidFill>
                <a:latin typeface="+mn-lt"/>
                <a:ea typeface="+mn-ea"/>
                <a:cs typeface="+mn-cs"/>
              </a:rPr>
              <a:t> </a:t>
            </a:r>
            <a:r>
              <a:rPr lang="en-US" sz="1200" b="0" i="0" u="sng" kern="1200" dirty="0" smtClean="0">
                <a:solidFill>
                  <a:schemeClr val="tx1"/>
                </a:solidFill>
                <a:latin typeface="+mn-lt"/>
                <a:ea typeface="+mn-ea"/>
                <a:cs typeface="+mn-cs"/>
              </a:rPr>
              <a:t>tunnel construction</a:t>
            </a:r>
            <a:r>
              <a:rPr lang="en-US" sz="1200" b="0" i="0" kern="1200" dirty="0" smtClean="0">
                <a:solidFill>
                  <a:schemeClr val="tx1"/>
                </a:solidFill>
                <a:latin typeface="+mn-lt"/>
                <a:ea typeface="+mn-ea"/>
                <a:cs typeface="+mn-cs"/>
              </a:rPr>
              <a:t>, filling reservoirs.</a:t>
            </a:r>
            <a:r>
              <a:rPr lang="en-US" sz="1200" b="0" i="0" u="none" strike="noStrike" kern="1200" dirty="0" smtClean="0">
                <a:solidFill>
                  <a:schemeClr val="tx1"/>
                </a:solidFill>
                <a:effectLst/>
                <a:latin typeface="+mn-lt"/>
                <a:ea typeface="+mn-ea"/>
                <a:cs typeface="+mn-cs"/>
                <a:hlinkClick r:id="rId3"/>
              </a:rPr>
              <a:t/>
            </a:r>
            <a:br>
              <a:rPr lang="en-US" sz="1200" b="0" i="0" u="none" strike="noStrike" kern="1200" dirty="0" smtClean="0">
                <a:solidFill>
                  <a:schemeClr val="tx1"/>
                </a:solidFill>
                <a:effectLst/>
                <a:latin typeface="+mn-lt"/>
                <a:ea typeface="+mn-ea"/>
                <a:cs typeface="+mn-cs"/>
                <a:hlinkClick r:id="rId3"/>
              </a:rPr>
            </a:b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27C6B1-82CA-4F17-AC03-96AB82A370D2}" type="slidenum">
              <a:rPr lang="en-US" smtClean="0"/>
              <a:pPr/>
              <a:t>3</a:t>
            </a:fld>
            <a:endParaRPr lang="en-US" dirty="0"/>
          </a:p>
        </p:txBody>
      </p:sp>
    </p:spTree>
    <p:extLst>
      <p:ext uri="{BB962C8B-B14F-4D97-AF65-F5344CB8AC3E}">
        <p14:creationId xmlns:p14="http://schemas.microsoft.com/office/powerpoint/2010/main" xmlns="" val="1289791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5 earthquake hazards</a:t>
            </a:r>
            <a:r>
              <a:rPr lang="en-US" sz="1200" b="0" i="0" kern="1200" baseline="0" dirty="0" smtClean="0">
                <a:solidFill>
                  <a:schemeClr val="tx1"/>
                </a:solidFill>
                <a:effectLst/>
                <a:latin typeface="+mn-lt"/>
                <a:ea typeface="+mn-ea"/>
                <a:cs typeface="+mn-cs"/>
              </a:rPr>
              <a:t> are:  </a:t>
            </a:r>
            <a:r>
              <a:rPr lang="en-US" dirty="0" smtClean="0"/>
              <a:t>Ground rupture        ground shaking       soil liquefaction          landslide    and</a:t>
            </a:r>
            <a:r>
              <a:rPr lang="en-US" sz="1200" b="0" i="0" kern="1200" dirty="0" smtClean="0">
                <a:solidFill>
                  <a:schemeClr val="tx1"/>
                </a:solidFill>
                <a:latin typeface="+mn-lt"/>
                <a:ea typeface="+mn-ea"/>
                <a:cs typeface="+mn-cs"/>
              </a:rPr>
              <a:t> in some areas </a:t>
            </a:r>
            <a:r>
              <a:rPr lang="en-US" dirty="0" smtClean="0"/>
              <a:t>tsunami </a:t>
            </a:r>
            <a:endParaRPr lang="en-US" dirty="0"/>
          </a:p>
        </p:txBody>
      </p:sp>
      <p:sp>
        <p:nvSpPr>
          <p:cNvPr id="4" name="Slide Number Placeholder 3"/>
          <p:cNvSpPr>
            <a:spLocks noGrp="1"/>
          </p:cNvSpPr>
          <p:nvPr>
            <p:ph type="sldNum" sz="quarter" idx="10"/>
          </p:nvPr>
        </p:nvSpPr>
        <p:spPr/>
        <p:txBody>
          <a:bodyPr/>
          <a:lstStyle/>
          <a:p>
            <a:fld id="{4A27C6B1-82CA-4F17-AC03-96AB82A370D2}" type="slidenum">
              <a:rPr lang="en-US" smtClean="0"/>
              <a:pPr/>
              <a:t>4</a:t>
            </a:fld>
            <a:endParaRPr lang="en-US" dirty="0"/>
          </a:p>
        </p:txBody>
      </p:sp>
    </p:spTree>
    <p:extLst>
      <p:ext uri="{BB962C8B-B14F-4D97-AF65-F5344CB8AC3E}">
        <p14:creationId xmlns:p14="http://schemas.microsoft.com/office/powerpoint/2010/main" xmlns="" val="3258150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factors are </a:t>
            </a:r>
            <a:r>
              <a:rPr lang="en-US" sz="1200" b="0" i="0" kern="1200" dirty="0" smtClean="0">
                <a:solidFill>
                  <a:schemeClr val="tx1"/>
                </a:solidFill>
                <a:effectLst/>
                <a:latin typeface="+mn-lt"/>
                <a:ea typeface="+mn-ea"/>
                <a:cs typeface="+mn-cs"/>
              </a:rPr>
              <a:t> (1) The distance away from the epicenter. {2} The depth of the earthquake. {3} The population density of the area affected by the earthquake. {4} The local geology of the area</a:t>
            </a:r>
            <a:r>
              <a:rPr lang="en-US" sz="1200" b="0" i="0" kern="1200" baseline="0" dirty="0" smtClean="0">
                <a:solidFill>
                  <a:schemeClr val="tx1"/>
                </a:solidFill>
                <a:effectLst/>
                <a:latin typeface="+mn-lt"/>
                <a:ea typeface="+mn-ea"/>
                <a:cs typeface="+mn-cs"/>
              </a:rPr>
              <a:t>  (5) magnitude</a:t>
            </a:r>
            <a:endParaRPr lang="en-US" dirty="0"/>
          </a:p>
        </p:txBody>
      </p:sp>
      <p:sp>
        <p:nvSpPr>
          <p:cNvPr id="4" name="Slide Number Placeholder 3"/>
          <p:cNvSpPr>
            <a:spLocks noGrp="1"/>
          </p:cNvSpPr>
          <p:nvPr>
            <p:ph type="sldNum" sz="quarter" idx="10"/>
          </p:nvPr>
        </p:nvSpPr>
        <p:spPr/>
        <p:txBody>
          <a:bodyPr/>
          <a:lstStyle/>
          <a:p>
            <a:fld id="{4A27C6B1-82CA-4F17-AC03-96AB82A370D2}" type="slidenum">
              <a:rPr lang="en-US" smtClean="0"/>
              <a:pPr/>
              <a:t>6</a:t>
            </a:fld>
            <a:endParaRPr lang="en-US" dirty="0"/>
          </a:p>
        </p:txBody>
      </p:sp>
    </p:spTree>
    <p:extLst>
      <p:ext uri="{BB962C8B-B14F-4D97-AF65-F5344CB8AC3E}">
        <p14:creationId xmlns:p14="http://schemas.microsoft.com/office/powerpoint/2010/main" xmlns="" val="2134230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Seismometers allow us to detect and measure earthquakes by converting vibrations due to seismic waves into electrical signals, which we can then display as seismograms on a computer screen. </a:t>
            </a:r>
            <a:endParaRPr lang="en-US" dirty="0"/>
          </a:p>
        </p:txBody>
      </p:sp>
      <p:sp>
        <p:nvSpPr>
          <p:cNvPr id="4" name="Slide Number Placeholder 3"/>
          <p:cNvSpPr>
            <a:spLocks noGrp="1"/>
          </p:cNvSpPr>
          <p:nvPr>
            <p:ph type="sldNum" sz="quarter" idx="10"/>
          </p:nvPr>
        </p:nvSpPr>
        <p:spPr/>
        <p:txBody>
          <a:bodyPr/>
          <a:lstStyle/>
          <a:p>
            <a:fld id="{4A27C6B1-82CA-4F17-AC03-96AB82A370D2}" type="slidenum">
              <a:rPr lang="en-US" smtClean="0"/>
              <a:pPr/>
              <a:t>7</a:t>
            </a:fld>
            <a:endParaRPr lang="en-US" dirty="0"/>
          </a:p>
        </p:txBody>
      </p:sp>
    </p:spTree>
    <p:extLst>
      <p:ext uri="{BB962C8B-B14F-4D97-AF65-F5344CB8AC3E}">
        <p14:creationId xmlns:p14="http://schemas.microsoft.com/office/powerpoint/2010/main" xmlns="" val="4116560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cant prevent</a:t>
            </a:r>
            <a:r>
              <a:rPr lang="en-US" baseline="0" dirty="0" smtClean="0"/>
              <a:t> earthquakes but we can </a:t>
            </a:r>
            <a:r>
              <a:rPr lang="en-US" sz="1200" b="0" i="0" kern="1200" dirty="0" smtClean="0">
                <a:solidFill>
                  <a:schemeClr val="tx1"/>
                </a:solidFill>
                <a:effectLst/>
                <a:latin typeface="+mn-lt"/>
                <a:ea typeface="+mn-ea"/>
                <a:cs typeface="+mn-cs"/>
              </a:rPr>
              <a:t>significantly </a:t>
            </a:r>
            <a:r>
              <a:rPr lang="en-US" baseline="0" dirty="0" smtClean="0"/>
              <a:t> migrate their effects </a:t>
            </a:r>
            <a:r>
              <a:rPr lang="en-US" sz="1200" b="0" i="0" kern="1200" dirty="0" smtClean="0">
                <a:solidFill>
                  <a:schemeClr val="tx1"/>
                </a:solidFill>
                <a:effectLst/>
                <a:latin typeface="+mn-lt"/>
                <a:ea typeface="+mn-ea"/>
                <a:cs typeface="+mn-cs"/>
              </a:rPr>
              <a:t> by identifying hazards, building safer structures, and providing education on earthquake safety. </a:t>
            </a:r>
            <a:endParaRPr lang="en-US" dirty="0"/>
          </a:p>
        </p:txBody>
      </p:sp>
      <p:sp>
        <p:nvSpPr>
          <p:cNvPr id="4" name="Slide Number Placeholder 3"/>
          <p:cNvSpPr>
            <a:spLocks noGrp="1"/>
          </p:cNvSpPr>
          <p:nvPr>
            <p:ph type="sldNum" sz="quarter" idx="10"/>
          </p:nvPr>
        </p:nvSpPr>
        <p:spPr/>
        <p:txBody>
          <a:bodyPr/>
          <a:lstStyle/>
          <a:p>
            <a:fld id="{4A27C6B1-82CA-4F17-AC03-96AB82A370D2}" type="slidenum">
              <a:rPr lang="en-US" smtClean="0"/>
              <a:pPr/>
              <a:t>8</a:t>
            </a:fld>
            <a:endParaRPr lang="en-US" dirty="0"/>
          </a:p>
        </p:txBody>
      </p:sp>
    </p:spTree>
    <p:extLst>
      <p:ext uri="{BB962C8B-B14F-4D97-AF65-F5344CB8AC3E}">
        <p14:creationId xmlns:p14="http://schemas.microsoft.com/office/powerpoint/2010/main" xmlns="" val="3249081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Cover your head and neck with your arms. If a sturdy table or desk is nearby, crawl underneath it for shelter. If no shelter is nearby, crawl next to an interior wall (away from windows). Crawl only if you can reach better cover without going through an area with more debris.</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4A27C6B1-82CA-4F17-AC03-96AB82A370D2}" type="slidenum">
              <a:rPr lang="en-US" smtClean="0"/>
              <a:pPr/>
              <a:t>9</a:t>
            </a:fld>
            <a:endParaRPr lang="en-US" dirty="0"/>
          </a:p>
        </p:txBody>
      </p:sp>
    </p:spTree>
    <p:extLst>
      <p:ext uri="{BB962C8B-B14F-4D97-AF65-F5344CB8AC3E}">
        <p14:creationId xmlns:p14="http://schemas.microsoft.com/office/powerpoint/2010/main" xmlns="" val="2001217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27C6B1-82CA-4F17-AC03-96AB82A370D2}" type="slidenum">
              <a:rPr lang="en-US" smtClean="0"/>
              <a:pPr/>
              <a:t>10</a:t>
            </a:fld>
            <a:endParaRPr lang="en-US" dirty="0"/>
          </a:p>
        </p:txBody>
      </p:sp>
    </p:spTree>
    <p:extLst>
      <p:ext uri="{BB962C8B-B14F-4D97-AF65-F5344CB8AC3E}">
        <p14:creationId xmlns:p14="http://schemas.microsoft.com/office/powerpoint/2010/main" xmlns="" val="893883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6AAC6BC-59AD-4EA2-B86F-2BFDCBBBEAA3}" type="datetimeFigureOut">
              <a:rPr lang="en-US" smtClean="0"/>
              <a:pPr/>
              <a:t>5/11/2023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5111AD6C-F56D-4740-AD1D-F76E782871B4}"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2504637"/>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AAC6BC-59AD-4EA2-B86F-2BFDCBBBEAA3}" type="datetimeFigureOut">
              <a:rPr lang="en-US" smtClean="0"/>
              <a:pPr/>
              <a:t>5/11/2023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11AD6C-F56D-4740-AD1D-F76E782871B4}" type="slidenum">
              <a:rPr lang="en-US" smtClean="0"/>
              <a:pPr/>
              <a:t>‹#›</a:t>
            </a:fld>
            <a:endParaRPr lang="en-US" dirty="0"/>
          </a:p>
        </p:txBody>
      </p:sp>
    </p:spTree>
    <p:extLst>
      <p:ext uri="{BB962C8B-B14F-4D97-AF65-F5344CB8AC3E}">
        <p14:creationId xmlns:p14="http://schemas.microsoft.com/office/powerpoint/2010/main" xmlns="" val="1108760503"/>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AAC6BC-59AD-4EA2-B86F-2BFDCBBBEAA3}" type="datetimeFigureOut">
              <a:rPr lang="en-US" smtClean="0"/>
              <a:pPr/>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11AD6C-F56D-4740-AD1D-F76E782871B4}"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37092635"/>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AAC6BC-59AD-4EA2-B86F-2BFDCBBBEAA3}" type="datetimeFigureOut">
              <a:rPr lang="en-US" smtClean="0"/>
              <a:pPr/>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11AD6C-F56D-4740-AD1D-F76E782871B4}"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85023735"/>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AAC6BC-59AD-4EA2-B86F-2BFDCBBBEAA3}" type="datetimeFigureOut">
              <a:rPr lang="en-US" smtClean="0"/>
              <a:pPr/>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11AD6C-F56D-4740-AD1D-F76E782871B4}" type="slidenum">
              <a:rPr lang="en-US" smtClean="0"/>
              <a:pPr/>
              <a:t>‹#›</a:t>
            </a:fld>
            <a:endParaRPr lang="en-US" dirty="0"/>
          </a:p>
        </p:txBody>
      </p:sp>
    </p:spTree>
    <p:extLst>
      <p:ext uri="{BB962C8B-B14F-4D97-AF65-F5344CB8AC3E}">
        <p14:creationId xmlns:p14="http://schemas.microsoft.com/office/powerpoint/2010/main" xmlns="" val="4292814748"/>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AAC6BC-59AD-4EA2-B86F-2BFDCBBBEAA3}" type="datetimeFigureOut">
              <a:rPr lang="en-US" smtClean="0"/>
              <a:pPr/>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11AD6C-F56D-4740-AD1D-F76E782871B4}"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21594200"/>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AAC6BC-59AD-4EA2-B86F-2BFDCBBBEAA3}" type="datetimeFigureOut">
              <a:rPr lang="en-US" smtClean="0"/>
              <a:pPr/>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11AD6C-F56D-4740-AD1D-F76E782871B4}"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56842990"/>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AAC6BC-59AD-4EA2-B86F-2BFDCBBBEAA3}" type="datetimeFigureOut">
              <a:rPr lang="en-US" smtClean="0"/>
              <a:pPr/>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11AD6C-F56D-4740-AD1D-F76E782871B4}"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49084180"/>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AAC6BC-59AD-4EA2-B86F-2BFDCBBBEAA3}" type="datetimeFigureOut">
              <a:rPr lang="en-US" smtClean="0"/>
              <a:pPr/>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11AD6C-F56D-4740-AD1D-F76E782871B4}"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77785781"/>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AAC6BC-59AD-4EA2-B86F-2BFDCBBBEAA3}" type="datetimeFigureOut">
              <a:rPr lang="en-US" smtClean="0"/>
              <a:pPr/>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11AD6C-F56D-4740-AD1D-F76E782871B4}" type="slidenum">
              <a:rPr lang="en-US" smtClean="0"/>
              <a:pPr/>
              <a:t>‹#›</a:t>
            </a:fld>
            <a:endParaRPr lang="en-US" dirty="0"/>
          </a:p>
        </p:txBody>
      </p:sp>
    </p:spTree>
    <p:extLst>
      <p:ext uri="{BB962C8B-B14F-4D97-AF65-F5344CB8AC3E}">
        <p14:creationId xmlns:p14="http://schemas.microsoft.com/office/powerpoint/2010/main" xmlns="" val="2055527856"/>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AAC6BC-59AD-4EA2-B86F-2BFDCBBBEAA3}" type="datetimeFigureOut">
              <a:rPr lang="en-US" smtClean="0"/>
              <a:pPr/>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11AD6C-F56D-4740-AD1D-F76E782871B4}"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23925142"/>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6AAC6BC-59AD-4EA2-B86F-2BFDCBBBEAA3}" type="datetimeFigureOut">
              <a:rPr lang="en-US" smtClean="0"/>
              <a:pPr/>
              <a:t>5/11/2023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11AD6C-F56D-4740-AD1D-F76E782871B4}" type="slidenum">
              <a:rPr lang="en-US" smtClean="0"/>
              <a:pPr/>
              <a:t>‹#›</a:t>
            </a:fld>
            <a:endParaRPr lang="en-US" dirty="0"/>
          </a:p>
        </p:txBody>
      </p:sp>
    </p:spTree>
    <p:extLst>
      <p:ext uri="{BB962C8B-B14F-4D97-AF65-F5344CB8AC3E}">
        <p14:creationId xmlns:p14="http://schemas.microsoft.com/office/powerpoint/2010/main" xmlns="" val="3339374665"/>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AAC6BC-59AD-4EA2-B86F-2BFDCBBBEAA3}" type="datetimeFigureOut">
              <a:rPr lang="en-US" smtClean="0"/>
              <a:pPr/>
              <a:t>5/11/2023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11AD6C-F56D-4740-AD1D-F76E782871B4}"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40414770"/>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AAC6BC-59AD-4EA2-B86F-2BFDCBBBEAA3}" type="datetimeFigureOut">
              <a:rPr lang="en-US" smtClean="0"/>
              <a:pPr/>
              <a:t>5/11/2023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11AD6C-F56D-4740-AD1D-F76E782871B4}"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27612953"/>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AC6BC-59AD-4EA2-B86F-2BFDCBBBEAA3}" type="datetimeFigureOut">
              <a:rPr lang="en-US" smtClean="0"/>
              <a:pPr/>
              <a:t>5/11/2023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11AD6C-F56D-4740-AD1D-F76E782871B4}" type="slidenum">
              <a:rPr lang="en-US" smtClean="0"/>
              <a:pPr/>
              <a:t>‹#›</a:t>
            </a:fld>
            <a:endParaRPr lang="en-US" dirty="0"/>
          </a:p>
        </p:txBody>
      </p:sp>
    </p:spTree>
    <p:extLst>
      <p:ext uri="{BB962C8B-B14F-4D97-AF65-F5344CB8AC3E}">
        <p14:creationId xmlns:p14="http://schemas.microsoft.com/office/powerpoint/2010/main" xmlns="" val="15445185"/>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AAC6BC-59AD-4EA2-B86F-2BFDCBBBEAA3}" type="datetimeFigureOut">
              <a:rPr lang="en-US" smtClean="0"/>
              <a:pPr/>
              <a:t>5/11/2023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11AD6C-F56D-4740-AD1D-F76E782871B4}"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15130119"/>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AAC6BC-59AD-4EA2-B86F-2BFDCBBBEAA3}" type="datetimeFigureOut">
              <a:rPr lang="en-US" smtClean="0"/>
              <a:pPr/>
              <a:t>5/11/2023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11AD6C-F56D-4740-AD1D-F76E782871B4}" type="slidenum">
              <a:rPr lang="en-US" smtClean="0"/>
              <a:pPr/>
              <a:t>‹#›</a:t>
            </a:fld>
            <a:endParaRPr lang="en-US" dirty="0"/>
          </a:p>
        </p:txBody>
      </p:sp>
    </p:spTree>
    <p:extLst>
      <p:ext uri="{BB962C8B-B14F-4D97-AF65-F5344CB8AC3E}">
        <p14:creationId xmlns:p14="http://schemas.microsoft.com/office/powerpoint/2010/main" xmlns="" val="298986257"/>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AAC6BC-59AD-4EA2-B86F-2BFDCBBBEAA3}" type="datetimeFigureOut">
              <a:rPr lang="en-US" smtClean="0"/>
              <a:pPr/>
              <a:t>5/11/2023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111AD6C-F56D-4740-AD1D-F76E782871B4}" type="slidenum">
              <a:rPr lang="en-US" smtClean="0"/>
              <a:pPr/>
              <a:t>‹#›</a:t>
            </a:fld>
            <a:endParaRPr lang="en-US" dirty="0"/>
          </a:p>
        </p:txBody>
      </p:sp>
    </p:spTree>
    <p:extLst>
      <p:ext uri="{BB962C8B-B14F-4D97-AF65-F5344CB8AC3E}">
        <p14:creationId xmlns:p14="http://schemas.microsoft.com/office/powerpoint/2010/main" xmlns="" val="2137243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med">
    <p:pull/>
  </p:transition>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W4CkCFQj0Ac" TargetMode="External"/><Relationship Id="rId3" Type="http://schemas.openxmlformats.org/officeDocument/2006/relationships/hyperlink" Target="https://www.usgs.gov/" TargetMode="External"/><Relationship Id="rId7" Type="http://schemas.openxmlformats.org/officeDocument/2006/relationships/hyperlink" Target="https://www.ready.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phivolcs.dost.gov.ph/" TargetMode="External"/><Relationship Id="rId5" Type="http://schemas.openxmlformats.org/officeDocument/2006/relationships/hyperlink" Target="http://www.earthquakes.bgs.ac.uk/" TargetMode="External"/><Relationship Id="rId4" Type="http://schemas.openxmlformats.org/officeDocument/2006/relationships/hyperlink" Target="https://brainly.in/question/46493045"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b="1" dirty="0" smtClean="0"/>
              <a:t>Earthquake</a:t>
            </a:r>
            <a:endParaRPr lang="en-US" sz="6000" b="1" dirty="0"/>
          </a:p>
        </p:txBody>
      </p:sp>
      <p:sp>
        <p:nvSpPr>
          <p:cNvPr id="3" name="Subtitle 2"/>
          <p:cNvSpPr>
            <a:spLocks noGrp="1"/>
          </p:cNvSpPr>
          <p:nvPr>
            <p:ph type="subTitle" idx="1"/>
          </p:nvPr>
        </p:nvSpPr>
        <p:spPr/>
        <p:txBody>
          <a:bodyPr>
            <a:normAutofit/>
          </a:bodyPr>
          <a:lstStyle/>
          <a:p>
            <a:r>
              <a:rPr lang="en-US" sz="2800" dirty="0" smtClean="0"/>
              <a:t>By Rashed and Tayseer</a:t>
            </a:r>
            <a:endParaRPr lang="en-US" sz="2800" dirty="0"/>
          </a:p>
        </p:txBody>
      </p:sp>
    </p:spTree>
    <p:extLst>
      <p:ext uri="{BB962C8B-B14F-4D97-AF65-F5344CB8AC3E}">
        <p14:creationId xmlns:p14="http://schemas.microsoft.com/office/powerpoint/2010/main" xmlns="" val="1480467411"/>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Sources</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sz="2800" dirty="0" smtClean="0">
                <a:solidFill>
                  <a:schemeClr val="tx1"/>
                </a:solidFill>
                <a:hlinkClick r:id="rId3"/>
              </a:rPr>
              <a:t>https://www.usgs.gov/</a:t>
            </a:r>
            <a:endParaRPr lang="en-US" sz="2800" dirty="0" smtClean="0">
              <a:solidFill>
                <a:schemeClr val="tx1"/>
              </a:solidFill>
            </a:endParaRPr>
          </a:p>
          <a:p>
            <a:pPr marL="0" indent="0">
              <a:buNone/>
            </a:pPr>
            <a:r>
              <a:rPr lang="en-US" sz="2800" dirty="0" smtClean="0">
                <a:solidFill>
                  <a:schemeClr val="tx1"/>
                </a:solidFill>
                <a:hlinkClick r:id="rId4"/>
              </a:rPr>
              <a:t>https://brainly.in/question/46493045</a:t>
            </a:r>
            <a:endParaRPr lang="en-US" sz="2800" dirty="0" smtClean="0">
              <a:solidFill>
                <a:schemeClr val="tx1"/>
              </a:solidFill>
            </a:endParaRPr>
          </a:p>
          <a:p>
            <a:pPr marL="0" indent="0">
              <a:buNone/>
            </a:pPr>
            <a:r>
              <a:rPr lang="en-US" sz="2800" dirty="0" smtClean="0">
                <a:solidFill>
                  <a:schemeClr val="tx1"/>
                </a:solidFill>
                <a:hlinkClick r:id="rId5"/>
              </a:rPr>
              <a:t>http://www.earthquakes.bgs.ac.uk/</a:t>
            </a:r>
            <a:endParaRPr lang="en-US" sz="2800" dirty="0" smtClean="0">
              <a:solidFill>
                <a:schemeClr val="tx1"/>
              </a:solidFill>
            </a:endParaRPr>
          </a:p>
          <a:p>
            <a:pPr marL="0" indent="0">
              <a:buNone/>
            </a:pPr>
            <a:r>
              <a:rPr lang="en-US" sz="2800" dirty="0" smtClean="0">
                <a:solidFill>
                  <a:schemeClr val="tx1"/>
                </a:solidFill>
                <a:hlinkClick r:id="rId6"/>
              </a:rPr>
              <a:t>https://www.phivolcs.dost.gov.ph/</a:t>
            </a:r>
            <a:endParaRPr lang="en-US" sz="2800" dirty="0" smtClean="0">
              <a:solidFill>
                <a:schemeClr val="tx1"/>
              </a:solidFill>
            </a:endParaRPr>
          </a:p>
          <a:p>
            <a:pPr marL="0" indent="0">
              <a:buNone/>
            </a:pPr>
            <a:r>
              <a:rPr lang="en-US" sz="2800" dirty="0" smtClean="0">
                <a:solidFill>
                  <a:schemeClr val="tx1"/>
                </a:solidFill>
                <a:hlinkClick r:id="rId7"/>
              </a:rPr>
              <a:t>https://www.ready.gov/</a:t>
            </a:r>
            <a:endParaRPr lang="en-US" sz="2800" dirty="0" smtClean="0">
              <a:solidFill>
                <a:schemeClr val="tx1"/>
              </a:solidFill>
            </a:endParaRPr>
          </a:p>
          <a:p>
            <a:pPr marL="0" indent="0">
              <a:buNone/>
            </a:pPr>
            <a:r>
              <a:rPr lang="en-US" sz="2800" dirty="0" smtClean="0">
                <a:solidFill>
                  <a:schemeClr val="tx1"/>
                </a:solidFill>
                <a:hlinkClick r:id="rId8"/>
              </a:rPr>
              <a:t>https://www.youtube.com/watch?v=W4CkCFQj0Ac</a:t>
            </a:r>
            <a:endParaRPr lang="en-US" sz="2800" dirty="0" smtClean="0">
              <a:solidFill>
                <a:schemeClr val="tx1"/>
              </a:solidFill>
            </a:endParaRPr>
          </a:p>
          <a:p>
            <a:pPr marL="0" indent="0">
              <a:buNone/>
            </a:pPr>
            <a:endParaRPr lang="en-US" sz="2800" dirty="0" smtClean="0">
              <a:solidFill>
                <a:schemeClr val="tx1"/>
              </a:solidFill>
            </a:endParaRPr>
          </a:p>
          <a:p>
            <a:pPr marL="0" indent="0">
              <a:buNone/>
            </a:pPr>
            <a:endParaRPr lang="en-US" dirty="0" smtClean="0"/>
          </a:p>
        </p:txBody>
      </p:sp>
    </p:spTree>
    <p:extLst>
      <p:ext uri="{BB962C8B-B14F-4D97-AF65-F5344CB8AC3E}">
        <p14:creationId xmlns:p14="http://schemas.microsoft.com/office/powerpoint/2010/main" xmlns="" val="2268443521"/>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6398" y="2795434"/>
            <a:ext cx="9601196" cy="1303867"/>
          </a:xfrm>
        </p:spPr>
        <p:txBody>
          <a:bodyPr>
            <a:normAutofit/>
          </a:bodyPr>
          <a:lstStyle/>
          <a:p>
            <a:r>
              <a:rPr lang="en-US" sz="5400" b="1" dirty="0" smtClean="0">
                <a:latin typeface="Algerian" pitchFamily="82" charset="0"/>
              </a:rPr>
              <a:t>THANK  YOU</a:t>
            </a:r>
            <a:endParaRPr lang="en-US" sz="5400" b="1" dirty="0">
              <a:latin typeface="Algerian" pitchFamily="82" charset="0"/>
            </a:endParaRPr>
          </a:p>
        </p:txBody>
      </p:sp>
    </p:spTree>
    <p:extLst>
      <p:ext uri="{BB962C8B-B14F-4D97-AF65-F5344CB8AC3E}">
        <p14:creationId xmlns:p14="http://schemas.microsoft.com/office/powerpoint/2010/main" xmlns="" val="804076324"/>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an earthquake?</a:t>
            </a:r>
            <a:endParaRPr lang="en-US" b="1" dirty="0"/>
          </a:p>
        </p:txBody>
      </p:sp>
      <p:pic>
        <p:nvPicPr>
          <p:cNvPr id="1026" name="Picture 2"/>
          <p:cNvPicPr>
            <a:picLocks noChangeAspect="1" noChangeArrowheads="1"/>
          </p:cNvPicPr>
          <p:nvPr/>
        </p:nvPicPr>
        <p:blipFill>
          <a:blip r:embed="rId3" cstate="print"/>
          <a:srcRect/>
          <a:stretch>
            <a:fillRect/>
          </a:stretch>
        </p:blipFill>
        <p:spPr bwMode="auto">
          <a:xfrm>
            <a:off x="654400" y="2017766"/>
            <a:ext cx="5141966" cy="2405369"/>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784339" y="1999524"/>
            <a:ext cx="5544922" cy="2386496"/>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223647" y="4411367"/>
            <a:ext cx="6090833" cy="2144416"/>
          </a:xfrm>
          <a:prstGeom prst="rect">
            <a:avLst/>
          </a:prstGeom>
          <a:noFill/>
          <a:ln w="9525">
            <a:noFill/>
            <a:miter lim="800000"/>
            <a:headEnd/>
            <a:tailEnd/>
          </a:ln>
        </p:spPr>
      </p:pic>
    </p:spTree>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088" y="377976"/>
            <a:ext cx="9601196" cy="1303867"/>
          </a:xfrm>
        </p:spPr>
        <p:txBody>
          <a:bodyPr/>
          <a:lstStyle/>
          <a:p>
            <a:r>
              <a:rPr lang="en-US" b="1" dirty="0" smtClean="0"/>
              <a:t>What causes an earthquake?</a:t>
            </a:r>
            <a:endParaRPr lang="en-US" b="1" dirty="0"/>
          </a:p>
        </p:txBody>
      </p:sp>
      <p:pic>
        <p:nvPicPr>
          <p:cNvPr id="1026" name="Picture 2"/>
          <p:cNvPicPr>
            <a:picLocks noChangeAspect="1" noChangeArrowheads="1"/>
          </p:cNvPicPr>
          <p:nvPr/>
        </p:nvPicPr>
        <p:blipFill>
          <a:blip r:embed="rId3" cstate="print"/>
          <a:srcRect/>
          <a:stretch>
            <a:fillRect/>
          </a:stretch>
        </p:blipFill>
        <p:spPr bwMode="auto">
          <a:xfrm>
            <a:off x="783771" y="1371601"/>
            <a:ext cx="10613572" cy="4947556"/>
          </a:xfrm>
          <a:prstGeom prst="rect">
            <a:avLst/>
          </a:prstGeom>
          <a:noFill/>
          <a:ln w="9525">
            <a:noFill/>
            <a:miter lim="800000"/>
            <a:headEnd/>
            <a:tailEnd/>
          </a:ln>
        </p:spPr>
      </p:pic>
    </p:spTree>
    <p:extLst>
      <p:ext uri="{BB962C8B-B14F-4D97-AF65-F5344CB8AC3E}">
        <p14:creationId xmlns:p14="http://schemas.microsoft.com/office/powerpoint/2010/main" xmlns="" val="2457110241"/>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41170"/>
            <a:ext cx="9601196" cy="1303867"/>
          </a:xfrm>
        </p:spPr>
        <p:txBody>
          <a:bodyPr/>
          <a:lstStyle/>
          <a:p>
            <a:r>
              <a:rPr lang="en-US" b="1" dirty="0" smtClean="0"/>
              <a:t>The effects of earthquakes</a:t>
            </a:r>
            <a:endParaRPr lang="en-US" b="1" dirty="0"/>
          </a:p>
        </p:txBody>
      </p:sp>
      <p:pic>
        <p:nvPicPr>
          <p:cNvPr id="4" name="Content Placeholder 3"/>
          <p:cNvPicPr>
            <a:picLocks noGrp="1" noChangeAspect="1"/>
          </p:cNvPicPr>
          <p:nvPr>
            <p:ph idx="1"/>
          </p:nvPr>
        </p:nvPicPr>
        <p:blipFill>
          <a:blip r:embed="rId3" cstate="print"/>
          <a:stretch>
            <a:fillRect/>
          </a:stretch>
        </p:blipFill>
        <p:spPr>
          <a:xfrm>
            <a:off x="1224367" y="1658320"/>
            <a:ext cx="9577952" cy="4386020"/>
          </a:xfrm>
          <a:prstGeom prst="rect">
            <a:avLst/>
          </a:prstGeom>
        </p:spPr>
      </p:pic>
    </p:spTree>
    <p:extLst>
      <p:ext uri="{BB962C8B-B14F-4D97-AF65-F5344CB8AC3E}">
        <p14:creationId xmlns:p14="http://schemas.microsoft.com/office/powerpoint/2010/main" xmlns="" val="1369873469"/>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01685"/>
            <a:ext cx="9601196" cy="1303867"/>
          </a:xfrm>
        </p:spPr>
        <p:txBody>
          <a:bodyPr>
            <a:normAutofit fontScale="90000"/>
          </a:bodyPr>
          <a:lstStyle/>
          <a:p>
            <a:r>
              <a:rPr lang="en-US" b="1" dirty="0" smtClean="0"/>
              <a:t>The impacts of earthquakes on the natural environment and ecosystem</a:t>
            </a:r>
            <a:endParaRPr lang="en-US" dirty="0"/>
          </a:p>
        </p:txBody>
      </p:sp>
      <p:graphicFrame>
        <p:nvGraphicFramePr>
          <p:cNvPr id="4" name="Content Placeholder 3"/>
          <p:cNvGraphicFramePr>
            <a:graphicFrameLocks noGrp="1"/>
          </p:cNvGraphicFramePr>
          <p:nvPr>
            <p:ph idx="1"/>
          </p:nvPr>
        </p:nvGraphicFramePr>
        <p:xfrm>
          <a:off x="752959" y="1968284"/>
          <a:ext cx="10653794" cy="4138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759" y="655560"/>
            <a:ext cx="9601196" cy="1303867"/>
          </a:xfrm>
        </p:spPr>
        <p:txBody>
          <a:bodyPr>
            <a:normAutofit fontScale="90000"/>
          </a:bodyPr>
          <a:lstStyle/>
          <a:p>
            <a:r>
              <a:rPr lang="en-US" b="1" dirty="0"/>
              <a:t>What are the factors that affect the intensity and frequency of </a:t>
            </a:r>
            <a:r>
              <a:rPr lang="en-US" b="1" dirty="0" smtClean="0"/>
              <a:t>earthquakes?</a:t>
            </a:r>
            <a:endParaRPr lang="en-US" b="1" dirty="0"/>
          </a:p>
        </p:txBody>
      </p:sp>
      <p:pic>
        <p:nvPicPr>
          <p:cNvPr id="1026" name="Picture 2" descr="What factors influence the magnitude and intensity of earthquakes? - Quora"/>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94847" y="2402237"/>
            <a:ext cx="9391973" cy="39365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21311198"/>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074" y="786189"/>
            <a:ext cx="9601196" cy="1303867"/>
          </a:xfrm>
        </p:spPr>
        <p:txBody>
          <a:bodyPr>
            <a:normAutofit fontScale="90000"/>
          </a:bodyPr>
          <a:lstStyle/>
          <a:p>
            <a:r>
              <a:rPr lang="en-US" b="1" dirty="0" smtClean="0"/>
              <a:t>Methods </a:t>
            </a:r>
            <a:r>
              <a:rPr lang="en-US" b="1" dirty="0"/>
              <a:t>used to detect measure and predict earthquakes</a:t>
            </a:r>
          </a:p>
        </p:txBody>
      </p:sp>
      <p:pic>
        <p:nvPicPr>
          <p:cNvPr id="1026" name="Picture 2" descr="How is sound used to study undersea earthquakes? – Discovery of Sound in  the Sea"/>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tretch>
            <a:fillRect/>
          </a:stretch>
        </p:blipFill>
        <p:spPr bwMode="auto">
          <a:xfrm>
            <a:off x="1642820" y="2588217"/>
            <a:ext cx="8865031" cy="34871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61858853"/>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914" y="222715"/>
            <a:ext cx="9601196" cy="1303867"/>
          </a:xfrm>
        </p:spPr>
        <p:txBody>
          <a:bodyPr/>
          <a:lstStyle/>
          <a:p>
            <a:r>
              <a:rPr lang="en-US" b="1" dirty="0"/>
              <a:t>W</a:t>
            </a:r>
            <a:r>
              <a:rPr lang="en-US" b="1" dirty="0" smtClean="0"/>
              <a:t>hat </a:t>
            </a:r>
            <a:r>
              <a:rPr lang="en-US" b="1" dirty="0"/>
              <a:t>are the solutions to </a:t>
            </a:r>
            <a:r>
              <a:rPr lang="en-US" b="1" dirty="0" smtClean="0"/>
              <a:t>earthquake?</a:t>
            </a:r>
            <a:endParaRPr lang="en-US" b="1" dirty="0"/>
          </a:p>
        </p:txBody>
      </p:sp>
      <p:pic>
        <p:nvPicPr>
          <p:cNvPr id="3074" name="Picture 2"/>
          <p:cNvPicPr>
            <a:picLocks noChangeAspect="1" noChangeArrowheads="1"/>
          </p:cNvPicPr>
          <p:nvPr/>
        </p:nvPicPr>
        <p:blipFill>
          <a:blip r:embed="rId3" cstate="print"/>
          <a:srcRect/>
          <a:stretch>
            <a:fillRect/>
          </a:stretch>
        </p:blipFill>
        <p:spPr bwMode="auto">
          <a:xfrm>
            <a:off x="0" y="1159790"/>
            <a:ext cx="6853640" cy="28956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6884799" y="1443038"/>
            <a:ext cx="5307201" cy="4229342"/>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1" y="4045058"/>
            <a:ext cx="6850251" cy="2812942"/>
          </a:xfrm>
          <a:prstGeom prst="rect">
            <a:avLst/>
          </a:prstGeom>
          <a:noFill/>
          <a:ln w="9525">
            <a:noFill/>
            <a:miter lim="800000"/>
            <a:headEnd/>
            <a:tailEnd/>
          </a:ln>
        </p:spPr>
      </p:pic>
    </p:spTree>
    <p:extLst>
      <p:ext uri="{BB962C8B-B14F-4D97-AF65-F5344CB8AC3E}">
        <p14:creationId xmlns:p14="http://schemas.microsoft.com/office/powerpoint/2010/main" xmlns="" val="846607003"/>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72166"/>
            <a:ext cx="9601196" cy="1110139"/>
          </a:xfrm>
        </p:spPr>
        <p:txBody>
          <a:bodyPr/>
          <a:lstStyle/>
          <a:p>
            <a:r>
              <a:rPr lang="en-US" b="1" dirty="0" smtClean="0"/>
              <a:t>How to survive an earthquake</a:t>
            </a:r>
            <a:endParaRPr lang="en-US" b="1" dirty="0"/>
          </a:p>
        </p:txBody>
      </p:sp>
      <p:pic>
        <p:nvPicPr>
          <p:cNvPr id="1026" name="Picture 2" descr="How to Survive an Earthquake - Earthquake Survival Guide | CEA"/>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962187" y="1790054"/>
            <a:ext cx="10041610" cy="44267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41580943"/>
      </p:ext>
    </p:extLst>
  </p:cSld>
  <p:clrMapOvr>
    <a:masterClrMapping/>
  </p:clrMapOvr>
  <p:transition spd="med">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270</TotalTime>
  <Words>327</Words>
  <Application>Microsoft Office PowerPoint</Application>
  <PresentationFormat>Custom</PresentationFormat>
  <Paragraphs>42</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Organic</vt:lpstr>
      <vt:lpstr>Earthquake</vt:lpstr>
      <vt:lpstr>What is an earthquake?</vt:lpstr>
      <vt:lpstr>What causes an earthquake?</vt:lpstr>
      <vt:lpstr>The effects of earthquakes</vt:lpstr>
      <vt:lpstr>The impacts of earthquakes on the natural environment and ecosystem</vt:lpstr>
      <vt:lpstr>What are the factors that affect the intensity and frequency of earthquakes?</vt:lpstr>
      <vt:lpstr>Methods used to detect measure and predict earthquakes</vt:lpstr>
      <vt:lpstr>What are the solutions to earthquake?</vt:lpstr>
      <vt:lpstr>How to survive an earthquake</vt:lpstr>
      <vt:lpstr>Sources</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dc:title>
  <dc:creator>user</dc:creator>
  <cp:lastModifiedBy>rawan</cp:lastModifiedBy>
  <cp:revision>49</cp:revision>
  <dcterms:created xsi:type="dcterms:W3CDTF">2023-05-03T11:41:28Z</dcterms:created>
  <dcterms:modified xsi:type="dcterms:W3CDTF">2023-05-11T13:43:51Z</dcterms:modified>
</cp:coreProperties>
</file>