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B3341-A114-42BB-9759-A8D1D038F03E}" type="datetimeFigureOut">
              <a:rPr lang="en-US" smtClean="0"/>
              <a:t>5/6/2023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86652-AABE-40F4-87B3-1810EF6F89F4}" type="slidenum">
              <a:rPr lang="en-US" smtClean="0"/>
              <a:t>‹#›</a:t>
            </a:fld>
            <a:endParaRPr lang="en-US"/>
          </a:p>
        </p:txBody>
      </p:sp>
    </p:spTree>
    <p:extLst>
      <p:ext uri="{BB962C8B-B14F-4D97-AF65-F5344CB8AC3E}">
        <p14:creationId xmlns:p14="http://schemas.microsoft.com/office/powerpoint/2010/main" val="321041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86652-AABE-40F4-87B3-1810EF6F89F4}" type="slidenum">
              <a:rPr lang="en-US" smtClean="0"/>
              <a:t>1</a:t>
            </a:fld>
            <a:endParaRPr lang="en-US"/>
          </a:p>
        </p:txBody>
      </p:sp>
    </p:spTree>
    <p:extLst>
      <p:ext uri="{BB962C8B-B14F-4D97-AF65-F5344CB8AC3E}">
        <p14:creationId xmlns:p14="http://schemas.microsoft.com/office/powerpoint/2010/main" val="148505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DC076BB9-7020-45FC-99CF-61AB05CEBFB4}" type="datetimeFigureOut">
              <a:rPr lang="en-US" smtClean="0"/>
              <a:t>5/6/2023</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55A6E316-EF2F-4740-AF86-3A067FCB62B3}"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29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76BB9-7020-45FC-99CF-61AB05CEBFB4}"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6E316-EF2F-4740-AF86-3A067FCB62B3}" type="slidenum">
              <a:rPr lang="en-US" smtClean="0"/>
              <a:t>‹#›</a:t>
            </a:fld>
            <a:endParaRPr lang="en-US"/>
          </a:p>
        </p:txBody>
      </p:sp>
    </p:spTree>
    <p:extLst>
      <p:ext uri="{BB962C8B-B14F-4D97-AF65-F5344CB8AC3E}">
        <p14:creationId xmlns:p14="http://schemas.microsoft.com/office/powerpoint/2010/main" val="254562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76BB9-7020-45FC-99CF-61AB05CEBFB4}"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6E316-EF2F-4740-AF86-3A067FCB62B3}" type="slidenum">
              <a:rPr lang="en-US" smtClean="0"/>
              <a:t>‹#›</a:t>
            </a:fld>
            <a:endParaRPr lang="en-US"/>
          </a:p>
        </p:txBody>
      </p:sp>
    </p:spTree>
    <p:extLst>
      <p:ext uri="{BB962C8B-B14F-4D97-AF65-F5344CB8AC3E}">
        <p14:creationId xmlns:p14="http://schemas.microsoft.com/office/powerpoint/2010/main" val="402329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76BB9-7020-45FC-99CF-61AB05CEBFB4}"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6E316-EF2F-4740-AF86-3A067FCB62B3}" type="slidenum">
              <a:rPr lang="en-US" smtClean="0"/>
              <a:t>‹#›</a:t>
            </a:fld>
            <a:endParaRPr lang="en-US"/>
          </a:p>
        </p:txBody>
      </p:sp>
    </p:spTree>
    <p:extLst>
      <p:ext uri="{BB962C8B-B14F-4D97-AF65-F5344CB8AC3E}">
        <p14:creationId xmlns:p14="http://schemas.microsoft.com/office/powerpoint/2010/main" val="97926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076BB9-7020-45FC-99CF-61AB05CEBFB4}"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6E316-EF2F-4740-AF86-3A067FCB62B3}"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77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076BB9-7020-45FC-99CF-61AB05CEBFB4}"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6E316-EF2F-4740-AF86-3A067FCB62B3}" type="slidenum">
              <a:rPr lang="en-US" smtClean="0"/>
              <a:t>‹#›</a:t>
            </a:fld>
            <a:endParaRPr lang="en-US"/>
          </a:p>
        </p:txBody>
      </p:sp>
    </p:spTree>
    <p:extLst>
      <p:ext uri="{BB962C8B-B14F-4D97-AF65-F5344CB8AC3E}">
        <p14:creationId xmlns:p14="http://schemas.microsoft.com/office/powerpoint/2010/main" val="413482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076BB9-7020-45FC-99CF-61AB05CEBFB4}" type="datetimeFigureOut">
              <a:rPr lang="en-US" smtClean="0"/>
              <a:t>5/6/2023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6E316-EF2F-4740-AF86-3A067FCB62B3}" type="slidenum">
              <a:rPr lang="en-US" smtClean="0"/>
              <a:t>‹#›</a:t>
            </a:fld>
            <a:endParaRPr lang="en-US"/>
          </a:p>
        </p:txBody>
      </p:sp>
    </p:spTree>
    <p:extLst>
      <p:ext uri="{BB962C8B-B14F-4D97-AF65-F5344CB8AC3E}">
        <p14:creationId xmlns:p14="http://schemas.microsoft.com/office/powerpoint/2010/main" val="77866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076BB9-7020-45FC-99CF-61AB05CEBFB4}" type="datetimeFigureOut">
              <a:rPr lang="en-US" smtClean="0"/>
              <a:t>5/6/2023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6E316-EF2F-4740-AF86-3A067FCB62B3}" type="slidenum">
              <a:rPr lang="en-US" smtClean="0"/>
              <a:t>‹#›</a:t>
            </a:fld>
            <a:endParaRPr lang="en-US"/>
          </a:p>
        </p:txBody>
      </p:sp>
    </p:spTree>
    <p:extLst>
      <p:ext uri="{BB962C8B-B14F-4D97-AF65-F5344CB8AC3E}">
        <p14:creationId xmlns:p14="http://schemas.microsoft.com/office/powerpoint/2010/main" val="229396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76BB9-7020-45FC-99CF-61AB05CEBFB4}" type="datetimeFigureOut">
              <a:rPr lang="en-US" smtClean="0"/>
              <a:t>5/6/2023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6E316-EF2F-4740-AF86-3A067FCB62B3}" type="slidenum">
              <a:rPr lang="en-US" smtClean="0"/>
              <a:t>‹#›</a:t>
            </a:fld>
            <a:endParaRPr lang="en-US"/>
          </a:p>
        </p:txBody>
      </p:sp>
    </p:spTree>
    <p:extLst>
      <p:ext uri="{BB962C8B-B14F-4D97-AF65-F5344CB8AC3E}">
        <p14:creationId xmlns:p14="http://schemas.microsoft.com/office/powerpoint/2010/main" val="167344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076BB9-7020-45FC-99CF-61AB05CEBFB4}"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6E316-EF2F-4740-AF86-3A067FCB62B3}" type="slidenum">
              <a:rPr lang="en-US" smtClean="0"/>
              <a:t>‹#›</a:t>
            </a:fld>
            <a:endParaRPr lang="en-US"/>
          </a:p>
        </p:txBody>
      </p:sp>
    </p:spTree>
    <p:extLst>
      <p:ext uri="{BB962C8B-B14F-4D97-AF65-F5344CB8AC3E}">
        <p14:creationId xmlns:p14="http://schemas.microsoft.com/office/powerpoint/2010/main" val="1970792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076BB9-7020-45FC-99CF-61AB05CEBFB4}"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6E316-EF2F-4740-AF86-3A067FCB62B3}" type="slidenum">
              <a:rPr lang="en-US" smtClean="0"/>
              <a:t>‹#›</a:t>
            </a:fld>
            <a:endParaRPr lang="en-US"/>
          </a:p>
        </p:txBody>
      </p:sp>
    </p:spTree>
    <p:extLst>
      <p:ext uri="{BB962C8B-B14F-4D97-AF65-F5344CB8AC3E}">
        <p14:creationId xmlns:p14="http://schemas.microsoft.com/office/powerpoint/2010/main" val="2816390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C076BB9-7020-45FC-99CF-61AB05CEBFB4}" type="datetimeFigureOut">
              <a:rPr lang="en-US" smtClean="0"/>
              <a:t>5/6/2023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5A6E316-EF2F-4740-AF86-3A067FCB62B3}" type="slidenum">
              <a:rPr lang="en-US" smtClean="0"/>
              <a:t>‹#›</a:t>
            </a:fld>
            <a:endParaRPr lang="en-US"/>
          </a:p>
        </p:txBody>
      </p:sp>
    </p:spTree>
    <p:extLst>
      <p:ext uri="{BB962C8B-B14F-4D97-AF65-F5344CB8AC3E}">
        <p14:creationId xmlns:p14="http://schemas.microsoft.com/office/powerpoint/2010/main" val="2773430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itn.hms.harvard.edu/flash/2020/high-fat-diets-can-affect-often-snac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oercommons.org/courseware/lesson/10511" TargetMode="External"/><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hyperlink" Target="https://openclipart.org/detail/28929"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openclipart.org/detail/140701/brain-by-trubinial-guru" TargetMode="External"/><Relationship Id="rId7" Type="http://schemas.openxmlformats.org/officeDocument/2006/relationships/hyperlink" Target="https://pixabay.com/en/leg-foot-toes-knee-ankle-heel-310737/" TargetMode="Externa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www.publicdomainpictures.net/view-image.php?image=183242&amp;picture=body-parts-5"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C50E7F-3ED7-CB85-EEEF-FD8E2844226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2959" y="-387624"/>
            <a:ext cx="13228320" cy="7803966"/>
          </a:xfrm>
          <a:prstGeom prst="rect">
            <a:avLst/>
          </a:prstGeom>
          <a:effectLst>
            <a:outerShdw blurRad="50800" dist="50800" dir="5400000" algn="ctr" rotWithShape="0">
              <a:schemeClr val="tx2">
                <a:lumMod val="25000"/>
                <a:lumOff val="75000"/>
              </a:schemeClr>
            </a:outerShdw>
          </a:effectLst>
        </p:spPr>
      </p:pic>
      <p:sp>
        <p:nvSpPr>
          <p:cNvPr id="2" name="Title 1">
            <a:extLst>
              <a:ext uri="{FF2B5EF4-FFF2-40B4-BE49-F238E27FC236}">
                <a16:creationId xmlns:a16="http://schemas.microsoft.com/office/drawing/2014/main" id="{5BE109A2-5593-CFA0-1D4A-FA2CD0250B88}"/>
              </a:ext>
            </a:extLst>
          </p:cNvPr>
          <p:cNvSpPr>
            <a:spLocks noGrp="1"/>
          </p:cNvSpPr>
          <p:nvPr>
            <p:ph type="ctrTitle"/>
          </p:nvPr>
        </p:nvSpPr>
        <p:spPr/>
        <p:txBody>
          <a:bodyPr/>
          <a:lstStyle/>
          <a:p>
            <a:r>
              <a:rPr lang="ar-JO" sz="8000" dirty="0">
                <a:solidFill>
                  <a:schemeClr val="accent1"/>
                </a:solidFill>
              </a:rPr>
              <a:t>السمنة</a:t>
            </a:r>
            <a:r>
              <a:rPr lang="ar-JO" dirty="0"/>
              <a:t> </a:t>
            </a:r>
            <a:endParaRPr lang="en-US" dirty="0"/>
          </a:p>
        </p:txBody>
      </p:sp>
      <p:sp>
        <p:nvSpPr>
          <p:cNvPr id="3" name="Subtitle 2">
            <a:extLst>
              <a:ext uri="{FF2B5EF4-FFF2-40B4-BE49-F238E27FC236}">
                <a16:creationId xmlns:a16="http://schemas.microsoft.com/office/drawing/2014/main" id="{5B9CD39B-CE6A-8CA9-4800-1DA9BB6034A5}"/>
              </a:ext>
            </a:extLst>
          </p:cNvPr>
          <p:cNvSpPr>
            <a:spLocks noGrp="1"/>
          </p:cNvSpPr>
          <p:nvPr>
            <p:ph type="subTitle" idx="1"/>
          </p:nvPr>
        </p:nvSpPr>
        <p:spPr>
          <a:xfrm>
            <a:off x="1597770" y="5281541"/>
            <a:ext cx="8767860" cy="590939"/>
          </a:xfrm>
          <a:solidFill>
            <a:schemeClr val="accent1">
              <a:lumMod val="60000"/>
              <a:lumOff val="40000"/>
            </a:schemeClr>
          </a:solidFill>
        </p:spPr>
        <p:txBody>
          <a:bodyPr>
            <a:normAutofit/>
          </a:bodyPr>
          <a:lstStyle/>
          <a:p>
            <a:pPr rtl="1"/>
            <a:r>
              <a:rPr lang="ar-JO" sz="2800" b="1" dirty="0">
                <a:solidFill>
                  <a:schemeClr val="bg1"/>
                </a:solidFill>
              </a:rPr>
              <a:t>عمل:</a:t>
            </a:r>
            <a:r>
              <a:rPr lang="en-US" sz="2800" b="1" dirty="0">
                <a:solidFill>
                  <a:schemeClr val="bg1"/>
                </a:solidFill>
              </a:rPr>
              <a:t> </a:t>
            </a:r>
            <a:r>
              <a:rPr lang="ar-JO" sz="3200" b="1" dirty="0" err="1">
                <a:solidFill>
                  <a:schemeClr val="bg1"/>
                </a:solidFill>
              </a:rPr>
              <a:t>سنتيا</a:t>
            </a:r>
            <a:r>
              <a:rPr lang="ar-JO" sz="3200" b="1" dirty="0">
                <a:solidFill>
                  <a:schemeClr val="bg1"/>
                </a:solidFill>
              </a:rPr>
              <a:t> نينو، كاتيا حداد، مايا وردات</a:t>
            </a:r>
            <a:endParaRPr lang="en-US" sz="3200" b="1" dirty="0">
              <a:solidFill>
                <a:schemeClr val="bg1"/>
              </a:solidFill>
            </a:endParaRPr>
          </a:p>
        </p:txBody>
      </p:sp>
      <p:sp>
        <p:nvSpPr>
          <p:cNvPr id="8" name="TextBox 7">
            <a:extLst>
              <a:ext uri="{FF2B5EF4-FFF2-40B4-BE49-F238E27FC236}">
                <a16:creationId xmlns:a16="http://schemas.microsoft.com/office/drawing/2014/main" id="{7E51F250-7085-3F40-72CC-3BF1C5CDB15F}"/>
              </a:ext>
            </a:extLst>
          </p:cNvPr>
          <p:cNvSpPr txBox="1"/>
          <p:nvPr/>
        </p:nvSpPr>
        <p:spPr>
          <a:xfrm>
            <a:off x="1262349" y="6858000"/>
            <a:ext cx="9667301"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327634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500"/>
                                        <p:tgtEl>
                                          <p:spTgt spid="3">
                                            <p:bg/>
                                          </p:spTgt>
                                        </p:tgtEl>
                                      </p:cBhvr>
                                    </p:animEffect>
                                    <p:anim calcmode="lin" valueType="num">
                                      <p:cBhvr>
                                        <p:cTn id="14" dur="1500" fill="hold"/>
                                        <p:tgtEl>
                                          <p:spTgt spid="3">
                                            <p:bg/>
                                          </p:spTgt>
                                        </p:tgtEl>
                                        <p:attrNameLst>
                                          <p:attrName>ppt_x</p:attrName>
                                        </p:attrNameLst>
                                      </p:cBhvr>
                                      <p:tavLst>
                                        <p:tav tm="0">
                                          <p:val>
                                            <p:strVal val="#ppt_x"/>
                                          </p:val>
                                        </p:tav>
                                        <p:tav tm="100000">
                                          <p:val>
                                            <p:strVal val="#ppt_x"/>
                                          </p:val>
                                        </p:tav>
                                      </p:tavLst>
                                    </p:anim>
                                    <p:anim calcmode="lin" valueType="num">
                                      <p:cBhvr>
                                        <p:cTn id="15" dur="1500" fill="hold"/>
                                        <p:tgtEl>
                                          <p:spTgt spid="3">
                                            <p:bg/>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500"/>
                                        <p:tgtEl>
                                          <p:spTgt spid="3">
                                            <p:txEl>
                                              <p:pRg st="0" end="0"/>
                                            </p:txEl>
                                          </p:spTgt>
                                        </p:tgtEl>
                                      </p:cBhvr>
                                    </p:animEffect>
                                    <p:anim calcmode="lin" valueType="num">
                                      <p:cBhvr>
                                        <p:cTn id="20"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24F86-2019-BAF9-7D77-169D5DDF3EBC}"/>
              </a:ext>
            </a:extLst>
          </p:cNvPr>
          <p:cNvSpPr>
            <a:spLocks noGrp="1"/>
          </p:cNvSpPr>
          <p:nvPr>
            <p:ph type="title"/>
          </p:nvPr>
        </p:nvSpPr>
        <p:spPr/>
        <p:txBody>
          <a:bodyPr>
            <a:normAutofit/>
          </a:bodyPr>
          <a:lstStyle/>
          <a:p>
            <a:pPr algn="r"/>
            <a:r>
              <a:rPr lang="ar-JO" sz="6000" b="1" dirty="0"/>
              <a:t>ما هي السمنة؟</a:t>
            </a:r>
            <a:endParaRPr lang="en-US" sz="6000" b="1" dirty="0"/>
          </a:p>
        </p:txBody>
      </p:sp>
      <p:sp>
        <p:nvSpPr>
          <p:cNvPr id="4" name="Content Placeholder 3">
            <a:extLst>
              <a:ext uri="{FF2B5EF4-FFF2-40B4-BE49-F238E27FC236}">
                <a16:creationId xmlns:a16="http://schemas.microsoft.com/office/drawing/2014/main" id="{10D65854-57C8-9AA8-AD50-07C8FA22243C}"/>
              </a:ext>
            </a:extLst>
          </p:cNvPr>
          <p:cNvSpPr>
            <a:spLocks noGrp="1"/>
          </p:cNvSpPr>
          <p:nvPr>
            <p:ph sz="half" idx="2"/>
          </p:nvPr>
        </p:nvSpPr>
        <p:spPr/>
        <p:txBody>
          <a:bodyPr>
            <a:normAutofit/>
          </a:bodyPr>
          <a:lstStyle/>
          <a:p>
            <a:pPr marL="45720" indent="0" algn="r">
              <a:buNone/>
            </a:pPr>
            <a:r>
              <a:rPr lang="ar-JO" sz="4000" dirty="0">
                <a:solidFill>
                  <a:schemeClr val="accent2"/>
                </a:solidFill>
              </a:rPr>
              <a:t>تعرَّف زيادة الوزن والسمنة بأنهما تراكم غير طبيعي أو مفرط للدهون على نحو يشكل خطراً على الصحة. </a:t>
            </a:r>
            <a:endParaRPr lang="en-US" sz="4000" dirty="0">
              <a:solidFill>
                <a:schemeClr val="accent2"/>
              </a:solidFill>
            </a:endParaRPr>
          </a:p>
        </p:txBody>
      </p:sp>
      <p:pic>
        <p:nvPicPr>
          <p:cNvPr id="1026" name="Picture 2" descr="Obese Child Vector Art, Icons, and Graphics for Free Download">
            <a:extLst>
              <a:ext uri="{FF2B5EF4-FFF2-40B4-BE49-F238E27FC236}">
                <a16:creationId xmlns:a16="http://schemas.microsoft.com/office/drawing/2014/main" id="{79F547D6-018D-031B-3336-F1ECFD78507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02487" y="931127"/>
            <a:ext cx="4086073" cy="522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78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1000"/>
                                        <p:tgtEl>
                                          <p:spTgt spid="4">
                                            <p:txEl>
                                              <p:pRg st="0" end="0"/>
                                            </p:txEl>
                                          </p:spTgt>
                                        </p:tgtEl>
                                      </p:cBhvr>
                                    </p:animEffect>
                                  </p:childTnLst>
                                </p:cTn>
                              </p:par>
                            </p:childTnLst>
                          </p:cTn>
                        </p:par>
                        <p:par>
                          <p:cTn id="12" fill="hold">
                            <p:stCondLst>
                              <p:cond delay="2000"/>
                            </p:stCondLst>
                            <p:childTnLst>
                              <p:par>
                                <p:cTn id="13" presetID="21" presetClass="entr" presetSubtype="1"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heel(1)">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CF94-FF64-C31F-177C-F288F130C726}"/>
              </a:ext>
            </a:extLst>
          </p:cNvPr>
          <p:cNvSpPr>
            <a:spLocks noGrp="1"/>
          </p:cNvSpPr>
          <p:nvPr>
            <p:ph type="title"/>
          </p:nvPr>
        </p:nvSpPr>
        <p:spPr/>
        <p:txBody>
          <a:bodyPr>
            <a:normAutofit/>
          </a:bodyPr>
          <a:lstStyle/>
          <a:p>
            <a:pPr algn="r"/>
            <a:r>
              <a:rPr lang="ar-JO" sz="6000" b="1" dirty="0"/>
              <a:t>ما هي أسباب السمنة؟</a:t>
            </a:r>
            <a:endParaRPr lang="en-US" sz="6000" b="1" dirty="0"/>
          </a:p>
        </p:txBody>
      </p:sp>
      <p:sp>
        <p:nvSpPr>
          <p:cNvPr id="4" name="Content Placeholder 3">
            <a:extLst>
              <a:ext uri="{FF2B5EF4-FFF2-40B4-BE49-F238E27FC236}">
                <a16:creationId xmlns:a16="http://schemas.microsoft.com/office/drawing/2014/main" id="{900A074A-17E2-EDBA-5370-01ADF7A8E421}"/>
              </a:ext>
            </a:extLst>
          </p:cNvPr>
          <p:cNvSpPr>
            <a:spLocks noGrp="1"/>
          </p:cNvSpPr>
          <p:nvPr>
            <p:ph sz="half" idx="2"/>
          </p:nvPr>
        </p:nvSpPr>
        <p:spPr>
          <a:xfrm>
            <a:off x="6182362" y="2057399"/>
            <a:ext cx="5162388" cy="4333241"/>
          </a:xfrm>
        </p:spPr>
        <p:txBody>
          <a:bodyPr>
            <a:normAutofit fontScale="85000" lnSpcReduction="10000"/>
          </a:bodyPr>
          <a:lstStyle/>
          <a:p>
            <a:pPr marL="45720" indent="0" algn="r">
              <a:buNone/>
            </a:pPr>
            <a:r>
              <a:rPr lang="ar-JO" sz="2400" dirty="0">
                <a:solidFill>
                  <a:schemeClr val="accent2"/>
                </a:solidFill>
              </a:rPr>
              <a:t>١)من لديه تاريخ مرضي عائلي.</a:t>
            </a:r>
          </a:p>
          <a:p>
            <a:pPr marL="45720" indent="0" algn="r">
              <a:buNone/>
            </a:pPr>
            <a:r>
              <a:rPr lang="ar-JO" sz="2400" dirty="0">
                <a:solidFill>
                  <a:schemeClr val="accent2"/>
                </a:solidFill>
              </a:rPr>
              <a:t>٢)طبيعة النمط الغذائي للفرد أو الأسرة.</a:t>
            </a:r>
          </a:p>
          <a:p>
            <a:pPr marL="45720" indent="0" algn="r">
              <a:buNone/>
            </a:pPr>
            <a:r>
              <a:rPr lang="ar-JO" sz="2400" dirty="0">
                <a:solidFill>
                  <a:schemeClr val="accent2"/>
                </a:solidFill>
              </a:rPr>
              <a:t>٣)غياب أو قلة ممارسة الرياضة.</a:t>
            </a:r>
          </a:p>
          <a:p>
            <a:pPr marL="45720" indent="0" algn="r">
              <a:buNone/>
            </a:pPr>
            <a:r>
              <a:rPr lang="ar-JO" sz="2400" dirty="0">
                <a:solidFill>
                  <a:schemeClr val="accent2"/>
                </a:solidFill>
              </a:rPr>
              <a:t>٤)بعض الأمراض، مثل: متلازمة </a:t>
            </a:r>
            <a:r>
              <a:rPr lang="ar-JO" sz="2400" dirty="0" err="1">
                <a:solidFill>
                  <a:schemeClr val="accent2"/>
                </a:solidFill>
              </a:rPr>
              <a:t>كوشينغ</a:t>
            </a:r>
            <a:r>
              <a:rPr lang="ar-JO" sz="2400" dirty="0">
                <a:solidFill>
                  <a:schemeClr val="accent2"/>
                </a:solidFill>
              </a:rPr>
              <a:t>، الغدة الدرقية غير النشطة ومتلازمة </a:t>
            </a:r>
            <a:r>
              <a:rPr lang="ar-JO" sz="2400" dirty="0" err="1">
                <a:solidFill>
                  <a:schemeClr val="accent2"/>
                </a:solidFill>
              </a:rPr>
              <a:t>برادر</a:t>
            </a:r>
            <a:r>
              <a:rPr lang="ar-JO" sz="2400" dirty="0">
                <a:solidFill>
                  <a:schemeClr val="accent2"/>
                </a:solidFill>
              </a:rPr>
              <a:t> ويلي.</a:t>
            </a:r>
          </a:p>
          <a:p>
            <a:pPr marL="45720" indent="0" algn="r">
              <a:buNone/>
            </a:pPr>
            <a:r>
              <a:rPr lang="ar-JO" sz="2400" dirty="0">
                <a:solidFill>
                  <a:schemeClr val="accent2"/>
                </a:solidFill>
              </a:rPr>
              <a:t>٥)بعض الأدوية، مثل: مضادات الاكتئاب، بعض أدوية السكري، بعض أدوية الصرع وكذلك بعض وسائل منع الحمل قد تؤدي إلى زيادة الوزن.</a:t>
            </a:r>
          </a:p>
          <a:p>
            <a:pPr marL="45720" indent="0" algn="r">
              <a:buNone/>
            </a:pPr>
            <a:r>
              <a:rPr lang="ar-JO" sz="2400" dirty="0">
                <a:solidFill>
                  <a:schemeClr val="accent2"/>
                </a:solidFill>
              </a:rPr>
              <a:t>٦)اختلال نظام النوم: عدم الحصول على قسط كافٍ من النوم أو العكس، يمكن أن يسبب تغيرات في الهرمونات التي تزيد من الشهية.</a:t>
            </a:r>
          </a:p>
          <a:p>
            <a:pPr marL="45720" indent="0" algn="r">
              <a:buNone/>
            </a:pPr>
            <a:r>
              <a:rPr lang="ar-JO" sz="2400" dirty="0">
                <a:solidFill>
                  <a:schemeClr val="accent2"/>
                </a:solidFill>
              </a:rPr>
              <a:t>٧)التقدم بالعمر.</a:t>
            </a:r>
          </a:p>
          <a:p>
            <a:pPr marL="45720" indent="0" algn="r">
              <a:buNone/>
            </a:pPr>
            <a:endParaRPr lang="en-US" sz="1800" dirty="0"/>
          </a:p>
        </p:txBody>
      </p:sp>
      <p:pic>
        <p:nvPicPr>
          <p:cNvPr id="2050" name="Picture 2" descr="Infographics Of Obesity. Cartoon Characters Are Fat Men And Women. Causes  Of The Disease. Royalty Free SVG, Cliparts, Vectors, And Stock  Illustration. Image 105157677.">
            <a:extLst>
              <a:ext uri="{FF2B5EF4-FFF2-40B4-BE49-F238E27FC236}">
                <a16:creationId xmlns:a16="http://schemas.microsoft.com/office/drawing/2014/main" id="{85581848-80A3-6ABC-1B3C-ACCF75FE616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43000" y="2287629"/>
            <a:ext cx="4953000" cy="371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01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000"/>
                                        <p:tgtEl>
                                          <p:spTgt spid="4">
                                            <p:txEl>
                                              <p:pRg st="5" end="5"/>
                                            </p:txEl>
                                          </p:spTgt>
                                        </p:tgtEl>
                                      </p:cBhvr>
                                    </p:animEffect>
                                    <p:anim calcmode="lin" valueType="num">
                                      <p:cBhvr>
                                        <p:cTn id="4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14" presetClass="entr" presetSubtype="10" fill="hold" nodeType="afterEffect">
                                  <p:stCondLst>
                                    <p:cond delay="0"/>
                                  </p:stCondLst>
                                  <p:childTnLst>
                                    <p:set>
                                      <p:cBhvr>
                                        <p:cTn id="54" dur="1" fill="hold">
                                          <p:stCondLst>
                                            <p:cond delay="0"/>
                                          </p:stCondLst>
                                        </p:cTn>
                                        <p:tgtEl>
                                          <p:spTgt spid="2050"/>
                                        </p:tgtEl>
                                        <p:attrNameLst>
                                          <p:attrName>style.visibility</p:attrName>
                                        </p:attrNameLst>
                                      </p:cBhvr>
                                      <p:to>
                                        <p:strVal val="visible"/>
                                      </p:to>
                                    </p:set>
                                    <p:animEffect transition="in" filter="randombar(horizontal)">
                                      <p:cBhvr>
                                        <p:cTn id="5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CB00-071A-5EC1-B5BB-D0C437CB2EA4}"/>
              </a:ext>
            </a:extLst>
          </p:cNvPr>
          <p:cNvSpPr>
            <a:spLocks noGrp="1"/>
          </p:cNvSpPr>
          <p:nvPr>
            <p:ph type="title"/>
          </p:nvPr>
        </p:nvSpPr>
        <p:spPr>
          <a:xfrm>
            <a:off x="1143000" y="450442"/>
            <a:ext cx="9875520" cy="916625"/>
          </a:xfrm>
        </p:spPr>
        <p:txBody>
          <a:bodyPr>
            <a:normAutofit/>
          </a:bodyPr>
          <a:lstStyle/>
          <a:p>
            <a:pPr algn="r"/>
            <a:r>
              <a:rPr lang="ar-JO" sz="3600" b="1" dirty="0"/>
              <a:t>كيف تأثر السمنة على مختلف اجزاء الجسم؟</a:t>
            </a:r>
            <a:endParaRPr lang="en-US" sz="3600" b="1" dirty="0"/>
          </a:p>
        </p:txBody>
      </p:sp>
      <p:sp>
        <p:nvSpPr>
          <p:cNvPr id="3" name="Content Placeholder 2">
            <a:extLst>
              <a:ext uri="{FF2B5EF4-FFF2-40B4-BE49-F238E27FC236}">
                <a16:creationId xmlns:a16="http://schemas.microsoft.com/office/drawing/2014/main" id="{8D901510-68A3-8216-8516-F9EB2E2CD758}"/>
              </a:ext>
            </a:extLst>
          </p:cNvPr>
          <p:cNvSpPr>
            <a:spLocks noGrp="1"/>
          </p:cNvSpPr>
          <p:nvPr>
            <p:ph sz="half" idx="1"/>
          </p:nvPr>
        </p:nvSpPr>
        <p:spPr>
          <a:xfrm>
            <a:off x="1325880" y="2539999"/>
            <a:ext cx="4754880" cy="4023360"/>
          </a:xfrm>
        </p:spPr>
        <p:txBody>
          <a:bodyPr>
            <a:normAutofit/>
          </a:bodyPr>
          <a:lstStyle/>
          <a:p>
            <a:pPr marL="45720" indent="0" algn="r">
              <a:buNone/>
            </a:pPr>
            <a:r>
              <a:rPr lang="ar-JO" sz="2800" dirty="0">
                <a:solidFill>
                  <a:schemeClr val="accent2"/>
                </a:solidFill>
              </a:rPr>
              <a:t>الكلى: تؤثر السمنة أيضًا على الكلى، فارتفاع مستوى الكوليسترول أو الدهون الضارة لفترة طويلة يتسبب في ترسيبها على الشرايين ما يجعلها أضيق من الطبيعي فيؤثر على ضخ الدم للكلى وبالتالي لا تحصل على تغذيتها الدموية، فترتفع وظائفها، وتصاب أنسجتها بالتليف</a:t>
            </a:r>
            <a:endParaRPr lang="en-US" sz="2800" dirty="0">
              <a:solidFill>
                <a:schemeClr val="accent2"/>
              </a:solidFill>
            </a:endParaRPr>
          </a:p>
        </p:txBody>
      </p:sp>
      <p:sp>
        <p:nvSpPr>
          <p:cNvPr id="4" name="Content Placeholder 3">
            <a:extLst>
              <a:ext uri="{FF2B5EF4-FFF2-40B4-BE49-F238E27FC236}">
                <a16:creationId xmlns:a16="http://schemas.microsoft.com/office/drawing/2014/main" id="{99CE5713-1C67-2730-46C6-D3B91C70A858}"/>
              </a:ext>
            </a:extLst>
          </p:cNvPr>
          <p:cNvSpPr>
            <a:spLocks noGrp="1"/>
          </p:cNvSpPr>
          <p:nvPr>
            <p:ph sz="half" idx="2"/>
          </p:nvPr>
        </p:nvSpPr>
        <p:spPr>
          <a:xfrm>
            <a:off x="6294122" y="2534920"/>
            <a:ext cx="4754880" cy="4023360"/>
          </a:xfrm>
        </p:spPr>
        <p:txBody>
          <a:bodyPr>
            <a:normAutofit/>
          </a:bodyPr>
          <a:lstStyle/>
          <a:p>
            <a:pPr marL="45720" indent="0" algn="r">
              <a:buNone/>
            </a:pPr>
            <a:r>
              <a:rPr lang="ar-JO" sz="2800" dirty="0">
                <a:solidFill>
                  <a:schemeClr val="accent2"/>
                </a:solidFill>
              </a:rPr>
              <a:t>القلب: أن القلب هو المسئول عن ضخ الدم للأعضاء الحيوية المختلفة، فتتسبب السمنة في زيادة الضغط على القلب، فبدلًا من ضخ الدم للوزن الطبيعي للجسم وليكن 60 كيلوجرام، يضخ دم لوزن 90 كيلو جرام، ما يتسبب في إجهاد عضلة القلب وتعرضها للتضخم</a:t>
            </a:r>
            <a:endParaRPr lang="en-US" sz="2800" dirty="0">
              <a:solidFill>
                <a:schemeClr val="accent2"/>
              </a:solidFill>
            </a:endParaRPr>
          </a:p>
        </p:txBody>
      </p:sp>
      <p:pic>
        <p:nvPicPr>
          <p:cNvPr id="6" name="Picture 5">
            <a:extLst>
              <a:ext uri="{FF2B5EF4-FFF2-40B4-BE49-F238E27FC236}">
                <a16:creationId xmlns:a16="http://schemas.microsoft.com/office/drawing/2014/main" id="{DA3ED1ED-F3A3-C0BD-5034-589A6ABD9BF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102062" y="1329849"/>
            <a:ext cx="1818639" cy="1205071"/>
          </a:xfrm>
          <a:prstGeom prst="rect">
            <a:avLst/>
          </a:prstGeom>
        </p:spPr>
      </p:pic>
      <p:pic>
        <p:nvPicPr>
          <p:cNvPr id="9" name="Picture 8">
            <a:extLst>
              <a:ext uri="{FF2B5EF4-FFF2-40B4-BE49-F238E27FC236}">
                <a16:creationId xmlns:a16="http://schemas.microsoft.com/office/drawing/2014/main" id="{74786F51-652E-537B-5B3C-52E820176EA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15103" y="1367066"/>
            <a:ext cx="1455957" cy="1167853"/>
          </a:xfrm>
          <a:prstGeom prst="rect">
            <a:avLst/>
          </a:prstGeom>
        </p:spPr>
      </p:pic>
    </p:spTree>
    <p:extLst>
      <p:ext uri="{BB962C8B-B14F-4D97-AF65-F5344CB8AC3E}">
        <p14:creationId xmlns:p14="http://schemas.microsoft.com/office/powerpoint/2010/main" val="253606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4">
                                            <p:txEl>
                                              <p:pRg st="0" end="0"/>
                                            </p:txEl>
                                          </p:spTgt>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3">
                                            <p:txEl>
                                              <p:pRg st="0" end="0"/>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Effect transition="in" filter="fade">
                                      <p:cBhvr>
                                        <p:cTn id="26" dur="1000"/>
                                        <p:tgtEl>
                                          <p:spTgt spid="9"/>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4FC5-3FC8-38F2-54B4-64825B0F10FF}"/>
              </a:ext>
            </a:extLst>
          </p:cNvPr>
          <p:cNvSpPr>
            <a:spLocks noGrp="1"/>
          </p:cNvSpPr>
          <p:nvPr>
            <p:ph type="title"/>
          </p:nvPr>
        </p:nvSpPr>
        <p:spPr>
          <a:xfrm>
            <a:off x="1143000" y="325120"/>
            <a:ext cx="9875520" cy="1209040"/>
          </a:xfrm>
        </p:spPr>
        <p:txBody>
          <a:bodyPr>
            <a:normAutofit/>
          </a:bodyPr>
          <a:lstStyle/>
          <a:p>
            <a:pPr algn="r"/>
            <a:r>
              <a:rPr lang="ar-JO" sz="3600" b="1" dirty="0"/>
              <a:t>كيف تأثر السمنة على مختلف اجزاء الجسم؟</a:t>
            </a:r>
            <a:endParaRPr lang="en-US" sz="3600" dirty="0"/>
          </a:p>
        </p:txBody>
      </p:sp>
      <p:sp>
        <p:nvSpPr>
          <p:cNvPr id="3" name="Content Placeholder 2">
            <a:extLst>
              <a:ext uri="{FF2B5EF4-FFF2-40B4-BE49-F238E27FC236}">
                <a16:creationId xmlns:a16="http://schemas.microsoft.com/office/drawing/2014/main" id="{1260A044-ADCC-9010-0305-01138829C3A5}"/>
              </a:ext>
            </a:extLst>
          </p:cNvPr>
          <p:cNvSpPr>
            <a:spLocks noGrp="1"/>
          </p:cNvSpPr>
          <p:nvPr>
            <p:ph sz="half" idx="1"/>
          </p:nvPr>
        </p:nvSpPr>
        <p:spPr>
          <a:xfrm>
            <a:off x="1143000" y="2509520"/>
            <a:ext cx="4754880" cy="4023360"/>
          </a:xfrm>
        </p:spPr>
        <p:txBody>
          <a:bodyPr>
            <a:normAutofit/>
          </a:bodyPr>
          <a:lstStyle/>
          <a:p>
            <a:pPr marL="45720" indent="0" algn="r">
              <a:buNone/>
            </a:pPr>
            <a:r>
              <a:rPr lang="ar-JO" sz="2800" dirty="0">
                <a:solidFill>
                  <a:schemeClr val="accent2"/>
                </a:solidFill>
              </a:rPr>
              <a:t>الاطراف:لأن السمنة تؤثر على ضخ القلب للدم فيتعرض بعض المرضى لعدم تدفق الدم بشكل جيد إلى الأطراف، هذا بالإضافة إلى أن تراكم الدهون على الشرايين خاصة الموجودة في الأطراف لأنها تكون دقيقة جدا ما يتسبب في تصلبها وتعرض الشرايين للانسداد ما يؤدي إلى الإصابة بالغرغرينا</a:t>
            </a:r>
            <a:endParaRPr lang="en-US" sz="2800" dirty="0">
              <a:solidFill>
                <a:schemeClr val="accent2"/>
              </a:solidFill>
            </a:endParaRPr>
          </a:p>
        </p:txBody>
      </p:sp>
      <p:sp>
        <p:nvSpPr>
          <p:cNvPr id="4" name="Content Placeholder 3">
            <a:extLst>
              <a:ext uri="{FF2B5EF4-FFF2-40B4-BE49-F238E27FC236}">
                <a16:creationId xmlns:a16="http://schemas.microsoft.com/office/drawing/2014/main" id="{A787FB68-28CE-BD4B-5F0C-440D1D2BC2AC}"/>
              </a:ext>
            </a:extLst>
          </p:cNvPr>
          <p:cNvSpPr>
            <a:spLocks noGrp="1"/>
          </p:cNvSpPr>
          <p:nvPr>
            <p:ph sz="half" idx="2"/>
          </p:nvPr>
        </p:nvSpPr>
        <p:spPr>
          <a:xfrm>
            <a:off x="6294122" y="2509520"/>
            <a:ext cx="4754880" cy="4023360"/>
          </a:xfrm>
        </p:spPr>
        <p:txBody>
          <a:bodyPr>
            <a:normAutofit/>
          </a:bodyPr>
          <a:lstStyle/>
          <a:p>
            <a:pPr marL="45720" indent="0" algn="r">
              <a:buNone/>
            </a:pPr>
            <a:r>
              <a:rPr lang="ar-JO" sz="3200" dirty="0">
                <a:solidFill>
                  <a:schemeClr val="accent2"/>
                </a:solidFill>
              </a:rPr>
              <a:t>المخ: يصل تأثير السمنة إلى المخ أيضًا فترسيب الدهون على الخلايا والشرايين يتسبب في ضيقها ما يتسبب في ضعف الدورة الدموية المخية، ما يعرض الشخص بشكل دائم للدوخة وعدم الاتزان</a:t>
            </a:r>
            <a:endParaRPr lang="en-US" sz="3200" dirty="0">
              <a:solidFill>
                <a:schemeClr val="accent2"/>
              </a:solidFill>
            </a:endParaRPr>
          </a:p>
        </p:txBody>
      </p:sp>
      <p:pic>
        <p:nvPicPr>
          <p:cNvPr id="6" name="Picture 5">
            <a:extLst>
              <a:ext uri="{FF2B5EF4-FFF2-40B4-BE49-F238E27FC236}">
                <a16:creationId xmlns:a16="http://schemas.microsoft.com/office/drawing/2014/main" id="{0EDEDF49-C440-BF43-AA8D-7FDE87F6A3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38160" y="1214120"/>
            <a:ext cx="1849120" cy="1295400"/>
          </a:xfrm>
          <a:prstGeom prst="rect">
            <a:avLst/>
          </a:prstGeom>
        </p:spPr>
      </p:pic>
      <p:pic>
        <p:nvPicPr>
          <p:cNvPr id="8" name="Picture 7">
            <a:extLst>
              <a:ext uri="{FF2B5EF4-FFF2-40B4-BE49-F238E27FC236}">
                <a16:creationId xmlns:a16="http://schemas.microsoft.com/office/drawing/2014/main" id="{64986FD0-DE9B-CBC7-5561-FF57A9BC19B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195233" y="1214120"/>
            <a:ext cx="1216462" cy="1295400"/>
          </a:xfrm>
          <a:prstGeom prst="rect">
            <a:avLst/>
          </a:prstGeom>
        </p:spPr>
      </p:pic>
      <p:pic>
        <p:nvPicPr>
          <p:cNvPr id="10" name="Picture 9">
            <a:extLst>
              <a:ext uri="{FF2B5EF4-FFF2-40B4-BE49-F238E27FC236}">
                <a16:creationId xmlns:a16="http://schemas.microsoft.com/office/drawing/2014/main" id="{630477E1-BB22-4D8B-77DB-EC066A34B4E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463928" y="1066800"/>
            <a:ext cx="721360" cy="1442720"/>
          </a:xfrm>
          <a:prstGeom prst="rect">
            <a:avLst/>
          </a:prstGeom>
        </p:spPr>
      </p:pic>
    </p:spTree>
    <p:extLst>
      <p:ext uri="{BB962C8B-B14F-4D97-AF65-F5344CB8AC3E}">
        <p14:creationId xmlns:p14="http://schemas.microsoft.com/office/powerpoint/2010/main" val="33908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4">
                                            <p:txEl>
                                              <p:pRg st="0" end="0"/>
                                            </p:txEl>
                                          </p:spTgt>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3">
                                            <p:txEl>
                                              <p:pRg st="0" end="0"/>
                                            </p:txEl>
                                          </p:spTgt>
                                        </p:tgtEl>
                                      </p:cBhvr>
                                    </p:animEffect>
                                  </p:childTnLst>
                                </p:cTn>
                              </p:par>
                            </p:childTnLst>
                          </p:cTn>
                        </p:par>
                        <p:par>
                          <p:cTn id="22" fill="hold">
                            <p:stCondLst>
                              <p:cond delay="3000"/>
                            </p:stCondLst>
                            <p:childTnLst>
                              <p:par>
                                <p:cTn id="23" presetID="6"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par>
                          <p:cTn id="26" fill="hold">
                            <p:stCondLst>
                              <p:cond delay="5000"/>
                            </p:stCondLst>
                            <p:childTnLst>
                              <p:par>
                                <p:cTn id="27" presetID="6"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par>
                          <p:cTn id="30" fill="hold">
                            <p:stCondLst>
                              <p:cond delay="7000"/>
                            </p:stCondLst>
                            <p:childTnLst>
                              <p:par>
                                <p:cTn id="31" presetID="6"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3E4BD-E0BC-7786-747C-AB38836180C9}"/>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Citation links:</a:t>
            </a:r>
          </a:p>
        </p:txBody>
      </p:sp>
      <p:sp>
        <p:nvSpPr>
          <p:cNvPr id="3" name="Content Placeholder 2">
            <a:extLst>
              <a:ext uri="{FF2B5EF4-FFF2-40B4-BE49-F238E27FC236}">
                <a16:creationId xmlns:a16="http://schemas.microsoft.com/office/drawing/2014/main" id="{56B4B781-B692-A9DD-93EE-5DBAFC848B37}"/>
              </a:ext>
            </a:extLst>
          </p:cNvPr>
          <p:cNvSpPr>
            <a:spLocks noGrp="1"/>
          </p:cNvSpPr>
          <p:nvPr>
            <p:ph idx="1"/>
          </p:nvPr>
        </p:nvSpPr>
        <p:spPr/>
        <p:txBody>
          <a:bodyPr/>
          <a:lstStyle/>
          <a:p>
            <a:pPr marL="502920" indent="-457200">
              <a:buFont typeface="Corbel" pitchFamily="34" charset="0"/>
              <a:buAutoNum type="arabicPeriod"/>
            </a:pPr>
            <a:r>
              <a:rPr lang="en-US" dirty="0">
                <a:effectLst/>
              </a:rPr>
              <a:t>World Health Organization. (n.d.). </a:t>
            </a:r>
            <a:r>
              <a:rPr lang="ar-JO" i="1" dirty="0">
                <a:effectLst/>
              </a:rPr>
              <a:t>السمنة</a:t>
            </a:r>
            <a:r>
              <a:rPr lang="ar-JO" dirty="0">
                <a:effectLst/>
              </a:rPr>
              <a:t>. </a:t>
            </a:r>
            <a:r>
              <a:rPr lang="en-US" dirty="0">
                <a:effectLst/>
              </a:rPr>
              <a:t>World Health Organization. Retrieved May 5, 2023, from https://www.who.int/ar/health-topics/obesity#tab=tab_1 </a:t>
            </a:r>
          </a:p>
          <a:p>
            <a:pPr marL="502920" indent="-457200">
              <a:buFont typeface="Corbel" pitchFamily="34" charset="0"/>
              <a:buAutoNum type="arabicPeriod"/>
            </a:pPr>
            <a:r>
              <a:rPr lang="ar-JO" dirty="0">
                <a:effectLst/>
              </a:rPr>
              <a:t>الصحة فريق بوابة وزارة. </a:t>
            </a:r>
            <a:r>
              <a:rPr lang="en-US" dirty="0">
                <a:effectLst/>
              </a:rPr>
              <a:t>n.d.). </a:t>
            </a:r>
            <a:r>
              <a:rPr lang="ar-JO" i="1" dirty="0">
                <a:effectLst/>
              </a:rPr>
              <a:t>الأمراض المزمنة</a:t>
            </a:r>
            <a:r>
              <a:rPr lang="ar-JO" dirty="0">
                <a:effectLst/>
              </a:rPr>
              <a:t>. وزارة الصحة السعودية. </a:t>
            </a:r>
            <a:r>
              <a:rPr lang="en-US" dirty="0">
                <a:effectLst/>
              </a:rPr>
              <a:t>Retrieved May 5, 2023, from https://www.moh.gov.sa/awarenessplateform/ChronicDisease/Pages/Obesity.aspx </a:t>
            </a:r>
          </a:p>
          <a:p>
            <a:pPr marL="502920" indent="-457200">
              <a:buFont typeface="Corbel" pitchFamily="34" charset="0"/>
              <a:buAutoNum type="arabicPeriod"/>
            </a:pPr>
            <a:r>
              <a:rPr lang="ar-JO" i="1" dirty="0" err="1">
                <a:effectLst/>
              </a:rPr>
              <a:t>الكونسلتو</a:t>
            </a:r>
            <a:r>
              <a:rPr lang="ar-JO" dirty="0">
                <a:effectLst/>
              </a:rPr>
              <a:t>. </a:t>
            </a:r>
            <a:r>
              <a:rPr lang="ar-JO" dirty="0" err="1">
                <a:effectLst/>
              </a:rPr>
              <a:t>الكونسلتو.كوم</a:t>
            </a:r>
            <a:r>
              <a:rPr lang="ar-JO" dirty="0">
                <a:effectLst/>
              </a:rPr>
              <a:t>. </a:t>
            </a:r>
            <a:r>
              <a:rPr lang="en-US" dirty="0">
                <a:effectLst/>
              </a:rPr>
              <a:t>n.d.). Retrieved May 5, 2023, from https://www.elconsolto.com/ </a:t>
            </a:r>
          </a:p>
          <a:p>
            <a:pPr marL="45720" indent="0">
              <a:buNone/>
            </a:pPr>
            <a:endParaRPr lang="en-US" dirty="0"/>
          </a:p>
          <a:p>
            <a:pPr marL="502920" indent="-457200">
              <a:buAutoNum type="arabicPeriod"/>
            </a:pPr>
            <a:endParaRPr lang="en-US" dirty="0"/>
          </a:p>
        </p:txBody>
      </p:sp>
    </p:spTree>
    <p:extLst>
      <p:ext uri="{BB962C8B-B14F-4D97-AF65-F5344CB8AC3E}">
        <p14:creationId xmlns:p14="http://schemas.microsoft.com/office/powerpoint/2010/main" val="65091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1000"/>
                                        <p:tgtEl>
                                          <p:spTgt spid="3">
                                            <p:txEl>
                                              <p:pRg st="0" end="0"/>
                                            </p:txEl>
                                          </p:spTgt>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1000"/>
                                        <p:tgtEl>
                                          <p:spTgt spid="3">
                                            <p:txEl>
                                              <p:pRg st="1" end="1"/>
                                            </p:txEl>
                                          </p:spTgt>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1AFC-B303-6F29-97E9-F152E7284F46}"/>
              </a:ext>
            </a:extLst>
          </p:cNvPr>
          <p:cNvSpPr>
            <a:spLocks noGrp="1"/>
          </p:cNvSpPr>
          <p:nvPr>
            <p:ph type="title"/>
          </p:nvPr>
        </p:nvSpPr>
        <p:spPr>
          <a:xfrm>
            <a:off x="528320" y="406400"/>
            <a:ext cx="11135360" cy="6045200"/>
          </a:xfrm>
        </p:spPr>
        <p:style>
          <a:lnRef idx="2">
            <a:schemeClr val="accent1"/>
          </a:lnRef>
          <a:fillRef idx="1">
            <a:schemeClr val="lt1"/>
          </a:fillRef>
          <a:effectRef idx="0">
            <a:schemeClr val="accent1"/>
          </a:effectRef>
          <a:fontRef idx="minor">
            <a:schemeClr val="dk1"/>
          </a:fontRef>
        </p:style>
        <p:txBody>
          <a:bodyPr>
            <a:normAutofit/>
          </a:bodyPr>
          <a:lstStyle/>
          <a:p>
            <a:pPr algn="ctr"/>
            <a:r>
              <a:rPr lang="ar-JO" sz="10000" b="1" dirty="0">
                <a:ln w="22225">
                  <a:solidFill>
                    <a:schemeClr val="accent2"/>
                  </a:solidFill>
                  <a:prstDash val="solid"/>
                </a:ln>
                <a:solidFill>
                  <a:schemeClr val="accent2">
                    <a:lumMod val="40000"/>
                    <a:lumOff val="60000"/>
                  </a:schemeClr>
                </a:solidFill>
              </a:rPr>
              <a:t>شكرا</a:t>
            </a:r>
            <a:endParaRPr lang="en-US" sz="10000" b="1" dirty="0"/>
          </a:p>
        </p:txBody>
      </p:sp>
    </p:spTree>
    <p:extLst>
      <p:ext uri="{BB962C8B-B14F-4D97-AF65-F5344CB8AC3E}">
        <p14:creationId xmlns:p14="http://schemas.microsoft.com/office/powerpoint/2010/main" val="89576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afterEffect">
                                  <p:stCondLst>
                                    <p:cond delay="0"/>
                                  </p:stCondLst>
                                  <p:childTnLst>
                                    <p:anim calcmode="lin" valueType="num">
                                      <p:cBhvr>
                                        <p:cTn id="6" dur="2000"/>
                                        <p:tgtEl>
                                          <p:spTgt spid="2"/>
                                        </p:tgtEl>
                                        <p:attrNameLst>
                                          <p:attrName>ppt_w</p:attrName>
                                        </p:attrNameLst>
                                      </p:cBhvr>
                                      <p:tavLst>
                                        <p:tav tm="0">
                                          <p:val>
                                            <p:strVal val="ppt_w"/>
                                          </p:val>
                                        </p:tav>
                                        <p:tav tm="100000">
                                          <p:val>
                                            <p:fltVal val="0"/>
                                          </p:val>
                                        </p:tav>
                                      </p:tavLst>
                                    </p:anim>
                                    <p:anim calcmode="lin" valueType="num">
                                      <p:cBhvr>
                                        <p:cTn id="7" dur="2000"/>
                                        <p:tgtEl>
                                          <p:spTgt spid="2"/>
                                        </p:tgtEl>
                                        <p:attrNameLst>
                                          <p:attrName>ppt_h</p:attrName>
                                        </p:attrNameLst>
                                      </p:cBhvr>
                                      <p:tavLst>
                                        <p:tav tm="0">
                                          <p:val>
                                            <p:strVal val="ppt_h"/>
                                          </p:val>
                                        </p:tav>
                                        <p:tav tm="100000">
                                          <p:val>
                                            <p:fltVal val="0"/>
                                          </p:val>
                                        </p:tav>
                                      </p:tavLst>
                                    </p:anim>
                                    <p:animEffect transition="out" filter="fade">
                                      <p:cBhvr>
                                        <p:cTn id="8" dur="2000"/>
                                        <p:tgtEl>
                                          <p:spTgt spid="2"/>
                                        </p:tgtEl>
                                      </p:cBhvr>
                                    </p:animEffect>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Basis">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87</TotalTime>
  <Words>441</Words>
  <Application>Microsoft Office PowerPoint</Application>
  <PresentationFormat>Widescreen</PresentationFormat>
  <Paragraphs>24</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Corbel</vt:lpstr>
      <vt:lpstr>Tahoma</vt:lpstr>
      <vt:lpstr>Basis</vt:lpstr>
      <vt:lpstr>السمنة </vt:lpstr>
      <vt:lpstr>ما هي السمنة؟</vt:lpstr>
      <vt:lpstr>ما هي أسباب السمنة؟</vt:lpstr>
      <vt:lpstr>كيف تأثر السمنة على مختلف اجزاء الجسم؟</vt:lpstr>
      <vt:lpstr>كيف تأثر السمنة على مختلف اجزاء الجسم؟</vt:lpstr>
      <vt:lpstr>Citation links:</vt:lpstr>
      <vt:lpstr>شكرا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 </dc:title>
  <dc:creator>DELL</dc:creator>
  <cp:lastModifiedBy>DELL</cp:lastModifiedBy>
  <cp:revision>8</cp:revision>
  <dcterms:created xsi:type="dcterms:W3CDTF">2023-05-05T09:13:21Z</dcterms:created>
  <dcterms:modified xsi:type="dcterms:W3CDTF">2023-05-06T19:00:33Z</dcterms:modified>
</cp:coreProperties>
</file>