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1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4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5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8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9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6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5/11/23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ar/diseases-conditions/obesity/symptoms-causes/syc-20375742" TargetMode="External"/><Relationship Id="rId2" Type="http://schemas.openxmlformats.org/officeDocument/2006/relationships/hyperlink" Target="https://www.moh.gov.sa/awarenessplateform/ChronicDisease/Pages/Obesity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mrsal.com/post/930881" TargetMode="External"/><Relationship Id="rId4" Type="http://schemas.openxmlformats.org/officeDocument/2006/relationships/hyperlink" Target="https://www.webteb.com/diet/diseases/%D8%A7%D9%84%D8%B3%D9%85%D9%86%D8%A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F1CE6CDF-ADB7-468C-85C9-B20A076F3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639EA3C6-5BB9-4426-BF58-2B808502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A35E7-9EF6-40E1-A6C5-0B6D3D724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371600"/>
            <a:ext cx="11389581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DAB87B-31D6-D1CD-4CA0-BA14B0C08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9" y="2176549"/>
            <a:ext cx="5676901" cy="1447466"/>
          </a:xfrm>
        </p:spPr>
        <p:txBody>
          <a:bodyPr>
            <a:normAutofit/>
          </a:bodyPr>
          <a:lstStyle/>
          <a:p>
            <a:pPr defTabSz="914400" rtl="1" eaLnBrk="1" latinLnBrk="0" hangingPunct="1">
              <a:spcBef>
                <a:spcPct val="0"/>
              </a:spcBef>
              <a:buNone/>
            </a:pPr>
            <a:r>
              <a:rPr lang="en-JO" sz="3200" dirty="0"/>
              <a:t>‏ ‏</a:t>
            </a:r>
            <a:r>
              <a:rPr lang="en-JO" dirty="0"/>
              <a:t>السمنة وزيادة الوزن</a:t>
            </a:r>
            <a:endParaRPr lang="en-JO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61ED7-11B7-F32D-8244-4BAF3EDED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3858564"/>
            <a:ext cx="5676901" cy="1061184"/>
          </a:xfrm>
        </p:spPr>
        <p:txBody>
          <a:bodyPr>
            <a:normAutofit/>
          </a:bodyPr>
          <a:lstStyle/>
          <a:p>
            <a:pPr marL="0" indent="0" algn="l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2400" dirty="0"/>
              <a:t> تم </a:t>
            </a:r>
            <a:r>
              <a:rPr lang="en-JO" sz="2400" dirty="0"/>
              <a:t>بواسطة </a:t>
            </a:r>
            <a:r>
              <a:rPr lang="ar-SA" sz="2400" dirty="0"/>
              <a:t>سارة</a:t>
            </a:r>
            <a:r>
              <a:rPr lang="en-JO" sz="2400" dirty="0"/>
              <a:t> </a:t>
            </a:r>
            <a:r>
              <a:rPr lang="ar-SA" sz="2400" dirty="0" err="1"/>
              <a:t>ع</a:t>
            </a:r>
            <a:r>
              <a:rPr lang="en-JO" sz="2400" dirty="0"/>
              <a:t>كاوي</a:t>
            </a:r>
            <a:r>
              <a:rPr lang="ar-SA" sz="2400" dirty="0"/>
              <a:t> و كارلا </a:t>
            </a:r>
            <a:r>
              <a:rPr lang="ar-SA" sz="2400" dirty="0" err="1"/>
              <a:t>سيليمه</a:t>
            </a:r>
            <a:r>
              <a:rPr lang="ar-SA" sz="2400" dirty="0"/>
              <a:t> </a:t>
            </a:r>
            <a:endParaRPr lang="en-JO" sz="2400" dirty="0"/>
          </a:p>
        </p:txBody>
      </p:sp>
      <p:pic>
        <p:nvPicPr>
          <p:cNvPr id="1026" name="Picture 2" descr="1,784 Obese Child Cartoon Images, Stock Photos &amp; Vectors | Shutterstock">
            <a:extLst>
              <a:ext uri="{FF2B5EF4-FFF2-40B4-BE49-F238E27FC236}">
                <a16:creationId xmlns:a16="http://schemas.microsoft.com/office/drawing/2014/main" id="{B777A912-831A-7449-5B6B-1940B7AF2D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7" b="8666"/>
          <a:stretch/>
        </p:blipFill>
        <p:spPr bwMode="auto">
          <a:xfrm>
            <a:off x="1020806" y="1371600"/>
            <a:ext cx="335348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11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AB19-2323-F97D-14FF-A8205A3F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594" y="488618"/>
            <a:ext cx="9357946" cy="1801290"/>
          </a:xfrm>
        </p:spPr>
        <p:txBody>
          <a:bodyPr>
            <a:normAutofit/>
          </a:bodyPr>
          <a:lstStyle/>
          <a:p>
            <a:r>
              <a:rPr lang="en-JO" sz="4400" dirty="0"/>
              <a:t>‏تعريف السمنة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ABDBF-EBEB-80A3-2558-7C8A0BD77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726" y="2137200"/>
            <a:ext cx="8840983" cy="3454686"/>
          </a:xfrm>
        </p:spPr>
        <p:txBody>
          <a:bodyPr>
            <a:normAutofit lnSpcReduction="10000"/>
          </a:bodyPr>
          <a:lstStyle/>
          <a:p>
            <a:pPr marL="228600" indent="-228600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JO" dirty="0"/>
              <a:t>‏</a:t>
            </a:r>
            <a:r>
              <a:rPr lang="en-JO" sz="2600" dirty="0"/>
              <a:t>السمنة مرض معقد تزيد فيه كمية دهون الجسم زيادة مفرطة</a:t>
            </a:r>
            <a:r>
              <a:rPr lang="ar-SA" sz="2600" dirty="0"/>
              <a:t>، ‏هي ليست مجرد مصدر قلق بشأن المظهر الجمالي. ‏بل أنها مشكلة طبية تزيد من عوامل خطر الإصابات ‏أم ‏ومشكلات صحية أخرى مثل مرض القلب وداء السكر، ‏وارتفاع ضغط الدم و أنواع معينة من السرطان.</a:t>
            </a:r>
          </a:p>
          <a:p>
            <a:pPr marL="228600" indent="-228600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600" dirty="0"/>
              <a:t>‏  ‏هناك العديد من الأسباب التي تجعل البعض يواجهون صعوبة في إنقاص الوزن. ‏تنتج السمنة عادة عن عوامل وراثية و فيزيولوجيا وبيئية،‏ ‏بالإضافة إلى اختيارات النظام الغذائي والنشاط البدني وممارسة الرياضة</a:t>
            </a:r>
            <a:r>
              <a:rPr lang="ar-SA" dirty="0"/>
              <a:t>.</a:t>
            </a:r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2C656694-E8B8-4DAB-A4FD-23655A1F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-1001475" y="1517536"/>
            <a:ext cx="280112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8C60573-8BA9-4F06-8BC5-309D58F96E5C}" type="datetime1">
              <a:rPr lang="en-US" smtClean="0"/>
              <a:pPr>
                <a:spcAft>
                  <a:spcPts val="600"/>
                </a:spcAft>
              </a:pPr>
              <a:t>5/11/23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C26A52E-FD03-472C-B2A6-1828C634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118764" y="4237870"/>
            <a:ext cx="3344053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/>
              <a:t>Sample Footer Text</a:t>
            </a:r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1F03B11F-7EA0-4DD0-B80D-8B0E6DF7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8877" y="6319138"/>
            <a:ext cx="710647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8AB6432-E879-4FE7-87DD-5FEE9CC88187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2050" name="Picture 2" descr="Infographic Cartoon Obesity Illustration Stock Vector - Illustration of  infographic, human: 122664388">
            <a:extLst>
              <a:ext uri="{FF2B5EF4-FFF2-40B4-BE49-F238E27FC236}">
                <a16:creationId xmlns:a16="http://schemas.microsoft.com/office/drawing/2014/main" id="{C61C2C64-5CE0-903D-00B5-14A5D439C5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03" b="7688"/>
          <a:stretch/>
        </p:blipFill>
        <p:spPr bwMode="auto">
          <a:xfrm>
            <a:off x="172462" y="3864543"/>
            <a:ext cx="2764264" cy="271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6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C3408-E133-3843-106D-66E502FF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JO" dirty="0"/>
              <a:t>‏</a:t>
            </a:r>
            <a:r>
              <a:rPr lang="en-JO" sz="4000" dirty="0"/>
              <a:t>أسباب السمنة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38DDB-2179-C1B3-FE58-5242E5DEB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SA" dirty="0"/>
              <a:t>‏</a:t>
            </a:r>
            <a:r>
              <a:rPr lang="ar-SA" sz="2600" dirty="0"/>
              <a:t>العوامل الوراثية و آثارها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‏اختيارات نمط الحياة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/>
              <a:t>‏بعض الأمراض والأدوية</a:t>
            </a:r>
            <a:endParaRPr lang="ar-SA" sz="2600" dirty="0"/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/>
              <a:t>‏المشكلات الاجتماعية والاقتصادية</a:t>
            </a:r>
            <a:endParaRPr lang="ar-SA" sz="2600" dirty="0"/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/>
              <a:t>‏العمر</a:t>
            </a:r>
            <a:endParaRPr lang="ar-SA" sz="2600" dirty="0"/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en-JO" sz="2600" dirty="0"/>
              <a:t>‏عوامل أخرى مثل</a:t>
            </a:r>
            <a:r>
              <a:rPr lang="ar-SA" sz="2600" dirty="0"/>
              <a:t>: ‏الحمل، ‏ ‏الإقلاع عن التدخين، ‏قلة النوم. 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endParaRPr lang="ar-SA" sz="2600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JO" dirty="0"/>
          </a:p>
        </p:txBody>
      </p:sp>
      <p:pic>
        <p:nvPicPr>
          <p:cNvPr id="3074" name="Picture 2" descr="Obese Child Vector Art, Icons, and Graphics for Free Download">
            <a:extLst>
              <a:ext uri="{FF2B5EF4-FFF2-40B4-BE49-F238E27FC236}">
                <a16:creationId xmlns:a16="http://schemas.microsoft.com/office/drawing/2014/main" id="{27776034-EABE-64EB-4E9C-24617016E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" y="2680736"/>
            <a:ext cx="2911946" cy="372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7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6693-12E0-608C-434A-C7FC1511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/>
              <a:t>‏المضاعفات للسمنة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27A00-E363-D6A1-D9F1-4C6B36AB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SA" dirty="0"/>
              <a:t>‏</a:t>
            </a:r>
            <a:r>
              <a:rPr lang="ar-SA" sz="2600" dirty="0"/>
              <a:t>مرض القلب وساكتات الدماغية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داء ‏سكري من أنوع الثاني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أنواع ‏معينة من السرطان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‏مشكلات الهضم 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‏اقطاع النفس النومى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الالهاب المفصلي العظمي 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‏اراضي </a:t>
            </a:r>
            <a:r>
              <a:rPr lang="ar-SA" sz="2600" dirty="0" err="1"/>
              <a:t>كوفيد</a:t>
            </a:r>
            <a:r>
              <a:rPr lang="ar-SA" sz="2600" dirty="0"/>
              <a:t> ١٩ حادة</a:t>
            </a:r>
            <a:endParaRPr lang="en-JO" sz="2600" dirty="0"/>
          </a:p>
        </p:txBody>
      </p:sp>
      <p:pic>
        <p:nvPicPr>
          <p:cNvPr id="4098" name="Picture 2" descr="60+ Free Obese &amp; Obesity Illustrations - Pixabay">
            <a:extLst>
              <a:ext uri="{FF2B5EF4-FFF2-40B4-BE49-F238E27FC236}">
                <a16:creationId xmlns:a16="http://schemas.microsoft.com/office/drawing/2014/main" id="{ACA24AC4-EE4A-4F73-7D15-3226DE42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1" y="2364476"/>
            <a:ext cx="6246813" cy="415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28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CA672-DEF4-B8B8-AC5F-835B4033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O" dirty="0"/>
              <a:t>‏ </a:t>
            </a:r>
            <a:r>
              <a:rPr lang="en-JO" sz="4000" dirty="0"/>
              <a:t>‏مشاكل السمنة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50D8-993F-F6FB-9B3D-A11149081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dirty="0"/>
              <a:t>‏</a:t>
            </a:r>
            <a:r>
              <a:rPr lang="ar-SA" sz="2600" dirty="0"/>
              <a:t>اكتئاب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‏الإعاقة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‏الشعور بالإحراج والذنب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‏العزلة الاجتماعية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/>
              <a:t>‏انخفاض الإنجاز في العمل</a:t>
            </a: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JO" dirty="0"/>
          </a:p>
        </p:txBody>
      </p:sp>
      <p:pic>
        <p:nvPicPr>
          <p:cNvPr id="5122" name="Picture 2" descr="Illustration of an Overweight Boy Eating Stock Photo - Alamy">
            <a:extLst>
              <a:ext uri="{FF2B5EF4-FFF2-40B4-BE49-F238E27FC236}">
                <a16:creationId xmlns:a16="http://schemas.microsoft.com/office/drawing/2014/main" id="{D131929F-45BF-1FF1-96E0-FC1E8C50EB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41" b="8972"/>
          <a:stretch/>
        </p:blipFill>
        <p:spPr bwMode="auto">
          <a:xfrm>
            <a:off x="1481780" y="1926085"/>
            <a:ext cx="3646274" cy="400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79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8F34-C1F2-93C4-8D5D-027D9EEB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/>
              <a:t>خاتمة </a:t>
            </a:r>
            <a:r>
              <a:rPr lang="ar-SA" sz="4400" dirty="0"/>
              <a:t>للسمنة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3A63-1D98-7E69-1897-D6FDB8A31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118" y="2057400"/>
            <a:ext cx="5215583" cy="4137259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dirty="0"/>
              <a:t>السمنة ‏مشكلة صحية خطيرة يمكن أن تؤدي إلى ‏مجموعة من المشاكل الصحية. ‏من المهم ‏الحفاظ على وزن صحي من خلال ‏اتباع نظام ‏غذائي متوازن وممارسة ‏التمارين الرياضية ‏بانتظام.</a:t>
            </a:r>
            <a:endParaRPr lang="en-JO" sz="2800" dirty="0"/>
          </a:p>
        </p:txBody>
      </p:sp>
      <p:pic>
        <p:nvPicPr>
          <p:cNvPr id="6146" name="Picture 2" descr="Cartoon Color Character Person Male Young Sad Fat Obesity Concept. Vector  Royalty Free SVG, Cliparts, Vectors, And Stock Illustration. Image  150922230.">
            <a:extLst>
              <a:ext uri="{FF2B5EF4-FFF2-40B4-BE49-F238E27FC236}">
                <a16:creationId xmlns:a16="http://schemas.microsoft.com/office/drawing/2014/main" id="{EB1C426F-ACE5-F730-1EF3-E35A97406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8" y="2057400"/>
            <a:ext cx="45339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95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3AC0-C657-978E-094E-8A136C39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JO" dirty="0"/>
              <a:t>‏</a:t>
            </a:r>
            <a:r>
              <a:rPr lang="ar-SA" sz="4000" dirty="0"/>
              <a:t>الموارد</a:t>
            </a:r>
            <a:endParaRPr lang="en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FEAA-D67E-7A8B-A09D-5C7166A8A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2"/>
              </a:rPr>
              <a:t>https://www.moh.gov.sa/awarenessplateform/ChronicDisease/Pages/Obesity.aspx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3"/>
              </a:rPr>
              <a:t>https://www.mayoclinic.org/ar/diseases-conditions/obesity/symptoms-causes/syc-20375742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4"/>
              </a:rPr>
              <a:t>https://www.webteb.com/diet/diseases/%D8%A7%D9%84%D8%B3%D9%85%D9%86%D8%A9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3"/>
              </a:rPr>
              <a:t>https://www.mayoclinic.org/ar/diseases-conditions/obesity/symptoms-causes/syc-20375742</a:t>
            </a:r>
            <a:endParaRPr lang="en-US" dirty="0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en-US" dirty="0">
                <a:hlinkClick r:id="rId5"/>
              </a:rPr>
              <a:t>https://www.almrsal.com</a:t>
            </a:r>
            <a:r>
              <a:rPr lang="en-US">
                <a:hlinkClick r:id="rId5"/>
              </a:rPr>
              <a:t>/post/930881</a:t>
            </a:r>
            <a:endParaRPr lang="en-US"/>
          </a:p>
          <a:p>
            <a: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64801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1F3F0"/>
      </a:lt2>
      <a:accent1>
        <a:srgbClr val="A729E7"/>
      </a:accent1>
      <a:accent2>
        <a:srgbClr val="5529D8"/>
      </a:accent2>
      <a:accent3>
        <a:srgbClr val="2949E7"/>
      </a:accent3>
      <a:accent4>
        <a:srgbClr val="1786D5"/>
      </a:accent4>
      <a:accent5>
        <a:srgbClr val="22BFBF"/>
      </a:accent5>
      <a:accent6>
        <a:srgbClr val="16C67C"/>
      </a:accent6>
      <a:hlink>
        <a:srgbClr val="3897A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343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Avenir Next LT Pro</vt:lpstr>
      <vt:lpstr>Avenir Next LT Pro Light</vt:lpstr>
      <vt:lpstr>EncaseVTI</vt:lpstr>
      <vt:lpstr>‏ ‏السمنة وزيادة الوزن</vt:lpstr>
      <vt:lpstr>‏تعريف السمنة</vt:lpstr>
      <vt:lpstr>‏أسباب السمنة</vt:lpstr>
      <vt:lpstr>‏المضاعفات للسمنة</vt:lpstr>
      <vt:lpstr>‏ ‏مشاكل السمنة</vt:lpstr>
      <vt:lpstr>خاتمة للسمنة</vt:lpstr>
      <vt:lpstr>‏الموارد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‏ ‏السمنة وزيادة الوزن</dc:title>
  <dc:creator>Rawan Atallah</dc:creator>
  <cp:lastModifiedBy>Rawan Atallah</cp:lastModifiedBy>
  <cp:revision>2</cp:revision>
  <dcterms:created xsi:type="dcterms:W3CDTF">2023-05-11T13:43:37Z</dcterms:created>
  <dcterms:modified xsi:type="dcterms:W3CDTF">2023-05-11T15:09:31Z</dcterms:modified>
</cp:coreProperties>
</file>