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2"/>
  </p:notesMasterIdLst>
  <p:handoutMasterIdLst>
    <p:handoutMasterId r:id="rId13"/>
  </p:handoutMasterIdLst>
  <p:sldIdLst>
    <p:sldId id="272" r:id="rId2"/>
    <p:sldId id="273" r:id="rId3"/>
    <p:sldId id="276" r:id="rId4"/>
    <p:sldId id="275" r:id="rId5"/>
    <p:sldId id="277" r:id="rId6"/>
    <p:sldId id="278" r:id="rId7"/>
    <p:sldId id="274" r:id="rId8"/>
    <p:sldId id="281" r:id="rId9"/>
    <p:sldId id="28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8F3F0"/>
    <a:srgbClr val="FFF4ED"/>
    <a:srgbClr val="5E6A76"/>
    <a:srgbClr val="D7D1CF"/>
    <a:srgbClr val="D1D8B7"/>
    <a:srgbClr val="A09D79"/>
    <a:srgbClr val="AD5C4D"/>
    <a:srgbClr val="543E35"/>
    <a:srgbClr val="637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30"/>
  </p:normalViewPr>
  <p:slideViewPr>
    <p:cSldViewPr snapToGrid="0">
      <p:cViewPr varScale="1">
        <p:scale>
          <a:sx n="74" d="100"/>
          <a:sy n="74" d="100"/>
        </p:scale>
        <p:origin x="576" y="54"/>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5/11/23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5/11/23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dictionary.cambridge.org/dictionary/english-arabic/obese?q=Obes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a:lstStyle/>
          <a:p>
            <a:r>
              <a:rPr lang="en-US" sz="9600" dirty="0">
                <a:solidFill>
                  <a:schemeClr val="accent2">
                    <a:lumMod val="60000"/>
                    <a:lumOff val="40000"/>
                  </a:schemeClr>
                </a:solidFill>
                <a:latin typeface="Modern Love Caps" pitchFamily="82" charset="0"/>
              </a:rPr>
              <a:t>Obesity</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p:txBody>
          <a:bodyPr/>
          <a:lstStyle/>
          <a:p>
            <a:r>
              <a:rPr lang="en-US" dirty="0">
                <a:solidFill>
                  <a:schemeClr val="accent2">
                    <a:lumMod val="75000"/>
                  </a:schemeClr>
                </a:solidFill>
                <a:latin typeface="Modern Love" panose="020F0502020204030204" pitchFamily="34" charset="0"/>
                <a:cs typeface="Cavolini" panose="020B0604020202020204" pitchFamily="34" charset="0"/>
              </a:rPr>
              <a:t>By: Juan Abdullah and Tania Samara </a:t>
            </a:r>
          </a:p>
          <a:p>
            <a:r>
              <a:rPr lang="en-US" dirty="0">
                <a:solidFill>
                  <a:schemeClr val="accent2">
                    <a:lumMod val="75000"/>
                  </a:schemeClr>
                </a:solidFill>
                <a:latin typeface="Modern Love" panose="020F0502020204030204" pitchFamily="34" charset="0"/>
                <a:cs typeface="Cavolini" panose="020B0604020202020204" pitchFamily="34" charset="0"/>
              </a:rPr>
              <a:t>8-A</a:t>
            </a:r>
          </a:p>
        </p:txBody>
      </p:sp>
    </p:spTree>
    <p:extLst>
      <p:ext uri="{BB962C8B-B14F-4D97-AF65-F5344CB8AC3E}">
        <p14:creationId xmlns:p14="http://schemas.microsoft.com/office/powerpoint/2010/main" val="41753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9194C6-986F-588E-5E36-7E570EC6D530}"/>
              </a:ext>
            </a:extLst>
          </p:cNvPr>
          <p:cNvSpPr>
            <a:spLocks noGrp="1"/>
          </p:cNvSpPr>
          <p:nvPr>
            <p:ph type="body" sz="quarter" idx="13"/>
          </p:nvPr>
        </p:nvSpPr>
        <p:spPr>
          <a:xfrm>
            <a:off x="2632415" y="2429129"/>
            <a:ext cx="6927169" cy="2470813"/>
          </a:xfrm>
        </p:spPr>
        <p:txBody>
          <a:bodyPr>
            <a:normAutofit/>
          </a:bodyPr>
          <a:lstStyle/>
          <a:p>
            <a:r>
              <a:rPr lang="en-US" sz="5400" b="1" dirty="0">
                <a:solidFill>
                  <a:srgbClr val="000000"/>
                </a:solidFill>
                <a:latin typeface="Modern Love" pitchFamily="82" charset="0"/>
              </a:rPr>
              <a:t>Thank you for listening!!</a:t>
            </a:r>
            <a:endParaRPr lang="x-none" sz="5400" b="1" dirty="0">
              <a:solidFill>
                <a:srgbClr val="000000"/>
              </a:solidFill>
              <a:latin typeface="Modern Love" pitchFamily="82" charset="0"/>
            </a:endParaRPr>
          </a:p>
        </p:txBody>
      </p:sp>
    </p:spTree>
    <p:extLst>
      <p:ext uri="{BB962C8B-B14F-4D97-AF65-F5344CB8AC3E}">
        <p14:creationId xmlns:p14="http://schemas.microsoft.com/office/powerpoint/2010/main" val="2997085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D6B5-9ABF-89D0-DCCC-8F9E454D718B}"/>
              </a:ext>
            </a:extLst>
          </p:cNvPr>
          <p:cNvSpPr>
            <a:spLocks noGrp="1"/>
          </p:cNvSpPr>
          <p:nvPr>
            <p:ph type="title"/>
          </p:nvPr>
        </p:nvSpPr>
        <p:spPr>
          <a:xfrm>
            <a:off x="176350" y="2564068"/>
            <a:ext cx="6675210" cy="1325563"/>
          </a:xfrm>
        </p:spPr>
        <p:txBody>
          <a:bodyPr/>
          <a:lstStyle/>
          <a:p>
            <a:r>
              <a:rPr lang="en-US" sz="9600" dirty="0">
                <a:solidFill>
                  <a:schemeClr val="bg1"/>
                </a:solidFill>
                <a:latin typeface="Modern Love Caps" pitchFamily="82" charset="0"/>
              </a:rPr>
              <a:t>What is  obesity?</a:t>
            </a:r>
            <a:endParaRPr lang="x-none" sz="9600" dirty="0">
              <a:solidFill>
                <a:schemeClr val="bg1"/>
              </a:solidFill>
              <a:latin typeface="Modern Love Caps" pitchFamily="82" charset="0"/>
            </a:endParaRPr>
          </a:p>
        </p:txBody>
      </p:sp>
      <p:sp>
        <p:nvSpPr>
          <p:cNvPr id="11" name="TextBox 10">
            <a:extLst>
              <a:ext uri="{FF2B5EF4-FFF2-40B4-BE49-F238E27FC236}">
                <a16:creationId xmlns:a16="http://schemas.microsoft.com/office/drawing/2014/main" id="{ABAB9B5E-14B0-5D8F-0206-77D2717343B9}"/>
              </a:ext>
            </a:extLst>
          </p:cNvPr>
          <p:cNvSpPr txBox="1"/>
          <p:nvPr/>
        </p:nvSpPr>
        <p:spPr>
          <a:xfrm>
            <a:off x="7426136" y="1349601"/>
            <a:ext cx="4278389" cy="2062103"/>
          </a:xfrm>
          <a:prstGeom prst="rect">
            <a:avLst/>
          </a:prstGeom>
          <a:noFill/>
        </p:spPr>
        <p:txBody>
          <a:bodyPr wrap="square" rtlCol="0">
            <a:spAutoFit/>
          </a:bodyPr>
          <a:lstStyle/>
          <a:p>
            <a:pPr algn="l"/>
            <a:r>
              <a:rPr lang="en-US" sz="3200" b="0" i="0" u="none" strike="noStrike" dirty="0">
                <a:solidFill>
                  <a:schemeClr val="bg1">
                    <a:lumMod val="50000"/>
                  </a:schemeClr>
                </a:solidFill>
                <a:effectLst/>
                <a:latin typeface="Modern Love" pitchFamily="82" charset="0"/>
                <a:ea typeface="Microsoft YaHei UI" panose="020B0400000000000000" pitchFamily="34" charset="-122"/>
              </a:rPr>
              <a:t>Obesity is abnormal or excessive fat that presents a risk to health.</a:t>
            </a:r>
            <a:endParaRPr lang="x-none" sz="3200" dirty="0">
              <a:solidFill>
                <a:schemeClr val="bg1">
                  <a:lumMod val="50000"/>
                </a:schemeClr>
              </a:solidFill>
              <a:latin typeface="Modern Love" pitchFamily="82" charset="0"/>
              <a:ea typeface="Microsoft YaHei UI" panose="020B0400000000000000" pitchFamily="34" charset="-122"/>
            </a:endParaRPr>
          </a:p>
        </p:txBody>
      </p:sp>
      <p:pic>
        <p:nvPicPr>
          <p:cNvPr id="15" name="Picture 15">
            <a:extLst>
              <a:ext uri="{FF2B5EF4-FFF2-40B4-BE49-F238E27FC236}">
                <a16:creationId xmlns:a16="http://schemas.microsoft.com/office/drawing/2014/main" id="{2B5B76A0-A4BB-DF1C-75A3-83EDDE48B154}"/>
              </a:ext>
            </a:extLst>
          </p:cNvPr>
          <p:cNvPicPr>
            <a:picLocks noGrp="1" noChangeAspect="1"/>
          </p:cNvPicPr>
          <p:nvPr>
            <p:ph idx="1"/>
          </p:nvPr>
        </p:nvPicPr>
        <p:blipFill>
          <a:blip r:embed="rId2"/>
          <a:stretch>
            <a:fillRect/>
          </a:stretch>
        </p:blipFill>
        <p:spPr>
          <a:xfrm>
            <a:off x="9313333" y="3226850"/>
            <a:ext cx="2391192" cy="3381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8840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65AE5-D7F0-8B25-DDA9-08FE6F0FFB68}"/>
              </a:ext>
            </a:extLst>
          </p:cNvPr>
          <p:cNvSpPr>
            <a:spLocks noGrp="1"/>
          </p:cNvSpPr>
          <p:nvPr>
            <p:ph type="title"/>
          </p:nvPr>
        </p:nvSpPr>
        <p:spPr>
          <a:xfrm>
            <a:off x="5314601" y="3670905"/>
            <a:ext cx="6529661" cy="1925926"/>
          </a:xfrm>
        </p:spPr>
        <p:txBody>
          <a:bodyPr/>
          <a:lstStyle/>
          <a:p>
            <a:r>
              <a:rPr lang="en-US" sz="3600" b="1" i="0" u="none" strike="noStrike" dirty="0">
                <a:solidFill>
                  <a:srgbClr val="5E6A76"/>
                </a:solidFill>
                <a:effectLst/>
                <a:latin typeface="Modern Love" pitchFamily="82" charset="0"/>
              </a:rPr>
              <a:t>Obesity</a:t>
            </a:r>
            <a:r>
              <a:rPr lang="en-US" sz="3600" b="0" i="0" u="none" strike="noStrike" dirty="0">
                <a:solidFill>
                  <a:srgbClr val="5E6A76"/>
                </a:solidFill>
                <a:effectLst/>
                <a:latin typeface="Modern Love" pitchFamily="82" charset="0"/>
              </a:rPr>
              <a:t> </a:t>
            </a:r>
            <a:r>
              <a:rPr lang="en-US" sz="3600" b="1" i="0" u="none" strike="noStrike" dirty="0">
                <a:solidFill>
                  <a:srgbClr val="5E6A76"/>
                </a:solidFill>
                <a:effectLst/>
                <a:latin typeface="Modern Love" pitchFamily="82" charset="0"/>
              </a:rPr>
              <a:t>increases the risk of several debilitating, and deadly diseases, including diabetes, heart disease, and some cancers</a:t>
            </a:r>
            <a:r>
              <a:rPr lang="en-US" sz="3600" b="0" i="0" u="none" strike="noStrike" dirty="0">
                <a:solidFill>
                  <a:srgbClr val="5E6A76"/>
                </a:solidFill>
                <a:effectLst/>
                <a:latin typeface="Modern Love" pitchFamily="82" charset="0"/>
              </a:rPr>
              <a:t>.</a:t>
            </a:r>
            <a:endParaRPr lang="x-none" sz="3600" dirty="0">
              <a:solidFill>
                <a:srgbClr val="5E6A76"/>
              </a:solidFill>
              <a:latin typeface="Modern Love" pitchFamily="82" charset="0"/>
            </a:endParaRPr>
          </a:p>
        </p:txBody>
      </p:sp>
      <p:sp>
        <p:nvSpPr>
          <p:cNvPr id="3" name="Content Placeholder 2">
            <a:extLst>
              <a:ext uri="{FF2B5EF4-FFF2-40B4-BE49-F238E27FC236}">
                <a16:creationId xmlns:a16="http://schemas.microsoft.com/office/drawing/2014/main" id="{1356A6C8-4D19-B414-B558-CCFE4E5D8AED}"/>
              </a:ext>
            </a:extLst>
          </p:cNvPr>
          <p:cNvSpPr>
            <a:spLocks noGrp="1"/>
          </p:cNvSpPr>
          <p:nvPr>
            <p:ph type="body" idx="1"/>
          </p:nvPr>
        </p:nvSpPr>
        <p:spPr>
          <a:xfrm>
            <a:off x="140000" y="925769"/>
            <a:ext cx="6897833" cy="1925925"/>
          </a:xfrm>
        </p:spPr>
        <p:txBody>
          <a:bodyPr>
            <a:noAutofit/>
          </a:bodyPr>
          <a:lstStyle/>
          <a:p>
            <a:r>
              <a:rPr lang="en-US" sz="6000" b="0" i="0" u="none" strike="noStrike" dirty="0">
                <a:solidFill>
                  <a:srgbClr val="FFF4ED"/>
                </a:solidFill>
                <a:effectLst/>
                <a:latin typeface="Modern Love" pitchFamily="82" charset="0"/>
              </a:rPr>
              <a:t>Why obesity is a problem?</a:t>
            </a:r>
            <a:endParaRPr lang="x-none" sz="6000" dirty="0">
              <a:solidFill>
                <a:srgbClr val="FFF4ED"/>
              </a:solidFill>
              <a:latin typeface="Modern Love" pitchFamily="82" charset="0"/>
            </a:endParaRPr>
          </a:p>
        </p:txBody>
      </p:sp>
      <p:pic>
        <p:nvPicPr>
          <p:cNvPr id="4" name="Picture 4">
            <a:extLst>
              <a:ext uri="{FF2B5EF4-FFF2-40B4-BE49-F238E27FC236}">
                <a16:creationId xmlns:a16="http://schemas.microsoft.com/office/drawing/2014/main" id="{C7AF47B4-EDA7-7DE2-38AC-B5B5B0A990AE}"/>
              </a:ext>
            </a:extLst>
          </p:cNvPr>
          <p:cNvPicPr>
            <a:picLocks noChangeAspect="1"/>
          </p:cNvPicPr>
          <p:nvPr/>
        </p:nvPicPr>
        <p:blipFill>
          <a:blip r:embed="rId2"/>
          <a:stretch>
            <a:fillRect/>
          </a:stretch>
        </p:blipFill>
        <p:spPr>
          <a:xfrm>
            <a:off x="811056" y="2621073"/>
            <a:ext cx="2540000" cy="3594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236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B8A4D-4BA9-CA37-BD76-AA792F2555B8}"/>
              </a:ext>
            </a:extLst>
          </p:cNvPr>
          <p:cNvSpPr>
            <a:spLocks noGrp="1"/>
          </p:cNvSpPr>
          <p:nvPr>
            <p:ph type="title"/>
          </p:nvPr>
        </p:nvSpPr>
        <p:spPr/>
        <p:txBody>
          <a:bodyPr/>
          <a:lstStyle/>
          <a:p>
            <a:r>
              <a:rPr lang="en-US" dirty="0">
                <a:solidFill>
                  <a:srgbClr val="FFF4ED"/>
                </a:solidFill>
                <a:latin typeface="Modern Love" pitchFamily="82" charset="0"/>
                <a:ea typeface="+mn-ea"/>
                <a:cs typeface="+mn-cs"/>
              </a:rPr>
              <a:t>BMI</a:t>
            </a:r>
            <a:r>
              <a:rPr lang="en-US" dirty="0">
                <a:latin typeface="Modern Love"/>
              </a:rPr>
              <a:t> </a:t>
            </a:r>
            <a:r>
              <a:rPr lang="en-US" dirty="0">
                <a:solidFill>
                  <a:srgbClr val="FFF4ED"/>
                </a:solidFill>
                <a:latin typeface="Modern Love" pitchFamily="82" charset="0"/>
                <a:ea typeface="+mn-ea"/>
                <a:cs typeface="+mn-cs"/>
              </a:rPr>
              <a:t>SCALE</a:t>
            </a:r>
            <a:endParaRPr lang="x-none" dirty="0">
              <a:solidFill>
                <a:srgbClr val="FFF4ED"/>
              </a:solidFill>
              <a:latin typeface="Modern Love" pitchFamily="82" charset="0"/>
              <a:ea typeface="+mn-ea"/>
              <a:cs typeface="+mn-cs"/>
            </a:endParaRPr>
          </a:p>
        </p:txBody>
      </p:sp>
      <p:pic>
        <p:nvPicPr>
          <p:cNvPr id="4" name="Picture 4">
            <a:extLst>
              <a:ext uri="{FF2B5EF4-FFF2-40B4-BE49-F238E27FC236}">
                <a16:creationId xmlns:a16="http://schemas.microsoft.com/office/drawing/2014/main" id="{EABF24E0-4EA4-C32D-E72B-476DDF6AC11F}"/>
              </a:ext>
            </a:extLst>
          </p:cNvPr>
          <p:cNvPicPr>
            <a:picLocks noGrp="1" noChangeAspect="1"/>
          </p:cNvPicPr>
          <p:nvPr>
            <p:ph idx="1"/>
          </p:nvPr>
        </p:nvPicPr>
        <p:blipFill>
          <a:blip r:embed="rId2"/>
          <a:stretch>
            <a:fillRect/>
          </a:stretch>
        </p:blipFill>
        <p:spPr>
          <a:xfrm>
            <a:off x="7226906" y="1027679"/>
            <a:ext cx="4802642" cy="4802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4924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F04CF8-EEC5-F258-B0E2-406DC9659471}"/>
              </a:ext>
            </a:extLst>
          </p:cNvPr>
          <p:cNvSpPr>
            <a:spLocks noGrp="1"/>
          </p:cNvSpPr>
          <p:nvPr>
            <p:ph sz="half" idx="2"/>
          </p:nvPr>
        </p:nvSpPr>
        <p:spPr/>
        <p:txBody>
          <a:bodyPr/>
          <a:lstStyle/>
          <a:p>
            <a:r>
              <a:rPr lang="en-US" b="0" i="0" u="none" strike="noStrike" dirty="0">
                <a:solidFill>
                  <a:srgbClr val="FFF4ED"/>
                </a:solidFill>
                <a:effectLst/>
                <a:latin typeface="Proxima Nova"/>
              </a:rPr>
              <a:t>Extra fat tissue in the body requires more oxygen and nutrients. Your blood vessels will need to circulate more blood to the extra fat tissue.</a:t>
            </a:r>
            <a:endParaRPr lang="x-none" dirty="0">
              <a:solidFill>
                <a:srgbClr val="FFF4ED"/>
              </a:solidFill>
            </a:endParaRPr>
          </a:p>
        </p:txBody>
      </p:sp>
      <p:sp>
        <p:nvSpPr>
          <p:cNvPr id="3" name="Text Placeholder 2">
            <a:extLst>
              <a:ext uri="{FF2B5EF4-FFF2-40B4-BE49-F238E27FC236}">
                <a16:creationId xmlns:a16="http://schemas.microsoft.com/office/drawing/2014/main" id="{ACC1AE0F-B80D-FC19-82ED-2639C9EDFC93}"/>
              </a:ext>
            </a:extLst>
          </p:cNvPr>
          <p:cNvSpPr>
            <a:spLocks noGrp="1"/>
          </p:cNvSpPr>
          <p:nvPr>
            <p:ph type="body" idx="1"/>
          </p:nvPr>
        </p:nvSpPr>
        <p:spPr/>
        <p:txBody>
          <a:bodyPr/>
          <a:lstStyle/>
          <a:p>
            <a:r>
              <a:rPr lang="en-US" b="1" i="0" u="none" strike="noStrike" dirty="0">
                <a:effectLst/>
                <a:latin typeface="Proxima Nova"/>
              </a:rPr>
              <a:t>High blood pressure </a:t>
            </a:r>
            <a:endParaRPr lang="x-none" dirty="0"/>
          </a:p>
        </p:txBody>
      </p:sp>
      <p:sp>
        <p:nvSpPr>
          <p:cNvPr id="5" name="Text Placeholder 4">
            <a:extLst>
              <a:ext uri="{FF2B5EF4-FFF2-40B4-BE49-F238E27FC236}">
                <a16:creationId xmlns:a16="http://schemas.microsoft.com/office/drawing/2014/main" id="{EE8FAFC2-4B7A-A583-E02D-88BC45A2A909}"/>
              </a:ext>
            </a:extLst>
          </p:cNvPr>
          <p:cNvSpPr>
            <a:spLocks noGrp="1"/>
          </p:cNvSpPr>
          <p:nvPr>
            <p:ph type="body" sz="quarter" idx="3"/>
          </p:nvPr>
        </p:nvSpPr>
        <p:spPr/>
        <p:txBody>
          <a:bodyPr/>
          <a:lstStyle/>
          <a:p>
            <a:r>
              <a:rPr lang="en-US" b="1" dirty="0">
                <a:latin typeface="Proxima Nova"/>
              </a:rPr>
              <a:t>Stroke</a:t>
            </a:r>
            <a:endParaRPr lang="x-none" b="1" dirty="0">
              <a:latin typeface="Proxima Nova"/>
            </a:endParaRPr>
          </a:p>
        </p:txBody>
      </p:sp>
      <p:sp>
        <p:nvSpPr>
          <p:cNvPr id="6" name="Content Placeholder 5">
            <a:extLst>
              <a:ext uri="{FF2B5EF4-FFF2-40B4-BE49-F238E27FC236}">
                <a16:creationId xmlns:a16="http://schemas.microsoft.com/office/drawing/2014/main" id="{3EAF941E-BE19-DA7F-A495-77B7AAFE35F3}"/>
              </a:ext>
            </a:extLst>
          </p:cNvPr>
          <p:cNvSpPr>
            <a:spLocks noGrp="1"/>
          </p:cNvSpPr>
          <p:nvPr>
            <p:ph sz="quarter" idx="4"/>
          </p:nvPr>
        </p:nvSpPr>
        <p:spPr/>
        <p:txBody>
          <a:bodyPr>
            <a:normAutofit lnSpcReduction="10000"/>
          </a:bodyPr>
          <a:lstStyle/>
          <a:p>
            <a:r>
              <a:rPr lang="en-US" b="0" i="0" u="none" strike="noStrike" dirty="0">
                <a:solidFill>
                  <a:srgbClr val="F8F3F0"/>
                </a:solidFill>
                <a:effectLst/>
                <a:latin typeface="Proxima Nova"/>
              </a:rPr>
              <a:t>A stroke can cause damage to brain tissue and result in a range of disabilities, including speech and language impairment, weakened muscles, and changes to thinking and reasoning skills.</a:t>
            </a:r>
            <a:endParaRPr lang="x-none" dirty="0">
              <a:solidFill>
                <a:srgbClr val="F8F3F0"/>
              </a:solidFill>
            </a:endParaRPr>
          </a:p>
        </p:txBody>
      </p:sp>
      <p:sp>
        <p:nvSpPr>
          <p:cNvPr id="2" name="Title 1">
            <a:extLst>
              <a:ext uri="{FF2B5EF4-FFF2-40B4-BE49-F238E27FC236}">
                <a16:creationId xmlns:a16="http://schemas.microsoft.com/office/drawing/2014/main" id="{D731F5E4-09F2-A158-1690-C34F7272D64E}"/>
              </a:ext>
            </a:extLst>
          </p:cNvPr>
          <p:cNvSpPr>
            <a:spLocks noGrp="1"/>
          </p:cNvSpPr>
          <p:nvPr>
            <p:ph type="title"/>
          </p:nvPr>
        </p:nvSpPr>
        <p:spPr/>
        <p:txBody>
          <a:bodyPr/>
          <a:lstStyle/>
          <a:p>
            <a:r>
              <a:rPr lang="en-US" dirty="0">
                <a:latin typeface="Modern Love" pitchFamily="82" charset="0"/>
              </a:rPr>
              <a:t>2 causes of obesity </a:t>
            </a:r>
            <a:endParaRPr lang="x-none" dirty="0">
              <a:latin typeface="Modern Love" pitchFamily="82" charset="0"/>
            </a:endParaRPr>
          </a:p>
        </p:txBody>
      </p:sp>
      <p:pic>
        <p:nvPicPr>
          <p:cNvPr id="7" name="Picture 7">
            <a:extLst>
              <a:ext uri="{FF2B5EF4-FFF2-40B4-BE49-F238E27FC236}">
                <a16:creationId xmlns:a16="http://schemas.microsoft.com/office/drawing/2014/main" id="{E9D976B8-6E19-959C-3CA6-4B6BC64E3B49}"/>
              </a:ext>
            </a:extLst>
          </p:cNvPr>
          <p:cNvPicPr>
            <a:picLocks noChangeAspect="1"/>
          </p:cNvPicPr>
          <p:nvPr/>
        </p:nvPicPr>
        <p:blipFill>
          <a:blip r:embed="rId2"/>
          <a:stretch>
            <a:fillRect/>
          </a:stretch>
        </p:blipFill>
        <p:spPr>
          <a:xfrm>
            <a:off x="7040880" y="418735"/>
            <a:ext cx="2216450" cy="2953984"/>
          </a:xfrm>
          <a:prstGeom prst="rect">
            <a:avLst/>
          </a:prstGeom>
          <a:ln>
            <a:noFill/>
          </a:ln>
          <a:effectLst>
            <a:outerShdw blurRad="292100" dist="139700" dir="2700000" algn="tl" rotWithShape="0">
              <a:srgbClr val="333333">
                <a:alpha val="65000"/>
              </a:srgbClr>
            </a:outerShdw>
          </a:effectLst>
        </p:spPr>
      </p:pic>
      <p:pic>
        <p:nvPicPr>
          <p:cNvPr id="8" name="Picture 8">
            <a:extLst>
              <a:ext uri="{FF2B5EF4-FFF2-40B4-BE49-F238E27FC236}">
                <a16:creationId xmlns:a16="http://schemas.microsoft.com/office/drawing/2014/main" id="{DC388E91-1BDD-6C0B-14E9-9B14C19BAEFD}"/>
              </a:ext>
            </a:extLst>
          </p:cNvPr>
          <p:cNvPicPr>
            <a:picLocks noChangeAspect="1"/>
          </p:cNvPicPr>
          <p:nvPr/>
        </p:nvPicPr>
        <p:blipFill>
          <a:blip r:embed="rId3"/>
          <a:stretch>
            <a:fillRect/>
          </a:stretch>
        </p:blipFill>
        <p:spPr>
          <a:xfrm>
            <a:off x="9511911" y="3106567"/>
            <a:ext cx="2216450" cy="3137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47306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01ECEA7-77EE-B939-A470-32EA02322322}"/>
              </a:ext>
            </a:extLst>
          </p:cNvPr>
          <p:cNvSpPr>
            <a:spLocks noGrp="1"/>
          </p:cNvSpPr>
          <p:nvPr>
            <p:ph type="subTitle" idx="1"/>
          </p:nvPr>
        </p:nvSpPr>
        <p:spPr>
          <a:xfrm>
            <a:off x="541561" y="2249714"/>
            <a:ext cx="7350581" cy="3450167"/>
          </a:xfrm>
        </p:spPr>
        <p:txBody>
          <a:bodyPr>
            <a:normAutofit/>
          </a:bodyPr>
          <a:lstStyle/>
          <a:p>
            <a:r>
              <a:rPr lang="en-US" sz="2600" b="0" i="0" u="none" strike="noStrike">
                <a:solidFill>
                  <a:schemeClr val="accent1"/>
                </a:solidFill>
                <a:effectLst/>
                <a:latin typeface="Google Sans"/>
              </a:rPr>
              <a:t>Choosing healthier foods (whole grains, fruits and vegetables, healthy fats and protein sources) and beverages. Limiting unhealthy foods (refined grains and sweets, potatoes, red meat, processed meat) and beverages (sugary drinks) Increasing physical activity. Limiting television time, screen time, and other “sit time”</a:t>
            </a:r>
            <a:endParaRPr lang="x-none" sz="2600">
              <a:solidFill>
                <a:schemeClr val="accent1"/>
              </a:solidFill>
            </a:endParaRPr>
          </a:p>
        </p:txBody>
      </p:sp>
      <p:sp>
        <p:nvSpPr>
          <p:cNvPr id="3" name="Date Placeholder 2">
            <a:extLst>
              <a:ext uri="{FF2B5EF4-FFF2-40B4-BE49-F238E27FC236}">
                <a16:creationId xmlns:a16="http://schemas.microsoft.com/office/drawing/2014/main" id="{8AF86DC2-A418-537B-318D-103872C637B5}"/>
              </a:ext>
            </a:extLst>
          </p:cNvPr>
          <p:cNvSpPr>
            <a:spLocks noGrp="1"/>
          </p:cNvSpPr>
          <p:nvPr>
            <p:ph type="dt" sz="half" idx="4294967295"/>
          </p:nvPr>
        </p:nvSpPr>
        <p:spPr>
          <a:xfrm>
            <a:off x="0" y="6464300"/>
            <a:ext cx="987425" cy="311150"/>
          </a:xfrm>
        </p:spPr>
        <p:txBody>
          <a:bodyPr/>
          <a:lstStyle/>
          <a:p>
            <a:r>
              <a:rPr lang="en-US"/>
              <a:t>20XX</a:t>
            </a:r>
            <a:endParaRPr lang="en-US" dirty="0"/>
          </a:p>
        </p:txBody>
      </p:sp>
      <p:sp>
        <p:nvSpPr>
          <p:cNvPr id="5" name="Slide Number Placeholder 4">
            <a:extLst>
              <a:ext uri="{FF2B5EF4-FFF2-40B4-BE49-F238E27FC236}">
                <a16:creationId xmlns:a16="http://schemas.microsoft.com/office/drawing/2014/main" id="{1F972810-51B1-D85D-6443-B07D2C4163F5}"/>
              </a:ext>
            </a:extLst>
          </p:cNvPr>
          <p:cNvSpPr>
            <a:spLocks noGrp="1"/>
          </p:cNvSpPr>
          <p:nvPr>
            <p:ph type="sldNum" sz="quarter" idx="4294967295"/>
          </p:nvPr>
        </p:nvSpPr>
        <p:spPr>
          <a:xfrm>
            <a:off x="11204575" y="6464300"/>
            <a:ext cx="987425" cy="311150"/>
          </a:xfrm>
        </p:spPr>
        <p:txBody>
          <a:bodyPr/>
          <a:lstStyle/>
          <a:p>
            <a:fld id="{58FB4751-880F-D840-AAA9-3A15815CC996}" type="slidenum">
              <a:rPr lang="en-US" smtClean="0"/>
              <a:pPr/>
              <a:t>6</a:t>
            </a:fld>
            <a:endParaRPr lang="en-US" dirty="0"/>
          </a:p>
        </p:txBody>
      </p:sp>
      <p:sp>
        <p:nvSpPr>
          <p:cNvPr id="10" name="TextBox 9">
            <a:extLst>
              <a:ext uri="{FF2B5EF4-FFF2-40B4-BE49-F238E27FC236}">
                <a16:creationId xmlns:a16="http://schemas.microsoft.com/office/drawing/2014/main" id="{77161227-9246-02F0-306E-8CB96BB0C298}"/>
              </a:ext>
            </a:extLst>
          </p:cNvPr>
          <p:cNvSpPr txBox="1"/>
          <p:nvPr/>
        </p:nvSpPr>
        <p:spPr>
          <a:xfrm>
            <a:off x="987424" y="750105"/>
            <a:ext cx="9006266" cy="769441"/>
          </a:xfrm>
          <a:prstGeom prst="rect">
            <a:avLst/>
          </a:prstGeom>
          <a:noFill/>
        </p:spPr>
        <p:txBody>
          <a:bodyPr wrap="square" rtlCol="0">
            <a:spAutoFit/>
          </a:bodyPr>
          <a:lstStyle/>
          <a:p>
            <a:pPr algn="l"/>
            <a:r>
              <a:rPr lang="en-US" sz="4400" b="1" dirty="0">
                <a:solidFill>
                  <a:srgbClr val="000000"/>
                </a:solidFill>
                <a:latin typeface="Modern Love" pitchFamily="82" charset="0"/>
              </a:rPr>
              <a:t>How to prevent obesity?</a:t>
            </a:r>
            <a:endParaRPr lang="x-none" sz="4400" b="1" dirty="0">
              <a:solidFill>
                <a:srgbClr val="000000"/>
              </a:solidFill>
              <a:latin typeface="Modern Love" pitchFamily="82" charset="0"/>
            </a:endParaRPr>
          </a:p>
        </p:txBody>
      </p:sp>
      <p:pic>
        <p:nvPicPr>
          <p:cNvPr id="12" name="Picture 12">
            <a:extLst>
              <a:ext uri="{FF2B5EF4-FFF2-40B4-BE49-F238E27FC236}">
                <a16:creationId xmlns:a16="http://schemas.microsoft.com/office/drawing/2014/main" id="{FAF64D97-BB87-7F6A-29C1-50392C275D98}"/>
              </a:ext>
            </a:extLst>
          </p:cNvPr>
          <p:cNvPicPr>
            <a:picLocks noChangeAspect="1"/>
          </p:cNvPicPr>
          <p:nvPr/>
        </p:nvPicPr>
        <p:blipFill>
          <a:blip r:embed="rId2"/>
          <a:stretch>
            <a:fillRect/>
          </a:stretch>
        </p:blipFill>
        <p:spPr>
          <a:xfrm>
            <a:off x="7892142" y="4120787"/>
            <a:ext cx="4080485" cy="2343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2207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06E1-6BAB-59F1-D5AF-6D466CFE5AAC}"/>
              </a:ext>
            </a:extLst>
          </p:cNvPr>
          <p:cNvSpPr>
            <a:spLocks noGrp="1"/>
          </p:cNvSpPr>
          <p:nvPr>
            <p:ph type="title"/>
          </p:nvPr>
        </p:nvSpPr>
        <p:spPr/>
        <p:txBody>
          <a:bodyPr/>
          <a:lstStyle/>
          <a:p>
            <a:r>
              <a:rPr lang="en-US" dirty="0">
                <a:latin typeface="Mystical Woods Smooth Script" panose="02000500000000000000" pitchFamily="2" charset="77"/>
              </a:rPr>
              <a:t>Child Obesity </a:t>
            </a:r>
            <a:endParaRPr lang="x-none" dirty="0">
              <a:latin typeface="Mystical Woods Smooth Script" panose="02000500000000000000" pitchFamily="2" charset="77"/>
            </a:endParaRPr>
          </a:p>
        </p:txBody>
      </p:sp>
      <p:sp>
        <p:nvSpPr>
          <p:cNvPr id="3" name="Content Placeholder 2">
            <a:extLst>
              <a:ext uri="{FF2B5EF4-FFF2-40B4-BE49-F238E27FC236}">
                <a16:creationId xmlns:a16="http://schemas.microsoft.com/office/drawing/2014/main" id="{2DE81780-C294-915B-E3A7-143B3995808E}"/>
              </a:ext>
            </a:extLst>
          </p:cNvPr>
          <p:cNvSpPr>
            <a:spLocks noGrp="1"/>
          </p:cNvSpPr>
          <p:nvPr>
            <p:ph idx="1"/>
          </p:nvPr>
        </p:nvSpPr>
        <p:spPr>
          <a:xfrm>
            <a:off x="8058912" y="-1203259"/>
            <a:ext cx="4133088" cy="4351338"/>
          </a:xfrm>
        </p:spPr>
        <p:txBody>
          <a:bodyPr/>
          <a:lstStyle/>
          <a:p>
            <a:endParaRPr lang="en-US" dirty="0"/>
          </a:p>
          <a:p>
            <a:endParaRPr lang="en-US" dirty="0"/>
          </a:p>
          <a:p>
            <a:endParaRPr lang="en-US" dirty="0"/>
          </a:p>
          <a:p>
            <a:endParaRPr lang="en-US" dirty="0"/>
          </a:p>
          <a:p>
            <a:r>
              <a:rPr lang="en-US" dirty="0"/>
              <a:t>https://</a:t>
            </a:r>
            <a:r>
              <a:rPr lang="en-US" dirty="0" err="1"/>
              <a:t>youtu.be</a:t>
            </a:r>
            <a:r>
              <a:rPr lang="en-US" dirty="0"/>
              <a:t>/</a:t>
            </a:r>
            <a:r>
              <a:rPr lang="en-US" dirty="0" err="1"/>
              <a:t>gQK4vj1Lzlg</a:t>
            </a:r>
            <a:endParaRPr lang="x-none" dirty="0"/>
          </a:p>
        </p:txBody>
      </p:sp>
      <p:pic>
        <p:nvPicPr>
          <p:cNvPr id="4" name="Picture 4">
            <a:extLst>
              <a:ext uri="{FF2B5EF4-FFF2-40B4-BE49-F238E27FC236}">
                <a16:creationId xmlns:a16="http://schemas.microsoft.com/office/drawing/2014/main" id="{77DA336A-F327-D4F6-AB8D-C45469768453}"/>
              </a:ext>
            </a:extLst>
          </p:cNvPr>
          <p:cNvPicPr>
            <a:picLocks noChangeAspect="1"/>
          </p:cNvPicPr>
          <p:nvPr/>
        </p:nvPicPr>
        <p:blipFill>
          <a:blip r:embed="rId2"/>
          <a:stretch>
            <a:fillRect/>
          </a:stretch>
        </p:blipFill>
        <p:spPr>
          <a:xfrm>
            <a:off x="7679127" y="1805677"/>
            <a:ext cx="3808489" cy="38084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20805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a:bodyPr>
          <a:lstStyle/>
          <a:p>
            <a:r>
              <a:rPr lang="en-US" sz="4800" dirty="0">
                <a:solidFill>
                  <a:srgbClr val="000000"/>
                </a:solidFill>
                <a:latin typeface="Showcard Gothic" panose="04020904020102020604" pitchFamily="82" charset="0"/>
              </a:rPr>
              <a:t>POP QUIZZ!!!!</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85374" cy="2408939"/>
          </a:xfrm>
          <a:prstGeom prst="rect">
            <a:avLst/>
          </a:prstGeom>
        </p:spPr>
      </p:pic>
      <p:pic>
        <p:nvPicPr>
          <p:cNvPr id="8" name="Picture 7"/>
          <p:cNvPicPr>
            <a:picLocks noChangeAspect="1"/>
          </p:cNvPicPr>
          <p:nvPr/>
        </p:nvPicPr>
        <p:blipFill>
          <a:blip r:embed="rId3"/>
          <a:stretch>
            <a:fillRect/>
          </a:stretch>
        </p:blipFill>
        <p:spPr>
          <a:xfrm>
            <a:off x="9009612" y="3973378"/>
            <a:ext cx="3182388" cy="2408129"/>
          </a:xfrm>
          <a:prstGeom prst="rect">
            <a:avLst/>
          </a:prstGeom>
        </p:spPr>
      </p:pic>
    </p:spTree>
    <p:extLst>
      <p:ext uri="{BB962C8B-B14F-4D97-AF65-F5344CB8AC3E}">
        <p14:creationId xmlns:p14="http://schemas.microsoft.com/office/powerpoint/2010/main" val="2672703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39C374-68DC-FBB0-71BF-DABA81B8CDF4}"/>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0F329C99-5C55-507C-A2A0-15B1A1507FC1}"/>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9FED0D6-33BB-0029-99C7-26682E67E6BB}"/>
              </a:ext>
            </a:extLst>
          </p:cNvPr>
          <p:cNvSpPr>
            <a:spLocks noGrp="1"/>
          </p:cNvSpPr>
          <p:nvPr>
            <p:ph type="sldNum" sz="quarter" idx="12"/>
          </p:nvPr>
        </p:nvSpPr>
        <p:spPr/>
        <p:txBody>
          <a:bodyPr/>
          <a:lstStyle/>
          <a:p>
            <a:fld id="{58FB4751-880F-D840-AAA9-3A15815CC996}" type="slidenum">
              <a:rPr lang="en-US" smtClean="0"/>
              <a:t>9</a:t>
            </a:fld>
            <a:endParaRPr lang="en-US" dirty="0"/>
          </a:p>
        </p:txBody>
      </p:sp>
      <p:sp>
        <p:nvSpPr>
          <p:cNvPr id="5" name="Title 4">
            <a:extLst>
              <a:ext uri="{FF2B5EF4-FFF2-40B4-BE49-F238E27FC236}">
                <a16:creationId xmlns:a16="http://schemas.microsoft.com/office/drawing/2014/main" id="{B090FEB0-EC5B-4654-D5C3-0679B1227B9F}"/>
              </a:ext>
            </a:extLst>
          </p:cNvPr>
          <p:cNvSpPr>
            <a:spLocks noGrp="1"/>
          </p:cNvSpPr>
          <p:nvPr>
            <p:ph type="title"/>
          </p:nvPr>
        </p:nvSpPr>
        <p:spPr/>
        <p:txBody>
          <a:bodyPr/>
          <a:lstStyle/>
          <a:p>
            <a:r>
              <a:rPr lang="en-US" dirty="0"/>
              <a:t>Sources</a:t>
            </a:r>
            <a:endParaRPr lang="en-SA" dirty="0"/>
          </a:p>
        </p:txBody>
      </p:sp>
      <p:sp>
        <p:nvSpPr>
          <p:cNvPr id="6" name="Content Placeholder 5">
            <a:extLst>
              <a:ext uri="{FF2B5EF4-FFF2-40B4-BE49-F238E27FC236}">
                <a16:creationId xmlns:a16="http://schemas.microsoft.com/office/drawing/2014/main" id="{147ADAF6-A411-606B-94D8-9319A1D6E618}"/>
              </a:ext>
            </a:extLst>
          </p:cNvPr>
          <p:cNvSpPr>
            <a:spLocks noGrp="1"/>
          </p:cNvSpPr>
          <p:nvPr>
            <p:ph idx="1"/>
          </p:nvPr>
        </p:nvSpPr>
        <p:spPr/>
        <p:txBody>
          <a:bodyPr>
            <a:normAutofit fontScale="25000" lnSpcReduction="20000"/>
          </a:bodyPr>
          <a:lstStyle/>
          <a:p>
            <a:r>
              <a:rPr lang="en-US" b="0" i="0" u="none" strike="noStrike" dirty="0" err="1">
                <a:solidFill>
                  <a:srgbClr val="000000"/>
                </a:solidFill>
                <a:effectLst/>
              </a:rPr>
              <a:t>Cafasso</a:t>
            </a:r>
            <a:r>
              <a:rPr lang="en-US" b="0" i="0" u="none" strike="noStrike" dirty="0">
                <a:solidFill>
                  <a:srgbClr val="000000"/>
                </a:solidFill>
                <a:effectLst/>
              </a:rPr>
              <a:t>, J. (2020, July 29). </a:t>
            </a:r>
            <a:r>
              <a:rPr lang="en-US" b="0" i="1" u="none" strike="noStrike" dirty="0">
                <a:solidFill>
                  <a:srgbClr val="000000"/>
                </a:solidFill>
                <a:effectLst/>
              </a:rPr>
              <a:t>10 health risks of obesity and how to prevent them</a:t>
            </a:r>
            <a:r>
              <a:rPr lang="en-US" b="0" i="0" u="none" strike="noStrike" dirty="0">
                <a:solidFill>
                  <a:srgbClr val="000000"/>
                </a:solidFill>
                <a:effectLst/>
              </a:rPr>
              <a:t>. </a:t>
            </a:r>
            <a:r>
              <a:rPr lang="en-US" b="0" i="0" u="none" strike="noStrike" dirty="0" err="1">
                <a:solidFill>
                  <a:srgbClr val="000000"/>
                </a:solidFill>
                <a:effectLst/>
              </a:rPr>
              <a:t>Healthline</a:t>
            </a:r>
            <a:r>
              <a:rPr lang="en-US" b="0" i="0" u="none" strike="noStrike" dirty="0">
                <a:solidFill>
                  <a:srgbClr val="000000"/>
                </a:solidFill>
                <a:effectLst/>
              </a:rPr>
              <a:t>. https://</a:t>
            </a:r>
            <a:r>
              <a:rPr lang="en-US" b="0" i="0" u="none" strike="noStrike" dirty="0" err="1">
                <a:solidFill>
                  <a:srgbClr val="000000"/>
                </a:solidFill>
                <a:effectLst/>
              </a:rPr>
              <a:t>www.healthline.com</a:t>
            </a:r>
            <a:r>
              <a:rPr lang="en-US" b="0" i="0" u="none" strike="noStrike" dirty="0">
                <a:solidFill>
                  <a:srgbClr val="000000"/>
                </a:solidFill>
                <a:effectLst/>
              </a:rPr>
              <a:t>/health/obesity/managing-obesity-health-risks#type-diabetes </a:t>
            </a:r>
          </a:p>
          <a:p>
            <a:r>
              <a:rPr lang="en-US" b="0" i="1" u="none" strike="noStrike" dirty="0">
                <a:solidFill>
                  <a:srgbClr val="000000"/>
                </a:solidFill>
                <a:effectLst/>
              </a:rPr>
              <a:t>Obese</a:t>
            </a:r>
            <a:r>
              <a:rPr lang="en-US" b="0" i="0" u="none" strike="noStrike" dirty="0">
                <a:solidFill>
                  <a:srgbClr val="000000"/>
                </a:solidFill>
                <a:effectLst/>
              </a:rPr>
              <a:t>. Cambridge Dictionary. (n.d.). https://dictionary.cambridge.org/dictionary/</a:t>
            </a:r>
            <a:r>
              <a:rPr lang="en-US" b="0" i="0" u="none" strike="noStrike" dirty="0" err="1">
                <a:solidFill>
                  <a:srgbClr val="000000"/>
                </a:solidFill>
                <a:effectLst/>
              </a:rPr>
              <a:t>english-arabic</a:t>
            </a:r>
            <a:r>
              <a:rPr lang="en-US" b="0" i="0" u="none" strike="noStrike" dirty="0">
                <a:solidFill>
                  <a:srgbClr val="000000"/>
                </a:solidFill>
                <a:effectLst/>
              </a:rPr>
              <a:t>/obese?q=Obese </a:t>
            </a:r>
          </a:p>
          <a:p>
            <a:endParaRPr lang="en-US" dirty="0"/>
          </a:p>
          <a:p>
            <a:r>
              <a:rPr lang="en-US" b="0" i="0" u="none" strike="noStrike" dirty="0" err="1">
                <a:solidFill>
                  <a:srgbClr val="000000"/>
                </a:solidFill>
                <a:effectLst/>
              </a:rPr>
              <a:t>Cafasso</a:t>
            </a:r>
            <a:r>
              <a:rPr lang="en-US" b="0" i="0" u="none" strike="noStrike" dirty="0">
                <a:solidFill>
                  <a:srgbClr val="000000"/>
                </a:solidFill>
                <a:effectLst/>
              </a:rPr>
              <a:t>, J. (2020, July 29). </a:t>
            </a:r>
            <a:r>
              <a:rPr lang="en-US" b="0" i="1" u="none" strike="noStrike" dirty="0">
                <a:solidFill>
                  <a:srgbClr val="000000"/>
                </a:solidFill>
                <a:effectLst/>
              </a:rPr>
              <a:t>10 health risks of obesity and how to prevent them</a:t>
            </a:r>
            <a:r>
              <a:rPr lang="en-US" b="0" i="0" u="none" strike="noStrike" dirty="0">
                <a:solidFill>
                  <a:srgbClr val="000000"/>
                </a:solidFill>
                <a:effectLst/>
              </a:rPr>
              <a:t>. </a:t>
            </a:r>
            <a:r>
              <a:rPr lang="en-US" b="0" i="0" u="none" strike="noStrike" dirty="0" err="1">
                <a:solidFill>
                  <a:srgbClr val="000000"/>
                </a:solidFill>
                <a:effectLst/>
              </a:rPr>
              <a:t>Healthline</a:t>
            </a:r>
            <a:r>
              <a:rPr lang="en-US" b="0" i="0" u="none" strike="noStrike" dirty="0">
                <a:solidFill>
                  <a:srgbClr val="000000"/>
                </a:solidFill>
                <a:effectLst/>
              </a:rPr>
              <a:t>. https://</a:t>
            </a:r>
            <a:r>
              <a:rPr lang="en-US" b="0" i="0" u="none" strike="noStrike" dirty="0" err="1">
                <a:solidFill>
                  <a:srgbClr val="000000"/>
                </a:solidFill>
                <a:effectLst/>
              </a:rPr>
              <a:t>www.healthline.com</a:t>
            </a:r>
            <a:r>
              <a:rPr lang="en-US" b="0" i="0" u="none" strike="noStrike" dirty="0">
                <a:solidFill>
                  <a:srgbClr val="000000"/>
                </a:solidFill>
                <a:effectLst/>
              </a:rPr>
              <a:t>/health/obesity/managing-obesity-health-risks#type-diabetes </a:t>
            </a:r>
          </a:p>
          <a:p>
            <a:r>
              <a:rPr lang="en-US" b="0" i="1" u="none" strike="noStrike" dirty="0">
                <a:solidFill>
                  <a:srgbClr val="000000"/>
                </a:solidFill>
                <a:effectLst/>
              </a:rPr>
              <a:t>Health risks</a:t>
            </a:r>
            <a:r>
              <a:rPr lang="en-US" b="0" i="0" u="none" strike="noStrike" dirty="0">
                <a:solidFill>
                  <a:srgbClr val="000000"/>
                </a:solidFill>
                <a:effectLst/>
              </a:rPr>
              <a:t>. Obesity Prevention Source. (2016, April 13). https://</a:t>
            </a:r>
            <a:r>
              <a:rPr lang="en-US" b="0" i="0" u="none" strike="noStrike" dirty="0" err="1">
                <a:solidFill>
                  <a:srgbClr val="000000"/>
                </a:solidFill>
                <a:effectLst/>
              </a:rPr>
              <a:t>www.hsph.harvard.edu</a:t>
            </a:r>
            <a:r>
              <a:rPr lang="en-US" b="0" i="0" u="none" strike="noStrike" dirty="0">
                <a:solidFill>
                  <a:srgbClr val="000000"/>
                </a:solidFill>
                <a:effectLst/>
              </a:rPr>
              <a:t>/obesity-prevention-source/obesity-consequences/health-effects/#:~:text=Obesity%20increases%20the%20risk%</a:t>
            </a:r>
            <a:r>
              <a:rPr lang="en-US" b="0" i="0" u="none" strike="noStrike" dirty="0" err="1">
                <a:solidFill>
                  <a:srgbClr val="000000"/>
                </a:solidFill>
                <a:effectLst/>
              </a:rPr>
              <a:t>20of,changes</a:t>
            </a:r>
            <a:r>
              <a:rPr lang="en-US" b="0" i="0" u="none" strike="noStrike" dirty="0">
                <a:solidFill>
                  <a:srgbClr val="000000"/>
                </a:solidFill>
                <a:effectLst/>
              </a:rPr>
              <a:t>%20in%20hormones%20and%20metabolism. </a:t>
            </a:r>
          </a:p>
          <a:p>
            <a:r>
              <a:rPr lang="en-US" b="0" i="1" u="none" strike="noStrike" dirty="0">
                <a:solidFill>
                  <a:srgbClr val="000000"/>
                </a:solidFill>
                <a:effectLst/>
              </a:rPr>
              <a:t>Obese</a:t>
            </a:r>
            <a:r>
              <a:rPr lang="en-US" b="0" i="0" u="none" strike="noStrike" dirty="0">
                <a:solidFill>
                  <a:srgbClr val="000000"/>
                </a:solidFill>
                <a:effectLst/>
              </a:rPr>
              <a:t>. Cambridge Dictionary. (n.d.). </a:t>
            </a:r>
            <a:r>
              <a:rPr lang="en-US" b="0" i="0" u="none" strike="noStrike" dirty="0">
                <a:solidFill>
                  <a:srgbClr val="000000"/>
                </a:solidFill>
                <a:effectLst/>
                <a:hlinkClick r:id="rId2"/>
              </a:rPr>
              <a:t>https://dictionary.cambridge.org/dictionary/</a:t>
            </a:r>
            <a:r>
              <a:rPr lang="en-US" b="0" i="0" u="none" strike="noStrike" dirty="0" err="1">
                <a:solidFill>
                  <a:srgbClr val="000000"/>
                </a:solidFill>
                <a:effectLst/>
                <a:hlinkClick r:id="rId2"/>
              </a:rPr>
              <a:t>english-arabic</a:t>
            </a:r>
            <a:r>
              <a:rPr lang="en-US" b="0" i="0" u="none" strike="noStrike" dirty="0">
                <a:solidFill>
                  <a:srgbClr val="000000"/>
                </a:solidFill>
                <a:effectLst/>
                <a:hlinkClick r:id="rId2"/>
              </a:rPr>
              <a:t>/obese?q=Obese</a:t>
            </a:r>
            <a:endParaRPr lang="ar-SA" b="0" i="0" u="none" strike="noStrike" dirty="0">
              <a:solidFill>
                <a:srgbClr val="000000"/>
              </a:solidFill>
              <a:effectLst/>
            </a:endParaRPr>
          </a:p>
          <a:p>
            <a:endParaRPr lang="ar-SA" b="0" i="0" u="none" strike="noStrike" dirty="0">
              <a:solidFill>
                <a:srgbClr val="000000"/>
              </a:solidFill>
              <a:effectLst/>
            </a:endParaRPr>
          </a:p>
          <a:p>
            <a:r>
              <a:rPr lang="en-US" b="0" i="0" u="none" strike="noStrike" dirty="0">
                <a:solidFill>
                  <a:srgbClr val="000000"/>
                </a:solidFill>
                <a:effectLst/>
              </a:rPr>
              <a:t>(N.d.). </a:t>
            </a:r>
          </a:p>
          <a:p>
            <a:r>
              <a:rPr lang="en-US" b="0" i="0" u="none" strike="noStrike" dirty="0" err="1">
                <a:solidFill>
                  <a:srgbClr val="000000"/>
                </a:solidFill>
                <a:effectLst/>
              </a:rPr>
              <a:t>Cafasso</a:t>
            </a:r>
            <a:r>
              <a:rPr lang="en-US" b="0" i="0" u="none" strike="noStrike" dirty="0">
                <a:solidFill>
                  <a:srgbClr val="000000"/>
                </a:solidFill>
                <a:effectLst/>
              </a:rPr>
              <a:t>, J. (2020, July 29). </a:t>
            </a:r>
            <a:r>
              <a:rPr lang="en-US" b="0" i="1" u="none" strike="noStrike" dirty="0">
                <a:solidFill>
                  <a:srgbClr val="000000"/>
                </a:solidFill>
                <a:effectLst/>
              </a:rPr>
              <a:t>10 health risks of obesity and how to prevent them</a:t>
            </a:r>
            <a:r>
              <a:rPr lang="en-US" b="0" i="0" u="none" strike="noStrike" dirty="0">
                <a:solidFill>
                  <a:srgbClr val="000000"/>
                </a:solidFill>
                <a:effectLst/>
              </a:rPr>
              <a:t>. </a:t>
            </a:r>
            <a:r>
              <a:rPr lang="en-US" b="0" i="0" u="none" strike="noStrike" dirty="0" err="1">
                <a:solidFill>
                  <a:srgbClr val="000000"/>
                </a:solidFill>
                <a:effectLst/>
              </a:rPr>
              <a:t>Healthline</a:t>
            </a:r>
            <a:r>
              <a:rPr lang="en-US" b="0" i="0" u="none" strike="noStrike" dirty="0">
                <a:solidFill>
                  <a:srgbClr val="000000"/>
                </a:solidFill>
                <a:effectLst/>
              </a:rPr>
              <a:t>. https://</a:t>
            </a:r>
            <a:r>
              <a:rPr lang="en-US" b="0" i="0" u="none" strike="noStrike" dirty="0" err="1">
                <a:solidFill>
                  <a:srgbClr val="000000"/>
                </a:solidFill>
                <a:effectLst/>
              </a:rPr>
              <a:t>www.healthline.com</a:t>
            </a:r>
            <a:r>
              <a:rPr lang="en-US" b="0" i="0" u="none" strike="noStrike" dirty="0">
                <a:solidFill>
                  <a:srgbClr val="000000"/>
                </a:solidFill>
                <a:effectLst/>
              </a:rPr>
              <a:t>/health/obesity/managing-obesity-health-risks#type-diabetes </a:t>
            </a:r>
          </a:p>
          <a:p>
            <a:r>
              <a:rPr lang="en-US" b="0" i="1" u="none" strike="noStrike" dirty="0">
                <a:solidFill>
                  <a:srgbClr val="000000"/>
                </a:solidFill>
                <a:effectLst/>
              </a:rPr>
              <a:t>Health risks</a:t>
            </a:r>
            <a:r>
              <a:rPr lang="en-US" b="0" i="0" u="none" strike="noStrike" dirty="0">
                <a:solidFill>
                  <a:srgbClr val="000000"/>
                </a:solidFill>
                <a:effectLst/>
              </a:rPr>
              <a:t>. Obesity Prevention Source. (2016, April 13). https://</a:t>
            </a:r>
            <a:r>
              <a:rPr lang="en-US" b="0" i="0" u="none" strike="noStrike" dirty="0" err="1">
                <a:solidFill>
                  <a:srgbClr val="000000"/>
                </a:solidFill>
                <a:effectLst/>
              </a:rPr>
              <a:t>www.hsph.harvard.edu</a:t>
            </a:r>
            <a:r>
              <a:rPr lang="en-US" b="0" i="0" u="none" strike="noStrike" dirty="0">
                <a:solidFill>
                  <a:srgbClr val="000000"/>
                </a:solidFill>
                <a:effectLst/>
              </a:rPr>
              <a:t>/obesity-prevention-source/obesity-consequences/health-effects/#:~:text=Obesity%20increases%20the%20risk%</a:t>
            </a:r>
            <a:r>
              <a:rPr lang="en-US" b="0" i="0" u="none" strike="noStrike" dirty="0" err="1">
                <a:solidFill>
                  <a:srgbClr val="000000"/>
                </a:solidFill>
                <a:effectLst/>
              </a:rPr>
              <a:t>20of,changes</a:t>
            </a:r>
            <a:r>
              <a:rPr lang="en-US" b="0" i="0" u="none" strike="noStrike" dirty="0">
                <a:solidFill>
                  <a:srgbClr val="000000"/>
                </a:solidFill>
                <a:effectLst/>
              </a:rPr>
              <a:t>%20in%20hormones%20and%20metabolism. </a:t>
            </a:r>
          </a:p>
          <a:p>
            <a:r>
              <a:rPr lang="en-US" b="0" i="1" u="none" strike="noStrike" dirty="0">
                <a:solidFill>
                  <a:srgbClr val="000000"/>
                </a:solidFill>
                <a:effectLst/>
              </a:rPr>
              <a:t>Obese</a:t>
            </a:r>
            <a:r>
              <a:rPr lang="en-US" b="0" i="0" u="none" strike="noStrike" dirty="0">
                <a:solidFill>
                  <a:srgbClr val="000000"/>
                </a:solidFill>
                <a:effectLst/>
              </a:rPr>
              <a:t>. Cambridge Dictionary. (n.d.). https://dictionary.cambridge.org/dictionary/</a:t>
            </a:r>
            <a:r>
              <a:rPr lang="en-US" b="0" i="0" u="none" strike="noStrike" dirty="0" err="1">
                <a:solidFill>
                  <a:srgbClr val="000000"/>
                </a:solidFill>
                <a:effectLst/>
              </a:rPr>
              <a:t>english-arabic</a:t>
            </a:r>
            <a:r>
              <a:rPr lang="en-US" b="0" i="0" u="none" strike="noStrike" dirty="0">
                <a:solidFill>
                  <a:srgbClr val="000000"/>
                </a:solidFill>
                <a:effectLst/>
              </a:rPr>
              <a:t>/obese?q=Obese </a:t>
            </a:r>
            <a:endParaRPr lang="ar-SA" b="0" i="0" u="none" strike="noStrike" dirty="0">
              <a:solidFill>
                <a:srgbClr val="000000"/>
              </a:solidFill>
              <a:effectLst/>
            </a:endParaRPr>
          </a:p>
          <a:p>
            <a:endParaRPr lang="ar-SA" b="0" i="0" u="none" strike="noStrike" dirty="0">
              <a:solidFill>
                <a:srgbClr val="000000"/>
              </a:solidFill>
              <a:effectLst/>
            </a:endParaRPr>
          </a:p>
          <a:p>
            <a:endParaRPr lang="en-US" b="0" i="0" u="none" strike="noStrike" dirty="0">
              <a:solidFill>
                <a:srgbClr val="000000"/>
              </a:solidFill>
              <a:effectLst/>
            </a:endParaRPr>
          </a:p>
          <a:p>
            <a:r>
              <a:rPr lang="en-US" b="0" i="0" u="none" strike="noStrike" dirty="0">
                <a:solidFill>
                  <a:srgbClr val="000000"/>
                </a:solidFill>
                <a:effectLst/>
              </a:rPr>
              <a:t> (N.d.). </a:t>
            </a:r>
          </a:p>
          <a:p>
            <a:r>
              <a:rPr lang="en-US" b="0" i="0" u="none" strike="noStrike" dirty="0" err="1">
                <a:solidFill>
                  <a:srgbClr val="000000"/>
                </a:solidFill>
                <a:effectLst/>
              </a:rPr>
              <a:t>Cafasso</a:t>
            </a:r>
            <a:r>
              <a:rPr lang="en-US" b="0" i="0" u="none" strike="noStrike" dirty="0">
                <a:solidFill>
                  <a:srgbClr val="000000"/>
                </a:solidFill>
                <a:effectLst/>
              </a:rPr>
              <a:t>, J. (2020, July 29). </a:t>
            </a:r>
            <a:r>
              <a:rPr lang="en-US" b="0" i="1" u="none" strike="noStrike" dirty="0">
                <a:solidFill>
                  <a:srgbClr val="000000"/>
                </a:solidFill>
                <a:effectLst/>
              </a:rPr>
              <a:t>10 health risks of obesity and how to prevent them</a:t>
            </a:r>
            <a:r>
              <a:rPr lang="en-US" b="0" i="0" u="none" strike="noStrike" dirty="0">
                <a:solidFill>
                  <a:srgbClr val="000000"/>
                </a:solidFill>
                <a:effectLst/>
              </a:rPr>
              <a:t>. </a:t>
            </a:r>
            <a:r>
              <a:rPr lang="en-US" b="0" i="0" u="none" strike="noStrike" dirty="0" err="1">
                <a:solidFill>
                  <a:srgbClr val="000000"/>
                </a:solidFill>
                <a:effectLst/>
              </a:rPr>
              <a:t>Healthline</a:t>
            </a:r>
            <a:r>
              <a:rPr lang="en-US" b="0" i="0" u="none" strike="noStrike" dirty="0">
                <a:solidFill>
                  <a:srgbClr val="000000"/>
                </a:solidFill>
                <a:effectLst/>
              </a:rPr>
              <a:t>. https://</a:t>
            </a:r>
            <a:r>
              <a:rPr lang="en-US" b="0" i="0" u="none" strike="noStrike" dirty="0" err="1">
                <a:solidFill>
                  <a:srgbClr val="000000"/>
                </a:solidFill>
                <a:effectLst/>
              </a:rPr>
              <a:t>www.healthline.com</a:t>
            </a:r>
            <a:r>
              <a:rPr lang="en-US" b="0" i="0" u="none" strike="noStrike" dirty="0">
                <a:solidFill>
                  <a:srgbClr val="000000"/>
                </a:solidFill>
                <a:effectLst/>
              </a:rPr>
              <a:t>/health/obesity/managing-obesity-health-risks#type-diabetes </a:t>
            </a:r>
          </a:p>
          <a:p>
            <a:r>
              <a:rPr lang="en-US" b="0" i="1" u="none" strike="noStrike" dirty="0">
                <a:solidFill>
                  <a:srgbClr val="000000"/>
                </a:solidFill>
                <a:effectLst/>
              </a:rPr>
              <a:t>Health risks</a:t>
            </a:r>
            <a:r>
              <a:rPr lang="en-US" b="0" i="0" u="none" strike="noStrike" dirty="0">
                <a:solidFill>
                  <a:srgbClr val="000000"/>
                </a:solidFill>
                <a:effectLst/>
              </a:rPr>
              <a:t>. Obesity Prevention Source. (2016a, April 13). https://</a:t>
            </a:r>
            <a:r>
              <a:rPr lang="en-US" b="0" i="0" u="none" strike="noStrike" dirty="0" err="1">
                <a:solidFill>
                  <a:srgbClr val="000000"/>
                </a:solidFill>
                <a:effectLst/>
              </a:rPr>
              <a:t>www.hsph.harvard.edu</a:t>
            </a:r>
            <a:r>
              <a:rPr lang="en-US" b="0" i="0" u="none" strike="noStrike" dirty="0">
                <a:solidFill>
                  <a:srgbClr val="000000"/>
                </a:solidFill>
                <a:effectLst/>
              </a:rPr>
              <a:t>/obesity-prevention-source/obesity-consequences/health-effects/#:~:text=Obesity%20increases%20the%20risk%</a:t>
            </a:r>
            <a:r>
              <a:rPr lang="en-US" b="0" i="0" u="none" strike="noStrike" dirty="0" err="1">
                <a:solidFill>
                  <a:srgbClr val="000000"/>
                </a:solidFill>
                <a:effectLst/>
              </a:rPr>
              <a:t>20of,changes</a:t>
            </a:r>
            <a:r>
              <a:rPr lang="en-US" b="0" i="0" u="none" strike="noStrike" dirty="0">
                <a:solidFill>
                  <a:srgbClr val="000000"/>
                </a:solidFill>
                <a:effectLst/>
              </a:rPr>
              <a:t>%20in%20hormones%20and%20metabolism. </a:t>
            </a:r>
          </a:p>
          <a:p>
            <a:r>
              <a:rPr lang="en-US" b="0" i="1" u="none" strike="noStrike" dirty="0">
                <a:solidFill>
                  <a:srgbClr val="000000"/>
                </a:solidFill>
                <a:effectLst/>
              </a:rPr>
              <a:t>Obese</a:t>
            </a:r>
            <a:r>
              <a:rPr lang="en-US" b="0" i="0" u="none" strike="noStrike" dirty="0">
                <a:solidFill>
                  <a:srgbClr val="000000"/>
                </a:solidFill>
                <a:effectLst/>
              </a:rPr>
              <a:t>. Cambridge Dictionary. (n.d.). https://dictionary.cambridge.org/dictionary/</a:t>
            </a:r>
            <a:r>
              <a:rPr lang="en-US" b="0" i="0" u="none" strike="noStrike" dirty="0" err="1">
                <a:solidFill>
                  <a:srgbClr val="000000"/>
                </a:solidFill>
                <a:effectLst/>
              </a:rPr>
              <a:t>english-arabic</a:t>
            </a:r>
            <a:r>
              <a:rPr lang="en-US" b="0" i="0" u="none" strike="noStrike" dirty="0">
                <a:solidFill>
                  <a:srgbClr val="000000"/>
                </a:solidFill>
                <a:effectLst/>
              </a:rPr>
              <a:t>/obese?q=Obese </a:t>
            </a:r>
          </a:p>
          <a:p>
            <a:r>
              <a:rPr lang="en-US" b="0" i="1" u="none" strike="noStrike" dirty="0">
                <a:solidFill>
                  <a:srgbClr val="000000"/>
                </a:solidFill>
                <a:effectLst/>
              </a:rPr>
              <a:t>Obesity Prevention Strategies</a:t>
            </a:r>
            <a:r>
              <a:rPr lang="en-US" b="0" i="0" u="none" strike="noStrike" dirty="0">
                <a:solidFill>
                  <a:srgbClr val="000000"/>
                </a:solidFill>
                <a:effectLst/>
              </a:rPr>
              <a:t>. Obesity Prevention Source. (2016b, April 12). https://</a:t>
            </a:r>
            <a:r>
              <a:rPr lang="en-US" b="0" i="0" u="none" strike="noStrike" dirty="0" err="1">
                <a:solidFill>
                  <a:srgbClr val="000000"/>
                </a:solidFill>
                <a:effectLst/>
              </a:rPr>
              <a:t>www.hsph.harvard.edu</a:t>
            </a:r>
            <a:r>
              <a:rPr lang="en-US" b="0" i="0" u="none" strike="noStrike" dirty="0">
                <a:solidFill>
                  <a:srgbClr val="000000"/>
                </a:solidFill>
                <a:effectLst/>
              </a:rPr>
              <a:t>/obesity-prevention-source/obesity-prevention/#:~:text=Choosing%20healthier%20foods%20(whole%20grains,%2C%20and%20other%20%E2%80%</a:t>
            </a:r>
            <a:r>
              <a:rPr lang="en-US" b="0" i="0" u="none" strike="noStrike" dirty="0" err="1">
                <a:solidFill>
                  <a:srgbClr val="000000"/>
                </a:solidFill>
                <a:effectLst/>
              </a:rPr>
              <a:t>9Csit</a:t>
            </a:r>
            <a:r>
              <a:rPr lang="en-US" b="0" i="0" u="none" strike="noStrike" dirty="0">
                <a:solidFill>
                  <a:srgbClr val="000000"/>
                </a:solidFill>
                <a:effectLst/>
              </a:rPr>
              <a:t>%20time%E2%80%9D </a:t>
            </a:r>
          </a:p>
          <a:p>
            <a:endParaRPr lang="en-US" b="0" i="0" u="none" strike="noStrike" dirty="0">
              <a:solidFill>
                <a:srgbClr val="000000"/>
              </a:solidFill>
              <a:effectLst/>
            </a:endParaRPr>
          </a:p>
          <a:p>
            <a:endParaRPr lang="en-US" dirty="0"/>
          </a:p>
          <a:p>
            <a:endParaRPr lang="en-SA" dirty="0"/>
          </a:p>
        </p:txBody>
      </p:sp>
    </p:spTree>
    <p:extLst>
      <p:ext uri="{BB962C8B-B14F-4D97-AF65-F5344CB8AC3E}">
        <p14:creationId xmlns:p14="http://schemas.microsoft.com/office/powerpoint/2010/main" val="949001117"/>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 id="{DC562BE4-E08E-454A-B691-6114CE311FC5}" vid="{3E179901-8EB6-4C8D-9438-AECDEF043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223</Words>
  <Application>Microsoft Office PowerPoint</Application>
  <PresentationFormat>Widescreen</PresentationFormat>
  <Paragraphs>33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Obesity</vt:lpstr>
      <vt:lpstr>What is  obesity?</vt:lpstr>
      <vt:lpstr>Obesity increases the risk of several debilitating, and deadly diseases, including diabetes, heart disease, and some cancers.</vt:lpstr>
      <vt:lpstr>BMI SCALE</vt:lpstr>
      <vt:lpstr>2 causes of obesity </vt:lpstr>
      <vt:lpstr>PowerPoint Presentation</vt:lpstr>
      <vt:lpstr>Child Obesity </vt:lpstr>
      <vt:lpstr>PowerPoint Presentation</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Obesity</dc:title>
  <dc:creator/>
  <cp:lastModifiedBy>juan Abdallah</cp:lastModifiedBy>
  <cp:revision>7</cp:revision>
  <dcterms:created xsi:type="dcterms:W3CDTF">2023-05-02T11:20:30Z</dcterms:created>
  <dcterms:modified xsi:type="dcterms:W3CDTF">2023-05-11T07:10:03Z</dcterms:modified>
</cp:coreProperties>
</file>