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2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8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DAFC-36AC-4277-8736-876D966B6EE9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A124-8490-49BD-91ED-2FB0BB0DE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17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DAFC-36AC-4277-8736-876D966B6EE9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A124-8490-49BD-91ED-2FB0BB0DE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689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DAFC-36AC-4277-8736-876D966B6EE9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A124-8490-49BD-91ED-2FB0BB0DE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530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DAFC-36AC-4277-8736-876D966B6EE9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A124-8490-49BD-91ED-2FB0BB0DE39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1546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DAFC-36AC-4277-8736-876D966B6EE9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A124-8490-49BD-91ED-2FB0BB0DE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553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DAFC-36AC-4277-8736-876D966B6EE9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A124-8490-49BD-91ED-2FB0BB0DE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590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DAFC-36AC-4277-8736-876D966B6EE9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A124-8490-49BD-91ED-2FB0BB0DE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88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DAFC-36AC-4277-8736-876D966B6EE9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A124-8490-49BD-91ED-2FB0BB0DE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89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DAFC-36AC-4277-8736-876D966B6EE9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A124-8490-49BD-91ED-2FB0BB0DE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60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DAFC-36AC-4277-8736-876D966B6EE9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A124-8490-49BD-91ED-2FB0BB0DE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39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DAFC-36AC-4277-8736-876D966B6EE9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A124-8490-49BD-91ED-2FB0BB0DE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831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DAFC-36AC-4277-8736-876D966B6EE9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A124-8490-49BD-91ED-2FB0BB0DE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100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DAFC-36AC-4277-8736-876D966B6EE9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A124-8490-49BD-91ED-2FB0BB0DE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86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DAFC-36AC-4277-8736-876D966B6EE9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A124-8490-49BD-91ED-2FB0BB0DE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968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DAFC-36AC-4277-8736-876D966B6EE9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A124-8490-49BD-91ED-2FB0BB0DE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152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DAFC-36AC-4277-8736-876D966B6EE9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A124-8490-49BD-91ED-2FB0BB0DE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59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DAFC-36AC-4277-8736-876D966B6EE9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A124-8490-49BD-91ED-2FB0BB0DE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538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B16DAFC-36AC-4277-8736-876D966B6EE9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43DA124-8490-49BD-91ED-2FB0BB0DE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111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JO" dirty="0" smtClean="0">
                <a:solidFill>
                  <a:srgbClr val="FF0000"/>
                </a:solidFill>
              </a:rPr>
              <a:t>الســـــمنـــة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56090"/>
            <a:ext cx="9144000" cy="80171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ar-JO" dirty="0" smtClean="0"/>
              <a:t>عمل الطالبة : </a:t>
            </a:r>
          </a:p>
          <a:p>
            <a:pPr algn="l"/>
            <a:r>
              <a:rPr lang="ar-JO" dirty="0" smtClean="0"/>
              <a:t>زينة </a:t>
            </a:r>
            <a:r>
              <a:rPr lang="ar-JO" dirty="0" smtClean="0"/>
              <a:t>فريدون </a:t>
            </a:r>
            <a:r>
              <a:rPr lang="ar-JO" dirty="0" smtClean="0"/>
              <a:t>قورشة</a:t>
            </a:r>
          </a:p>
          <a:p>
            <a:pPr algn="l"/>
            <a:endParaRPr lang="ar-JO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512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JO" dirty="0" smtClean="0">
                <a:solidFill>
                  <a:srgbClr val="FF0000"/>
                </a:solidFill>
              </a:rPr>
              <a:t>ما هي السمنة ؟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34096" y="1825625"/>
            <a:ext cx="10619703" cy="4351338"/>
          </a:xfrm>
        </p:spPr>
        <p:txBody>
          <a:bodyPr/>
          <a:lstStyle/>
          <a:p>
            <a:pPr marL="0" indent="0" algn="r" rtl="1">
              <a:buNone/>
            </a:pPr>
            <a:r>
              <a:rPr lang="ar-JO" dirty="0"/>
              <a:t>السمنة هي زيادة وزن الجسم</a:t>
            </a:r>
            <a:r>
              <a:rPr lang="ar-JO" dirty="0" smtClean="0"/>
              <a:t>.</a:t>
            </a:r>
          </a:p>
          <a:p>
            <a:pPr marL="0" indent="0" algn="r" rtl="1">
              <a:buNone/>
            </a:pPr>
            <a:r>
              <a:rPr lang="ar-JO" dirty="0" smtClean="0"/>
              <a:t> </a:t>
            </a:r>
          </a:p>
          <a:p>
            <a:pPr marL="0" indent="0" algn="r" rtl="1">
              <a:buNone/>
            </a:pPr>
            <a:r>
              <a:rPr lang="ar-JO" dirty="0" smtClean="0"/>
              <a:t>وهي </a:t>
            </a:r>
            <a:r>
              <a:rPr lang="ar-JO" dirty="0"/>
              <a:t>تنجم عن تناول كمية زائدة من السّعرات </a:t>
            </a:r>
            <a:r>
              <a:rPr lang="ar-JO" dirty="0" smtClean="0"/>
              <a:t>الحرارية.</a:t>
            </a:r>
          </a:p>
          <a:p>
            <a:pPr marL="0" indent="0" algn="r" rtl="1">
              <a:buNone/>
            </a:pPr>
            <a:endParaRPr lang="ar-JO" dirty="0" smtClean="0"/>
          </a:p>
          <a:p>
            <a:pPr marL="0" indent="0" algn="r" rtl="1">
              <a:buNone/>
            </a:pPr>
            <a:r>
              <a:rPr lang="ar-JO" dirty="0" smtClean="0"/>
              <a:t>السمنة تعتبر مشكلة طبية تزيد من عوامل خطر الإصابة </a:t>
            </a:r>
          </a:p>
          <a:p>
            <a:pPr marL="0" indent="0" algn="r" rtl="1">
              <a:buNone/>
            </a:pPr>
            <a:r>
              <a:rPr lang="ar-JO" dirty="0" smtClean="0"/>
              <a:t>بأمراض ومشكلات صحية أخرى </a:t>
            </a:r>
            <a:r>
              <a:rPr lang="ar-JO" dirty="0" smtClean="0"/>
              <a:t>، </a:t>
            </a:r>
            <a:r>
              <a:rPr lang="ar-JO" dirty="0" smtClean="0"/>
              <a:t>مثل </a:t>
            </a:r>
            <a:r>
              <a:rPr lang="ar-JO" dirty="0" smtClean="0"/>
              <a:t>مرض القلب وداء السكري،</a:t>
            </a:r>
          </a:p>
          <a:p>
            <a:pPr marL="0" indent="0" algn="r" rtl="1">
              <a:buNone/>
            </a:pPr>
            <a:r>
              <a:rPr lang="ar-JO" dirty="0" smtClean="0"/>
              <a:t> وارتفاع ضغط الدم وأنواع معينة من السرطان.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552" y="1252807"/>
            <a:ext cx="3493959" cy="288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975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JO" sz="4800" dirty="0" smtClean="0">
                <a:solidFill>
                  <a:srgbClr val="FF0000"/>
                </a:solidFill>
              </a:rPr>
              <a:t>أسباب السمنة :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5047445" cy="415632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pPr algn="r" rtl="1"/>
            <a:r>
              <a:rPr lang="ar-JO" dirty="0" smtClean="0"/>
              <a:t>من لديه تاريخ مرضي عائلي (وراثة)</a:t>
            </a:r>
          </a:p>
          <a:p>
            <a:pPr algn="r" rtl="1"/>
            <a:r>
              <a:rPr lang="ar-JO" dirty="0" smtClean="0"/>
              <a:t>طبيعة النمط الغذائي للفرد أو الأسرة.</a:t>
            </a:r>
          </a:p>
          <a:p>
            <a:pPr algn="r" rtl="1"/>
            <a:r>
              <a:rPr lang="ar-JO" dirty="0" smtClean="0"/>
              <a:t>غياب أو قلة ممارسة الرياضة.</a:t>
            </a:r>
          </a:p>
          <a:p>
            <a:pPr algn="r" rtl="1"/>
            <a:r>
              <a:rPr lang="ar-JO" dirty="0" smtClean="0"/>
              <a:t>بعض الأمراض، مثل: الغدة الدرقية غير </a:t>
            </a:r>
            <a:r>
              <a:rPr lang="ar-JO" dirty="0" smtClean="0"/>
              <a:t>النشطة.</a:t>
            </a:r>
            <a:endParaRPr lang="ar-JO" dirty="0" smtClean="0"/>
          </a:p>
          <a:p>
            <a:pPr marL="0" indent="0" algn="r" rtl="1">
              <a:buNone/>
            </a:pPr>
            <a:r>
              <a:rPr lang="ar-JO" dirty="0" smtClean="0"/>
              <a:t> ويمكن أن تؤدي بعض المشكلات الطبية إلى قلة الحركة،</a:t>
            </a:r>
          </a:p>
          <a:p>
            <a:pPr marL="0" indent="0" algn="r" rtl="1">
              <a:buNone/>
            </a:pPr>
            <a:r>
              <a:rPr lang="ar-JO" dirty="0" smtClean="0"/>
              <a:t> مثل: التهاب المفاصل الذي قد ينجم عنه زيادة في الوزن.</a:t>
            </a:r>
          </a:p>
          <a:p>
            <a:pPr marL="0" indent="0" algn="r" rtl="1">
              <a:buNone/>
            </a:pPr>
            <a:r>
              <a:rPr lang="ar-JO" dirty="0" smtClean="0"/>
              <a:t/>
            </a:r>
            <a:br>
              <a:rPr lang="ar-JO" dirty="0" smtClean="0"/>
            </a:b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470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48460"/>
            <a:ext cx="10515600" cy="652306"/>
          </a:xfrm>
        </p:spPr>
        <p:txBody>
          <a:bodyPr>
            <a:normAutofit/>
          </a:bodyPr>
          <a:lstStyle/>
          <a:p>
            <a:pPr algn="r" rtl="1"/>
            <a:r>
              <a:rPr lang="ar-JO" dirty="0" smtClean="0"/>
              <a:t>وللسمنة تأثيرات سلبية على الفرد :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4400" y="2266682"/>
            <a:ext cx="4893972" cy="3013656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1738648"/>
            <a:ext cx="5181600" cy="4438315"/>
          </a:xfrm>
        </p:spPr>
        <p:txBody>
          <a:bodyPr>
            <a:normAutofit lnSpcReduction="10000"/>
          </a:bodyPr>
          <a:lstStyle/>
          <a:p>
            <a:pPr marL="0" indent="0" algn="r" rtl="1">
              <a:buNone/>
            </a:pPr>
            <a:r>
              <a:rPr lang="ar-JO" sz="3200" dirty="0">
                <a:solidFill>
                  <a:schemeClr val="accent5">
                    <a:lumMod val="75000"/>
                  </a:schemeClr>
                </a:solidFill>
              </a:rPr>
              <a:t>الخجل الاجتماعي:</a:t>
            </a:r>
          </a:p>
          <a:p>
            <a:pPr marL="0" indent="0" algn="r" rtl="1">
              <a:buNone/>
            </a:pPr>
            <a:r>
              <a:rPr lang="ar-JO" sz="2400" dirty="0"/>
              <a:t>يعاني الشخص السمين من </a:t>
            </a:r>
            <a:r>
              <a:rPr lang="ar-JO" sz="2400" dirty="0" smtClean="0"/>
              <a:t>نظرة الآخرين</a:t>
            </a:r>
            <a:r>
              <a:rPr lang="ar-JO" sz="2400" dirty="0"/>
              <a:t>، وكثرة التعليقات على شكله وتصرفاته وحركاته، وبالتالي يحاول إخفاء عيوب سمنته وجسده، ويشعر بالحرج والخجل من الظهور أمام الآخرين.</a:t>
            </a:r>
          </a:p>
          <a:p>
            <a:pPr marL="0" indent="0" algn="r" rtl="1">
              <a:buNone/>
            </a:pPr>
            <a:r>
              <a:rPr lang="ar-JO" sz="3200" dirty="0">
                <a:solidFill>
                  <a:schemeClr val="accent5">
                    <a:lumMod val="75000"/>
                  </a:schemeClr>
                </a:solidFill>
              </a:rPr>
              <a:t>القلق والخوف:</a:t>
            </a:r>
          </a:p>
          <a:p>
            <a:pPr marL="0" indent="0" algn="r" rtl="1">
              <a:buNone/>
            </a:pPr>
            <a:r>
              <a:rPr lang="ar-JO" sz="2400" dirty="0"/>
              <a:t>يعاني الشخص السمين من الإحساس بالخطر المحدق به في كل لحظة، وإن كان يحاول إخفاء هذا الشعور بإظهار اللامبالاة والمرح وخفة الظل وروح الدعابة.</a:t>
            </a:r>
          </a:p>
          <a:p>
            <a:pPr marL="0" indent="0" algn="r" rtl="1">
              <a:buNone/>
            </a:pPr>
            <a:endParaRPr lang="ar-JO" sz="2400" dirty="0"/>
          </a:p>
          <a:p>
            <a:pPr marL="0" indent="0"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550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20486"/>
          </a:xfrm>
        </p:spPr>
        <p:txBody>
          <a:bodyPr>
            <a:normAutofit fontScale="90000"/>
          </a:bodyPr>
          <a:lstStyle/>
          <a:p>
            <a:pPr algn="r" rtl="1"/>
            <a:endParaRPr lang="en-US" dirty="0"/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094704" y="2253803"/>
            <a:ext cx="4391696" cy="3245476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1825624"/>
            <a:ext cx="5181600" cy="3119863"/>
          </a:xfrm>
        </p:spPr>
        <p:txBody>
          <a:bodyPr/>
          <a:lstStyle/>
          <a:p>
            <a:pPr algn="r" rtl="1"/>
            <a:r>
              <a:rPr lang="ar-JO" b="1" dirty="0" smtClean="0">
                <a:solidFill>
                  <a:schemeClr val="accent1">
                    <a:lumMod val="75000"/>
                  </a:schemeClr>
                </a:solidFill>
              </a:rPr>
              <a:t>الشعور بالعجز:</a:t>
            </a:r>
          </a:p>
          <a:p>
            <a:pPr marL="0" indent="0" algn="r" rtl="1">
              <a:buNone/>
            </a:pPr>
            <a:r>
              <a:rPr lang="ar-JO" dirty="0" smtClean="0"/>
              <a:t>نتيجة لشعور الشخص السمين بعدم قدرته على السيطرة على وزنه، فهو دائم الشعور بقلة الحيلة والعجز عن السيطرة على تناول الطعام، والرغبة الملحة لديه بالتهام الطعام.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230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754981" y="2366963"/>
            <a:ext cx="3424237" cy="3424237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algn="r" rtl="1"/>
            <a:r>
              <a:rPr lang="ar-JO" b="1" dirty="0">
                <a:solidFill>
                  <a:schemeClr val="accent1">
                    <a:lumMod val="75000"/>
                  </a:schemeClr>
                </a:solidFill>
              </a:rPr>
              <a:t>الاكتئاب</a:t>
            </a:r>
            <a:r>
              <a:rPr lang="ar-JO" b="1" dirty="0"/>
              <a:t>:</a:t>
            </a:r>
          </a:p>
          <a:p>
            <a:pPr marL="0" indent="0" algn="r" rtl="1">
              <a:buNone/>
            </a:pPr>
            <a:r>
              <a:rPr lang="ar-JO" dirty="0"/>
              <a:t>من أكثر أسباب الاكتئاب الضغوط الحياتية، وخصوصاً الضغوط المزمنة المتواصلة التي يشعر الإنسان بعدم قدرته على التعامل معها والتخلص منها أو التكيف معها</a:t>
            </a:r>
            <a:r>
              <a:rPr lang="ar-JO" dirty="0" smtClean="0"/>
              <a:t>.</a:t>
            </a:r>
            <a:endParaRPr lang="en-US" dirty="0" smtClean="0"/>
          </a:p>
          <a:p>
            <a:pPr algn="r" rtl="1"/>
            <a:r>
              <a:rPr lang="ar-JO" b="1" dirty="0">
                <a:solidFill>
                  <a:schemeClr val="accent1">
                    <a:lumMod val="75000"/>
                  </a:schemeClr>
                </a:solidFill>
              </a:rPr>
              <a:t>تدني الثقة بالنقس</a:t>
            </a:r>
            <a:r>
              <a:rPr lang="ar-JO" b="1" dirty="0"/>
              <a:t>:</a:t>
            </a:r>
          </a:p>
          <a:p>
            <a:pPr marL="0" indent="0" algn="r" rtl="1">
              <a:buNone/>
            </a:pPr>
            <a:r>
              <a:rPr lang="ar-JO" dirty="0"/>
              <a:t>يقارن الشخص الذي يعاني من السمنة نفسه بالآخرين، مما يتسبب في تدني ثقته بنفسه وبمظهره الخارجي.</a:t>
            </a:r>
          </a:p>
          <a:p>
            <a:pPr marL="0" indent="0" algn="r" rtl="1">
              <a:buNone/>
            </a:pPr>
            <a:endParaRPr lang="ar-JO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584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JO" dirty="0" smtClean="0">
                <a:solidFill>
                  <a:srgbClr val="FF0000"/>
                </a:solidFill>
              </a:rPr>
              <a:t>كيف يتم علاج السمنة ؟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146221" y="1825625"/>
            <a:ext cx="10207580" cy="4351338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JO" dirty="0"/>
              <a:t>هناك بعض </a:t>
            </a:r>
            <a:r>
              <a:rPr lang="ar-JO" dirty="0" smtClean="0"/>
              <a:t>الطرق التي </a:t>
            </a:r>
            <a:r>
              <a:rPr lang="ar-JO" dirty="0"/>
              <a:t>يمكن اتباعها لعلاج </a:t>
            </a:r>
            <a:r>
              <a:rPr lang="ar-JO" dirty="0" smtClean="0"/>
              <a:t>السمنة ،مثل :</a:t>
            </a:r>
          </a:p>
          <a:p>
            <a:pPr algn="r" rtl="1"/>
            <a:r>
              <a:rPr lang="ar-JO" dirty="0" smtClean="0"/>
              <a:t>زيادة </a:t>
            </a:r>
            <a:r>
              <a:rPr lang="ar-JO" dirty="0"/>
              <a:t>النشاط البدني، بمعدل 30 دقيقة على الأقل يوميًا، ولمدة 5 أيام في الأسبوع على الأقل</a:t>
            </a:r>
            <a:r>
              <a:rPr lang="ar-JO" dirty="0" smtClean="0"/>
              <a:t>.</a:t>
            </a:r>
          </a:p>
          <a:p>
            <a:pPr algn="r" rtl="1"/>
            <a:r>
              <a:rPr lang="ar-JO" dirty="0" smtClean="0"/>
              <a:t>اعتماد </a:t>
            </a:r>
            <a:r>
              <a:rPr lang="ar-JO" dirty="0"/>
              <a:t>نظام غذائي صحي متوازن غني بالخضراوات، والفاكهة، والحبوب الكاملة، والتقليل من تناول الدهون، والسكريات، والملح</a:t>
            </a:r>
            <a:r>
              <a:rPr lang="ar-JO" dirty="0" smtClean="0"/>
              <a:t>.</a:t>
            </a:r>
          </a:p>
          <a:p>
            <a:pPr algn="r" rtl="1"/>
            <a:r>
              <a:rPr lang="ar-JO" dirty="0" smtClean="0"/>
              <a:t>معالجة </a:t>
            </a:r>
            <a:r>
              <a:rPr lang="ar-JO" dirty="0"/>
              <a:t>الحالات المرضية والمشكلات الصحية المسببة للسمنة</a:t>
            </a:r>
            <a:r>
              <a:rPr lang="ar-JO" dirty="0" smtClean="0"/>
              <a:t>.</a:t>
            </a:r>
          </a:p>
          <a:p>
            <a:pPr algn="r" rtl="1"/>
            <a:r>
              <a:rPr lang="ar-JO" dirty="0" smtClean="0"/>
              <a:t>تناول </a:t>
            </a:r>
            <a:r>
              <a:rPr lang="ar-JO" dirty="0"/>
              <a:t>العقاقير </a:t>
            </a:r>
            <a:r>
              <a:rPr lang="ar-JO" dirty="0" smtClean="0"/>
              <a:t>الدوائية.</a:t>
            </a:r>
          </a:p>
          <a:p>
            <a:pPr algn="r" rtl="1"/>
            <a:r>
              <a:rPr lang="ar-JO" dirty="0" smtClean="0"/>
              <a:t>العمليات الجراحية مثل:جراحة ربط </a:t>
            </a:r>
            <a:r>
              <a:rPr lang="ar-JO" dirty="0"/>
              <a:t>المعدة </a:t>
            </a:r>
            <a:r>
              <a:rPr lang="ar-JO" dirty="0" smtClean="0"/>
              <a:t>بالمنظار.وجراحة </a:t>
            </a:r>
            <a:r>
              <a:rPr lang="ar-JO" dirty="0"/>
              <a:t>تكميم </a:t>
            </a:r>
            <a:r>
              <a:rPr lang="ar-JO" dirty="0" smtClean="0"/>
              <a:t>المعدة.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194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50017"/>
            <a:ext cx="10515600" cy="2343955"/>
          </a:xfrm>
        </p:spPr>
        <p:txBody>
          <a:bodyPr/>
          <a:lstStyle/>
          <a:p>
            <a:pPr algn="ctr"/>
            <a:r>
              <a:rPr lang="ar-JO" dirty="0" smtClean="0"/>
              <a:t>شكرا لاستماعكم ،،،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44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1517</TotalTime>
  <Words>262</Words>
  <Application>Microsoft Office PowerPoint</Application>
  <PresentationFormat>Widescreen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Times New Roman</vt:lpstr>
      <vt:lpstr>Tw Cen MT</vt:lpstr>
      <vt:lpstr>Droplet</vt:lpstr>
      <vt:lpstr>الســـــمنـــة</vt:lpstr>
      <vt:lpstr>ما هي السمنة ؟</vt:lpstr>
      <vt:lpstr>أسباب السمنة :</vt:lpstr>
      <vt:lpstr>وللسمنة تأثيرات سلبية على الفرد :</vt:lpstr>
      <vt:lpstr>PowerPoint Presentation</vt:lpstr>
      <vt:lpstr>PowerPoint Presentation</vt:lpstr>
      <vt:lpstr>كيف يتم علاج السمنة ؟</vt:lpstr>
      <vt:lpstr>شكرا لاستماعكم ،،،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السمنة</dc:title>
  <dc:creator>SMART</dc:creator>
  <cp:lastModifiedBy>SMART</cp:lastModifiedBy>
  <cp:revision>19</cp:revision>
  <dcterms:created xsi:type="dcterms:W3CDTF">2023-05-06T15:09:24Z</dcterms:created>
  <dcterms:modified xsi:type="dcterms:W3CDTF">2023-05-07T16:30:32Z</dcterms:modified>
</cp:coreProperties>
</file>