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sldIdLst>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اكثر دول انتاج</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اليابان</c:v>
                </c:pt>
                <c:pt idx="1">
                  <c:v>الصين</c:v>
                </c:pt>
                <c:pt idx="2">
                  <c:v>الولايات متحدة</c:v>
                </c:pt>
                <c:pt idx="3">
                  <c:v>الهند</c:v>
                </c:pt>
                <c:pt idx="4">
                  <c:v>المانيا</c:v>
                </c:pt>
                <c:pt idx="5">
                  <c:v>ايطالبا</c:v>
                </c:pt>
              </c:strCache>
            </c:strRef>
          </c:cat>
          <c:val>
            <c:numRef>
              <c:f>Sheet1!$B$2:$B$7</c:f>
              <c:numCache>
                <c:formatCode>0%</c:formatCode>
                <c:ptCount val="6"/>
                <c:pt idx="0">
                  <c:v>0.9</c:v>
                </c:pt>
                <c:pt idx="1">
                  <c:v>0.83</c:v>
                </c:pt>
                <c:pt idx="2">
                  <c:v>0.5</c:v>
                </c:pt>
                <c:pt idx="3">
                  <c:v>0.38</c:v>
                </c:pt>
                <c:pt idx="4">
                  <c:v>0.41</c:v>
                </c:pt>
                <c:pt idx="5">
                  <c:v>0.27</c:v>
                </c:pt>
              </c:numCache>
            </c:numRef>
          </c:val>
          <c:extLst>
            <c:ext xmlns:c16="http://schemas.microsoft.com/office/drawing/2014/chart" uri="{C3380CC4-5D6E-409C-BE32-E72D297353CC}">
              <c16:uniqueId val="{00000000-81F0-4AEF-A97D-13336E33C4F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D5EB4-43FF-4EAC-ADCB-BD66F8DEF0C8}"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US"/>
        </a:p>
      </dgm:t>
    </dgm:pt>
    <dgm:pt modelId="{2BA248C6-BC7C-42D7-AA7C-E710306944C0}">
      <dgm:prSet/>
      <dgm:spPr/>
      <dgm:t>
        <a:bodyPr/>
        <a:lstStyle/>
        <a:p>
          <a:pPr rtl="0"/>
          <a:r>
            <a:rPr lang="ar-SA" dirty="0" smtClean="0"/>
            <a:t>تعريف الطاقة الشمسيةتُعرف الطاقة الشمسية بأنّها الطاقة الناتجة عن تحويل أشعة الشمس إلى كهرباء عن طريق استخدام الخلايا الشمسية الكهروضوئية، وتُعدّ إحدى أهم مصادر الطاقة المتجددة، والأسرع نمواً من بينها؛ حيث تَعِد بمستقبل واعد في توفير الطاقة للاستعمالات المختلفة.</a:t>
          </a:r>
          <a:endParaRPr lang="en-US" dirty="0"/>
        </a:p>
      </dgm:t>
    </dgm:pt>
    <dgm:pt modelId="{98775B3B-C3C1-45C6-A972-86CA23A35B5D}" type="parTrans" cxnId="{72E1638D-85A8-408E-A5A2-F86D3B3FFD4A}">
      <dgm:prSet/>
      <dgm:spPr/>
      <dgm:t>
        <a:bodyPr/>
        <a:lstStyle/>
        <a:p>
          <a:endParaRPr lang="en-US"/>
        </a:p>
      </dgm:t>
    </dgm:pt>
    <dgm:pt modelId="{2DC8AB3B-B737-4497-8A54-D4207C9A5FEA}" type="sibTrans" cxnId="{72E1638D-85A8-408E-A5A2-F86D3B3FFD4A}">
      <dgm:prSet/>
      <dgm:spPr/>
      <dgm:t>
        <a:bodyPr/>
        <a:lstStyle/>
        <a:p>
          <a:endParaRPr lang="en-US"/>
        </a:p>
      </dgm:t>
    </dgm:pt>
    <dgm:pt modelId="{935041DA-B423-495E-BB75-78164979F56B}" type="pres">
      <dgm:prSet presAssocID="{A33D5EB4-43FF-4EAC-ADCB-BD66F8DEF0C8}" presName="linearFlow" presStyleCnt="0">
        <dgm:presLayoutVars>
          <dgm:dir/>
          <dgm:resizeHandles val="exact"/>
        </dgm:presLayoutVars>
      </dgm:prSet>
      <dgm:spPr/>
    </dgm:pt>
    <dgm:pt modelId="{1C847D19-B89D-4D88-B9B4-D60C54A5D8CA}" type="pres">
      <dgm:prSet presAssocID="{2BA248C6-BC7C-42D7-AA7C-E710306944C0}" presName="composite" presStyleCnt="0"/>
      <dgm:spPr/>
    </dgm:pt>
    <dgm:pt modelId="{5C82E307-7606-4AFE-A6C6-9BA4CF551C49}" type="pres">
      <dgm:prSet presAssocID="{2BA248C6-BC7C-42D7-AA7C-E710306944C0}" presName="imgShp" presStyleLbl="fgImgPlace1" presStyleIdx="0" presStyleCnt="1" custLinFactNeighborX="9392" custLinFactNeighborY="78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033C368-15FF-45A2-A9F0-B955E6814A68}" type="pres">
      <dgm:prSet presAssocID="{2BA248C6-BC7C-42D7-AA7C-E710306944C0}" presName="txShp" presStyleLbl="node1" presStyleIdx="0" presStyleCnt="1" custScaleX="101181" custLinFactNeighborX="9462" custLinFactNeighborY="-783">
        <dgm:presLayoutVars>
          <dgm:bulletEnabled val="1"/>
        </dgm:presLayoutVars>
      </dgm:prSet>
      <dgm:spPr/>
    </dgm:pt>
  </dgm:ptLst>
  <dgm:cxnLst>
    <dgm:cxn modelId="{E119E06E-9BDF-4533-82E5-17192E092053}" type="presOf" srcId="{2BA248C6-BC7C-42D7-AA7C-E710306944C0}" destId="{5033C368-15FF-45A2-A9F0-B955E6814A68}" srcOrd="0" destOrd="0" presId="urn:microsoft.com/office/officeart/2005/8/layout/vList3"/>
    <dgm:cxn modelId="{2E33013A-C1EC-4019-A44A-DE054345E149}" type="presOf" srcId="{A33D5EB4-43FF-4EAC-ADCB-BD66F8DEF0C8}" destId="{935041DA-B423-495E-BB75-78164979F56B}" srcOrd="0" destOrd="0" presId="urn:microsoft.com/office/officeart/2005/8/layout/vList3"/>
    <dgm:cxn modelId="{72E1638D-85A8-408E-A5A2-F86D3B3FFD4A}" srcId="{A33D5EB4-43FF-4EAC-ADCB-BD66F8DEF0C8}" destId="{2BA248C6-BC7C-42D7-AA7C-E710306944C0}" srcOrd="0" destOrd="0" parTransId="{98775B3B-C3C1-45C6-A972-86CA23A35B5D}" sibTransId="{2DC8AB3B-B737-4497-8A54-D4207C9A5FEA}"/>
    <dgm:cxn modelId="{565B5F47-0E40-43A3-90CA-43520FBC7A3E}" type="presParOf" srcId="{935041DA-B423-495E-BB75-78164979F56B}" destId="{1C847D19-B89D-4D88-B9B4-D60C54A5D8CA}" srcOrd="0" destOrd="0" presId="urn:microsoft.com/office/officeart/2005/8/layout/vList3"/>
    <dgm:cxn modelId="{097C7D87-F7EC-4C22-838B-386EEF06E8E4}" type="presParOf" srcId="{1C847D19-B89D-4D88-B9B4-D60C54A5D8CA}" destId="{5C82E307-7606-4AFE-A6C6-9BA4CF551C49}" srcOrd="0" destOrd="0" presId="urn:microsoft.com/office/officeart/2005/8/layout/vList3"/>
    <dgm:cxn modelId="{FA39481E-6521-491F-BAF6-4082C75F71C3}" type="presParOf" srcId="{1C847D19-B89D-4D88-B9B4-D60C54A5D8CA}" destId="{5033C368-15FF-45A2-A9F0-B955E6814A6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FF944-7436-4417-87BE-3080B32B8275}" type="doc">
      <dgm:prSet loTypeId="urn:microsoft.com/office/officeart/2005/8/layout/radial3" loCatId="cycle" qsTypeId="urn:microsoft.com/office/officeart/2009/2/quickstyle/3d8" qsCatId="3D" csTypeId="urn:microsoft.com/office/officeart/2005/8/colors/accent1_2" csCatId="accent1" phldr="1"/>
      <dgm:spPr/>
      <dgm:t>
        <a:bodyPr/>
        <a:lstStyle/>
        <a:p>
          <a:endParaRPr lang="en-US"/>
        </a:p>
      </dgm:t>
    </dgm:pt>
    <dgm:pt modelId="{4102903B-7ED9-4A74-8122-FEAFA2DEE29B}">
      <dgm:prSet phldrT="[Text]"/>
      <dgm:spPr/>
      <dgm:t>
        <a:bodyPr/>
        <a:lstStyle/>
        <a:p>
          <a:r>
            <a:rPr lang="ar-SA" dirty="0" smtClean="0"/>
            <a:t>فوائد الطاقة الشمسية</a:t>
          </a:r>
          <a:endParaRPr lang="en-US" dirty="0"/>
        </a:p>
      </dgm:t>
    </dgm:pt>
    <dgm:pt modelId="{7E497163-286E-41C2-A825-8F5D48CD242F}" type="parTrans" cxnId="{D070835F-431C-4B8E-9A4E-DC0D23665625}">
      <dgm:prSet/>
      <dgm:spPr/>
      <dgm:t>
        <a:bodyPr/>
        <a:lstStyle/>
        <a:p>
          <a:endParaRPr lang="en-US"/>
        </a:p>
      </dgm:t>
    </dgm:pt>
    <dgm:pt modelId="{BC84060E-35CD-4D14-AA9F-88756F105C4C}" type="sibTrans" cxnId="{D070835F-431C-4B8E-9A4E-DC0D23665625}">
      <dgm:prSet/>
      <dgm:spPr/>
      <dgm:t>
        <a:bodyPr/>
        <a:lstStyle/>
        <a:p>
          <a:endParaRPr lang="en-US"/>
        </a:p>
      </dgm:t>
    </dgm:pt>
    <dgm:pt modelId="{17C2446E-8698-454A-ADF6-241B2A2AEBB0}">
      <dgm:prSet phldrT="[Text]"/>
      <dgm:spPr/>
      <dgm:t>
        <a:bodyPr/>
        <a:lstStyle/>
        <a:p>
          <a:r>
            <a:rPr lang="ar-SA" dirty="0" smtClean="0"/>
            <a:t>مصدر للطاقة المتجددة</a:t>
          </a:r>
          <a:endParaRPr lang="en-US" dirty="0"/>
        </a:p>
      </dgm:t>
    </dgm:pt>
    <dgm:pt modelId="{47F17EF4-8480-4748-ADB6-71E34C076027}" type="parTrans" cxnId="{C080F602-15D6-49B6-86E4-E8A6343DA8EA}">
      <dgm:prSet/>
      <dgm:spPr/>
      <dgm:t>
        <a:bodyPr/>
        <a:lstStyle/>
        <a:p>
          <a:endParaRPr lang="en-US"/>
        </a:p>
      </dgm:t>
    </dgm:pt>
    <dgm:pt modelId="{09F03EB5-AB94-41AA-8481-2713A5A679B9}" type="sibTrans" cxnId="{C080F602-15D6-49B6-86E4-E8A6343DA8EA}">
      <dgm:prSet/>
      <dgm:spPr/>
      <dgm:t>
        <a:bodyPr/>
        <a:lstStyle/>
        <a:p>
          <a:endParaRPr lang="en-US"/>
        </a:p>
      </dgm:t>
    </dgm:pt>
    <dgm:pt modelId="{4AF925FC-A119-4334-A118-D2F486CFF340}">
      <dgm:prSet phldrT="[Text]"/>
      <dgm:spPr/>
      <dgm:t>
        <a:bodyPr/>
        <a:lstStyle/>
        <a:p>
          <a:r>
            <a:rPr lang="ar-SA" dirty="0" smtClean="0"/>
            <a:t>وسيلة لتقليل فواتير الكهرباء</a:t>
          </a:r>
          <a:endParaRPr lang="en-US" dirty="0"/>
        </a:p>
      </dgm:t>
    </dgm:pt>
    <dgm:pt modelId="{A9823B0E-B571-4CDC-AED0-20781CF8E5B3}" type="parTrans" cxnId="{2442AC1D-3821-4384-9A3C-67B7B557F68D}">
      <dgm:prSet/>
      <dgm:spPr/>
      <dgm:t>
        <a:bodyPr/>
        <a:lstStyle/>
        <a:p>
          <a:endParaRPr lang="en-US"/>
        </a:p>
      </dgm:t>
    </dgm:pt>
    <dgm:pt modelId="{146464EE-1D70-4924-A3FB-CC64EF94637F}" type="sibTrans" cxnId="{2442AC1D-3821-4384-9A3C-67B7B557F68D}">
      <dgm:prSet/>
      <dgm:spPr/>
      <dgm:t>
        <a:bodyPr/>
        <a:lstStyle/>
        <a:p>
          <a:endParaRPr lang="en-US"/>
        </a:p>
      </dgm:t>
    </dgm:pt>
    <dgm:pt modelId="{910C3246-DA21-4786-B1FA-E99F3EE397F4}">
      <dgm:prSet phldrT="[Text]"/>
      <dgm:spPr/>
      <dgm:t>
        <a:bodyPr/>
        <a:lstStyle/>
        <a:p>
          <a:r>
            <a:rPr lang="ar-SA" dirty="0" smtClean="0"/>
            <a:t>انخفاض تكاليف الصيانة</a:t>
          </a:r>
          <a:endParaRPr lang="en-US" dirty="0"/>
        </a:p>
      </dgm:t>
    </dgm:pt>
    <dgm:pt modelId="{DA72551D-DFE7-47C3-8012-A7C14BBF711A}" type="parTrans" cxnId="{2D010D5C-C42D-4188-99E8-FAC466F51193}">
      <dgm:prSet/>
      <dgm:spPr/>
      <dgm:t>
        <a:bodyPr/>
        <a:lstStyle/>
        <a:p>
          <a:endParaRPr lang="en-US"/>
        </a:p>
      </dgm:t>
    </dgm:pt>
    <dgm:pt modelId="{4F444D64-6D18-490C-A20B-58250CB9BF93}" type="sibTrans" cxnId="{2D010D5C-C42D-4188-99E8-FAC466F51193}">
      <dgm:prSet/>
      <dgm:spPr/>
      <dgm:t>
        <a:bodyPr/>
        <a:lstStyle/>
        <a:p>
          <a:endParaRPr lang="en-US"/>
        </a:p>
      </dgm:t>
    </dgm:pt>
    <dgm:pt modelId="{D0A5084A-D29A-4222-A9CC-B69CA9D52A60}">
      <dgm:prSet phldrT="[Text]"/>
      <dgm:spPr/>
      <dgm:t>
        <a:bodyPr/>
        <a:lstStyle/>
        <a:p>
          <a:r>
            <a:rPr lang="ar-SA" dirty="0" smtClean="0"/>
            <a:t>استخدامات متنوعة</a:t>
          </a:r>
          <a:endParaRPr lang="en-US" dirty="0"/>
        </a:p>
      </dgm:t>
    </dgm:pt>
    <dgm:pt modelId="{C9E87F05-E3CB-4FC8-B11B-BCC604D3E7DF}" type="parTrans" cxnId="{B659D51F-7569-40F4-B5A7-835AC4222F50}">
      <dgm:prSet/>
      <dgm:spPr/>
      <dgm:t>
        <a:bodyPr/>
        <a:lstStyle/>
        <a:p>
          <a:endParaRPr lang="en-US"/>
        </a:p>
      </dgm:t>
    </dgm:pt>
    <dgm:pt modelId="{27A295E8-65D4-4781-B363-6C7C2A18434C}" type="sibTrans" cxnId="{B659D51F-7569-40F4-B5A7-835AC4222F50}">
      <dgm:prSet/>
      <dgm:spPr/>
      <dgm:t>
        <a:bodyPr/>
        <a:lstStyle/>
        <a:p>
          <a:endParaRPr lang="en-US"/>
        </a:p>
      </dgm:t>
    </dgm:pt>
    <dgm:pt modelId="{3139BDE0-D8EB-4BFD-8F0A-A2CFCE8A5F15}" type="pres">
      <dgm:prSet presAssocID="{60EFF944-7436-4417-87BE-3080B32B8275}" presName="composite" presStyleCnt="0">
        <dgm:presLayoutVars>
          <dgm:chMax val="1"/>
          <dgm:dir/>
          <dgm:resizeHandles val="exact"/>
        </dgm:presLayoutVars>
      </dgm:prSet>
      <dgm:spPr/>
    </dgm:pt>
    <dgm:pt modelId="{EE2818D9-85FF-4102-8BDF-E62F1BDB07AF}" type="pres">
      <dgm:prSet presAssocID="{60EFF944-7436-4417-87BE-3080B32B8275}" presName="radial" presStyleCnt="0">
        <dgm:presLayoutVars>
          <dgm:animLvl val="ctr"/>
        </dgm:presLayoutVars>
      </dgm:prSet>
      <dgm:spPr/>
    </dgm:pt>
    <dgm:pt modelId="{2DA8E9D0-2AF2-4449-AC57-03268973FB86}" type="pres">
      <dgm:prSet presAssocID="{4102903B-7ED9-4A74-8122-FEAFA2DEE29B}" presName="centerShape" presStyleLbl="vennNode1" presStyleIdx="0" presStyleCnt="5"/>
      <dgm:spPr/>
    </dgm:pt>
    <dgm:pt modelId="{27BA1D09-5EBF-4D74-9471-5AD0F3B5D671}" type="pres">
      <dgm:prSet presAssocID="{17C2446E-8698-454A-ADF6-241B2A2AEBB0}" presName="node" presStyleLbl="vennNode1" presStyleIdx="1" presStyleCnt="5" custScaleX="132753" custScaleY="113490">
        <dgm:presLayoutVars>
          <dgm:bulletEnabled val="1"/>
        </dgm:presLayoutVars>
      </dgm:prSet>
      <dgm:spPr/>
    </dgm:pt>
    <dgm:pt modelId="{306AB07C-42F7-40A6-AF54-9D08EB480A9C}" type="pres">
      <dgm:prSet presAssocID="{4AF925FC-A119-4334-A118-D2F486CFF340}" presName="node" presStyleLbl="vennNode1" presStyleIdx="2" presStyleCnt="5" custScaleX="137936" custScaleY="120137" custRadScaleRad="100285" custRadScaleInc="4797">
        <dgm:presLayoutVars>
          <dgm:bulletEnabled val="1"/>
        </dgm:presLayoutVars>
      </dgm:prSet>
      <dgm:spPr/>
    </dgm:pt>
    <dgm:pt modelId="{EBFEC9F7-54C5-4DA5-B451-8E5FDCE43929}" type="pres">
      <dgm:prSet presAssocID="{910C3246-DA21-4786-B1FA-E99F3EE397F4}" presName="node" presStyleLbl="vennNode1" presStyleIdx="3" presStyleCnt="5" custScaleX="127306" custScaleY="124958">
        <dgm:presLayoutVars>
          <dgm:bulletEnabled val="1"/>
        </dgm:presLayoutVars>
      </dgm:prSet>
      <dgm:spPr/>
    </dgm:pt>
    <dgm:pt modelId="{6339A0B4-1769-47F3-8770-B7DB3C9AEBA6}" type="pres">
      <dgm:prSet presAssocID="{D0A5084A-D29A-4222-A9CC-B69CA9D52A60}" presName="node" presStyleLbl="vennNode1" presStyleIdx="4" presStyleCnt="5" custScaleX="136537" custScaleY="122596">
        <dgm:presLayoutVars>
          <dgm:bulletEnabled val="1"/>
        </dgm:presLayoutVars>
      </dgm:prSet>
      <dgm:spPr/>
    </dgm:pt>
  </dgm:ptLst>
  <dgm:cxnLst>
    <dgm:cxn modelId="{2442AC1D-3821-4384-9A3C-67B7B557F68D}" srcId="{4102903B-7ED9-4A74-8122-FEAFA2DEE29B}" destId="{4AF925FC-A119-4334-A118-D2F486CFF340}" srcOrd="1" destOrd="0" parTransId="{A9823B0E-B571-4CDC-AED0-20781CF8E5B3}" sibTransId="{146464EE-1D70-4924-A3FB-CC64EF94637F}"/>
    <dgm:cxn modelId="{930BCF93-B3F2-4450-95FB-F96571E6EC53}" type="presOf" srcId="{4AF925FC-A119-4334-A118-D2F486CFF340}" destId="{306AB07C-42F7-40A6-AF54-9D08EB480A9C}" srcOrd="0" destOrd="0" presId="urn:microsoft.com/office/officeart/2005/8/layout/radial3"/>
    <dgm:cxn modelId="{64DFBE35-DA2B-4DD5-8219-2B1FF0DAB305}" type="presOf" srcId="{910C3246-DA21-4786-B1FA-E99F3EE397F4}" destId="{EBFEC9F7-54C5-4DA5-B451-8E5FDCE43929}" srcOrd="0" destOrd="0" presId="urn:microsoft.com/office/officeart/2005/8/layout/radial3"/>
    <dgm:cxn modelId="{C080F602-15D6-49B6-86E4-E8A6343DA8EA}" srcId="{4102903B-7ED9-4A74-8122-FEAFA2DEE29B}" destId="{17C2446E-8698-454A-ADF6-241B2A2AEBB0}" srcOrd="0" destOrd="0" parTransId="{47F17EF4-8480-4748-ADB6-71E34C076027}" sibTransId="{09F03EB5-AB94-41AA-8481-2713A5A679B9}"/>
    <dgm:cxn modelId="{62845019-3CBA-495A-8742-D847BE0857CE}" type="presOf" srcId="{D0A5084A-D29A-4222-A9CC-B69CA9D52A60}" destId="{6339A0B4-1769-47F3-8770-B7DB3C9AEBA6}" srcOrd="0" destOrd="0" presId="urn:microsoft.com/office/officeart/2005/8/layout/radial3"/>
    <dgm:cxn modelId="{B659D51F-7569-40F4-B5A7-835AC4222F50}" srcId="{4102903B-7ED9-4A74-8122-FEAFA2DEE29B}" destId="{D0A5084A-D29A-4222-A9CC-B69CA9D52A60}" srcOrd="3" destOrd="0" parTransId="{C9E87F05-E3CB-4FC8-B11B-BCC604D3E7DF}" sibTransId="{27A295E8-65D4-4781-B363-6C7C2A18434C}"/>
    <dgm:cxn modelId="{7DEE6AF7-2F73-4163-B4F1-B113FFA033F3}" type="presOf" srcId="{4102903B-7ED9-4A74-8122-FEAFA2DEE29B}" destId="{2DA8E9D0-2AF2-4449-AC57-03268973FB86}" srcOrd="0" destOrd="0" presId="urn:microsoft.com/office/officeart/2005/8/layout/radial3"/>
    <dgm:cxn modelId="{D070835F-431C-4B8E-9A4E-DC0D23665625}" srcId="{60EFF944-7436-4417-87BE-3080B32B8275}" destId="{4102903B-7ED9-4A74-8122-FEAFA2DEE29B}" srcOrd="0" destOrd="0" parTransId="{7E497163-286E-41C2-A825-8F5D48CD242F}" sibTransId="{BC84060E-35CD-4D14-AA9F-88756F105C4C}"/>
    <dgm:cxn modelId="{2D010D5C-C42D-4188-99E8-FAC466F51193}" srcId="{4102903B-7ED9-4A74-8122-FEAFA2DEE29B}" destId="{910C3246-DA21-4786-B1FA-E99F3EE397F4}" srcOrd="2" destOrd="0" parTransId="{DA72551D-DFE7-47C3-8012-A7C14BBF711A}" sibTransId="{4F444D64-6D18-490C-A20B-58250CB9BF93}"/>
    <dgm:cxn modelId="{BF8CF0C7-0403-4E3A-9837-F36D3E73FBB3}" type="presOf" srcId="{17C2446E-8698-454A-ADF6-241B2A2AEBB0}" destId="{27BA1D09-5EBF-4D74-9471-5AD0F3B5D671}" srcOrd="0" destOrd="0" presId="urn:microsoft.com/office/officeart/2005/8/layout/radial3"/>
    <dgm:cxn modelId="{06D678E9-182E-4118-ADFB-78730196C7C7}" type="presOf" srcId="{60EFF944-7436-4417-87BE-3080B32B8275}" destId="{3139BDE0-D8EB-4BFD-8F0A-A2CFCE8A5F15}" srcOrd="0" destOrd="0" presId="urn:microsoft.com/office/officeart/2005/8/layout/radial3"/>
    <dgm:cxn modelId="{996806DD-F4AB-449D-80D5-F2B3A7E78F04}" type="presParOf" srcId="{3139BDE0-D8EB-4BFD-8F0A-A2CFCE8A5F15}" destId="{EE2818D9-85FF-4102-8BDF-E62F1BDB07AF}" srcOrd="0" destOrd="0" presId="urn:microsoft.com/office/officeart/2005/8/layout/radial3"/>
    <dgm:cxn modelId="{B76171FC-7D92-46A1-9329-869F580A195B}" type="presParOf" srcId="{EE2818D9-85FF-4102-8BDF-E62F1BDB07AF}" destId="{2DA8E9D0-2AF2-4449-AC57-03268973FB86}" srcOrd="0" destOrd="0" presId="urn:microsoft.com/office/officeart/2005/8/layout/radial3"/>
    <dgm:cxn modelId="{545A3B00-283F-44FE-B51F-109A8D534B7D}" type="presParOf" srcId="{EE2818D9-85FF-4102-8BDF-E62F1BDB07AF}" destId="{27BA1D09-5EBF-4D74-9471-5AD0F3B5D671}" srcOrd="1" destOrd="0" presId="urn:microsoft.com/office/officeart/2005/8/layout/radial3"/>
    <dgm:cxn modelId="{A9B8521F-D4F3-40C5-BF18-766896337944}" type="presParOf" srcId="{EE2818D9-85FF-4102-8BDF-E62F1BDB07AF}" destId="{306AB07C-42F7-40A6-AF54-9D08EB480A9C}" srcOrd="2" destOrd="0" presId="urn:microsoft.com/office/officeart/2005/8/layout/radial3"/>
    <dgm:cxn modelId="{04890BD2-62D6-4E28-9C38-EFFB13850DFF}" type="presParOf" srcId="{EE2818D9-85FF-4102-8BDF-E62F1BDB07AF}" destId="{EBFEC9F7-54C5-4DA5-B451-8E5FDCE43929}" srcOrd="3" destOrd="0" presId="urn:microsoft.com/office/officeart/2005/8/layout/radial3"/>
    <dgm:cxn modelId="{C8DAAA7F-E838-4E6C-A733-14857B9A7AC3}" type="presParOf" srcId="{EE2818D9-85FF-4102-8BDF-E62F1BDB07AF}" destId="{6339A0B4-1769-47F3-8770-B7DB3C9AEBA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B11DE-92F7-41C5-B2C6-2D64EE798FD9}"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en-US"/>
        </a:p>
      </dgm:t>
    </dgm:pt>
    <dgm:pt modelId="{0C4B6505-DE0A-4FCE-BF4F-6EB9EFC057CB}">
      <dgm:prSet/>
      <dgm:spPr/>
      <dgm:t>
        <a:bodyPr/>
        <a:lstStyle/>
        <a:p>
          <a:pPr rtl="1"/>
          <a:r>
            <a:rPr lang="ar-SA" dirty="0" smtClean="0"/>
            <a:t>1. تلتقط الألواح الكهروضوئية الشمسية ضوء الشمس، مما يتسبب في إطلاق الإلكترونات الموجودة في خلايا السيليكون بلوحة الطاقة لتصبح تيارًا كهربائيًا مباشرًا.</a:t>
          </a:r>
          <a:endParaRPr lang="en-US" dirty="0"/>
        </a:p>
      </dgm:t>
    </dgm:pt>
    <dgm:pt modelId="{34F079E6-ED5E-47D0-ABFC-2D8C529829F5}" type="parTrans" cxnId="{D18BACB7-AF02-4F09-A32E-0B99111A6944}">
      <dgm:prSet/>
      <dgm:spPr/>
      <dgm:t>
        <a:bodyPr/>
        <a:lstStyle/>
        <a:p>
          <a:endParaRPr lang="en-US"/>
        </a:p>
      </dgm:t>
    </dgm:pt>
    <dgm:pt modelId="{9AFF32F9-7F63-4CEB-9888-F5292CC4D01D}" type="sibTrans" cxnId="{D18BACB7-AF02-4F09-A32E-0B99111A6944}">
      <dgm:prSet/>
      <dgm:spPr/>
      <dgm:t>
        <a:bodyPr/>
        <a:lstStyle/>
        <a:p>
          <a:endParaRPr lang="en-US"/>
        </a:p>
      </dgm:t>
    </dgm:pt>
    <dgm:pt modelId="{B108398F-2FD8-412E-B887-6D55DD420E29}">
      <dgm:prSet/>
      <dgm:spPr/>
      <dgm:t>
        <a:bodyPr/>
        <a:lstStyle/>
        <a:p>
          <a:pPr rtl="1"/>
          <a:r>
            <a:rPr lang="ar-SA" dirty="0" smtClean="0"/>
            <a:t>2. يقوم العاكس بتحويل التيار المستمر إلى تيار كهربائي متناوب (</a:t>
          </a:r>
          <a:r>
            <a:rPr lang="en-US" dirty="0" smtClean="0"/>
            <a:t>AC) ، </a:t>
          </a:r>
          <a:r>
            <a:rPr lang="ar-SA" dirty="0" smtClean="0"/>
            <a:t>مما يجعله صالحًا للاستخدام .</a:t>
          </a:r>
          <a:endParaRPr lang="en-US" dirty="0"/>
        </a:p>
      </dgm:t>
    </dgm:pt>
    <dgm:pt modelId="{F9768B7C-02B8-45A3-9BCC-09D8ADF0EBC2}" type="parTrans" cxnId="{8D44F838-30F1-4293-81EA-755857C5902F}">
      <dgm:prSet/>
      <dgm:spPr/>
      <dgm:t>
        <a:bodyPr/>
        <a:lstStyle/>
        <a:p>
          <a:endParaRPr lang="en-US"/>
        </a:p>
      </dgm:t>
    </dgm:pt>
    <dgm:pt modelId="{1A832D3E-6060-4E10-A262-C7BF95DBE1D6}" type="sibTrans" cxnId="{8D44F838-30F1-4293-81EA-755857C5902F}">
      <dgm:prSet/>
      <dgm:spPr/>
      <dgm:t>
        <a:bodyPr/>
        <a:lstStyle/>
        <a:p>
          <a:endParaRPr lang="en-US"/>
        </a:p>
      </dgm:t>
    </dgm:pt>
    <dgm:pt modelId="{2B4219A8-55B7-4B4D-8512-33B109765B8F}">
      <dgm:prSet/>
      <dgm:spPr/>
      <dgm:t>
        <a:bodyPr/>
        <a:lstStyle/>
        <a:p>
          <a:pPr rtl="1"/>
          <a:r>
            <a:rPr lang="ar-SA" dirty="0" smtClean="0"/>
            <a:t>3. يمكن تخزين الكهرباء الفائضة في بطارية أو يمكن إعادتها إلى شبكة الطاقة.</a:t>
          </a:r>
          <a:endParaRPr lang="en-US" dirty="0"/>
        </a:p>
      </dgm:t>
    </dgm:pt>
    <dgm:pt modelId="{FE301915-0980-4521-999E-CC786D04AF11}" type="parTrans" cxnId="{3BAEB46F-CDE8-4238-AEFA-54135C1C8C36}">
      <dgm:prSet/>
      <dgm:spPr/>
      <dgm:t>
        <a:bodyPr/>
        <a:lstStyle/>
        <a:p>
          <a:endParaRPr lang="en-US"/>
        </a:p>
      </dgm:t>
    </dgm:pt>
    <dgm:pt modelId="{03D668DE-FBBE-46D4-BFB3-A76348A9DCEA}" type="sibTrans" cxnId="{3BAEB46F-CDE8-4238-AEFA-54135C1C8C36}">
      <dgm:prSet/>
      <dgm:spPr/>
      <dgm:t>
        <a:bodyPr/>
        <a:lstStyle/>
        <a:p>
          <a:endParaRPr lang="en-US"/>
        </a:p>
      </dgm:t>
    </dgm:pt>
    <dgm:pt modelId="{73F18FC5-B7B8-4529-9A1F-3D9B4415325D}">
      <dgm:prSet/>
      <dgm:spPr/>
      <dgm:t>
        <a:bodyPr/>
        <a:lstStyle/>
        <a:p>
          <a:pPr rtl="1"/>
          <a:r>
            <a:rPr lang="ar-SA" dirty="0" smtClean="0"/>
            <a:t>4. يمكن سحب كهرباء إضافية من الشبكة إذا كنت بحاجة إلى طاقة أكبر من كفاءة توليد الألواح الشمسية.</a:t>
          </a:r>
          <a:endParaRPr lang="en-US" dirty="0"/>
        </a:p>
      </dgm:t>
    </dgm:pt>
    <dgm:pt modelId="{89EA3D3E-0B1E-4096-A464-CB5B5F16C542}" type="parTrans" cxnId="{4D31B3A6-34AA-42E3-A0CD-8A7E8219B86A}">
      <dgm:prSet/>
      <dgm:spPr/>
      <dgm:t>
        <a:bodyPr/>
        <a:lstStyle/>
        <a:p>
          <a:endParaRPr lang="en-US"/>
        </a:p>
      </dgm:t>
    </dgm:pt>
    <dgm:pt modelId="{49CD88C9-A4CC-463B-B225-F6EE08973F4F}" type="sibTrans" cxnId="{4D31B3A6-34AA-42E3-A0CD-8A7E8219B86A}">
      <dgm:prSet/>
      <dgm:spPr/>
      <dgm:t>
        <a:bodyPr/>
        <a:lstStyle/>
        <a:p>
          <a:endParaRPr lang="en-US"/>
        </a:p>
      </dgm:t>
    </dgm:pt>
    <dgm:pt modelId="{C1F73DB8-88CD-4C7B-80DB-76012728BB44}" type="pres">
      <dgm:prSet presAssocID="{E7CB11DE-92F7-41C5-B2C6-2D64EE798FD9}" presName="rootnode" presStyleCnt="0">
        <dgm:presLayoutVars>
          <dgm:chMax/>
          <dgm:chPref/>
          <dgm:dir/>
          <dgm:animLvl val="lvl"/>
        </dgm:presLayoutVars>
      </dgm:prSet>
      <dgm:spPr/>
    </dgm:pt>
    <dgm:pt modelId="{EA335EB6-89BA-473A-A2CD-E8BFCD00DEB3}" type="pres">
      <dgm:prSet presAssocID="{0C4B6505-DE0A-4FCE-BF4F-6EB9EFC057CB}" presName="composite" presStyleCnt="0"/>
      <dgm:spPr/>
    </dgm:pt>
    <dgm:pt modelId="{283D59B4-68ED-4CD1-8AA2-F1A397A07A19}" type="pres">
      <dgm:prSet presAssocID="{0C4B6505-DE0A-4FCE-BF4F-6EB9EFC057CB}" presName="bentUpArrow1" presStyleLbl="alignImgPlace1" presStyleIdx="0" presStyleCnt="3"/>
      <dgm:spPr/>
    </dgm:pt>
    <dgm:pt modelId="{B8470D0D-4204-4EF7-B09C-D5E591B392A0}" type="pres">
      <dgm:prSet presAssocID="{0C4B6505-DE0A-4FCE-BF4F-6EB9EFC057CB}" presName="ParentText" presStyleLbl="node1" presStyleIdx="0" presStyleCnt="4" custScaleX="133645" custScaleY="119952">
        <dgm:presLayoutVars>
          <dgm:chMax val="1"/>
          <dgm:chPref val="1"/>
          <dgm:bulletEnabled val="1"/>
        </dgm:presLayoutVars>
      </dgm:prSet>
      <dgm:spPr/>
    </dgm:pt>
    <dgm:pt modelId="{4A3C6B4D-3480-495F-9267-4F774407DCDF}" type="pres">
      <dgm:prSet presAssocID="{0C4B6505-DE0A-4FCE-BF4F-6EB9EFC057CB}" presName="ChildText" presStyleLbl="revTx" presStyleIdx="0" presStyleCnt="3">
        <dgm:presLayoutVars>
          <dgm:chMax val="0"/>
          <dgm:chPref val="0"/>
          <dgm:bulletEnabled val="1"/>
        </dgm:presLayoutVars>
      </dgm:prSet>
      <dgm:spPr/>
    </dgm:pt>
    <dgm:pt modelId="{0A693E4C-9D9D-4FD7-8827-CA4035F29566}" type="pres">
      <dgm:prSet presAssocID="{9AFF32F9-7F63-4CEB-9888-F5292CC4D01D}" presName="sibTrans" presStyleCnt="0"/>
      <dgm:spPr/>
    </dgm:pt>
    <dgm:pt modelId="{8B7EFF18-0ED8-4F36-80DE-21DCFF345BB2}" type="pres">
      <dgm:prSet presAssocID="{B108398F-2FD8-412E-B887-6D55DD420E29}" presName="composite" presStyleCnt="0"/>
      <dgm:spPr/>
    </dgm:pt>
    <dgm:pt modelId="{4AEEEC42-D521-42E7-AC5B-EB57E3B6522B}" type="pres">
      <dgm:prSet presAssocID="{B108398F-2FD8-412E-B887-6D55DD420E29}" presName="bentUpArrow1" presStyleLbl="alignImgPlace1" presStyleIdx="1" presStyleCnt="3"/>
      <dgm:spPr/>
    </dgm:pt>
    <dgm:pt modelId="{5B9C1F53-2973-4B4A-8E18-E23C37D1035D}" type="pres">
      <dgm:prSet presAssocID="{B108398F-2FD8-412E-B887-6D55DD420E29}" presName="ParentText" presStyleLbl="node1" presStyleIdx="1" presStyleCnt="4" custScaleX="138053" custScaleY="113459">
        <dgm:presLayoutVars>
          <dgm:chMax val="1"/>
          <dgm:chPref val="1"/>
          <dgm:bulletEnabled val="1"/>
        </dgm:presLayoutVars>
      </dgm:prSet>
      <dgm:spPr/>
    </dgm:pt>
    <dgm:pt modelId="{43180994-1253-4810-9187-BD09A27BDEB0}" type="pres">
      <dgm:prSet presAssocID="{B108398F-2FD8-412E-B887-6D55DD420E29}" presName="ChildText" presStyleLbl="revTx" presStyleIdx="1" presStyleCnt="3">
        <dgm:presLayoutVars>
          <dgm:chMax val="0"/>
          <dgm:chPref val="0"/>
          <dgm:bulletEnabled val="1"/>
        </dgm:presLayoutVars>
      </dgm:prSet>
      <dgm:spPr/>
    </dgm:pt>
    <dgm:pt modelId="{0C0F1F76-2A14-4795-A03D-C0FFA780A5CA}" type="pres">
      <dgm:prSet presAssocID="{1A832D3E-6060-4E10-A262-C7BF95DBE1D6}" presName="sibTrans" presStyleCnt="0"/>
      <dgm:spPr/>
    </dgm:pt>
    <dgm:pt modelId="{9D690AF8-1C47-4640-9683-81373ABCD02E}" type="pres">
      <dgm:prSet presAssocID="{2B4219A8-55B7-4B4D-8512-33B109765B8F}" presName="composite" presStyleCnt="0"/>
      <dgm:spPr/>
    </dgm:pt>
    <dgm:pt modelId="{068C2D8C-4E2F-4C1D-B4E4-092AE4C5D69B}" type="pres">
      <dgm:prSet presAssocID="{2B4219A8-55B7-4B4D-8512-33B109765B8F}" presName="bentUpArrow1" presStyleLbl="alignImgPlace1" presStyleIdx="2" presStyleCnt="3"/>
      <dgm:spPr/>
    </dgm:pt>
    <dgm:pt modelId="{E91A531F-62B0-4128-8F9B-BD31A5FDE06C}" type="pres">
      <dgm:prSet presAssocID="{2B4219A8-55B7-4B4D-8512-33B109765B8F}" presName="ParentText" presStyleLbl="node1" presStyleIdx="2" presStyleCnt="4" custScaleX="139330" custScaleY="123120">
        <dgm:presLayoutVars>
          <dgm:chMax val="1"/>
          <dgm:chPref val="1"/>
          <dgm:bulletEnabled val="1"/>
        </dgm:presLayoutVars>
      </dgm:prSet>
      <dgm:spPr/>
    </dgm:pt>
    <dgm:pt modelId="{661CBA99-4FAC-4E9D-8043-532962733337}" type="pres">
      <dgm:prSet presAssocID="{2B4219A8-55B7-4B4D-8512-33B109765B8F}" presName="ChildText" presStyleLbl="revTx" presStyleIdx="2" presStyleCnt="3">
        <dgm:presLayoutVars>
          <dgm:chMax val="0"/>
          <dgm:chPref val="0"/>
          <dgm:bulletEnabled val="1"/>
        </dgm:presLayoutVars>
      </dgm:prSet>
      <dgm:spPr/>
    </dgm:pt>
    <dgm:pt modelId="{FC15DC9E-FBFD-4E87-A975-D310C7DF298D}" type="pres">
      <dgm:prSet presAssocID="{03D668DE-FBBE-46D4-BFB3-A76348A9DCEA}" presName="sibTrans" presStyleCnt="0"/>
      <dgm:spPr/>
    </dgm:pt>
    <dgm:pt modelId="{487A9471-CA6B-4206-9925-F44C7A661DC5}" type="pres">
      <dgm:prSet presAssocID="{73F18FC5-B7B8-4529-9A1F-3D9B4415325D}" presName="composite" presStyleCnt="0"/>
      <dgm:spPr/>
    </dgm:pt>
    <dgm:pt modelId="{B1B8D80A-D788-4C4F-9587-9AB542E3B7DC}" type="pres">
      <dgm:prSet presAssocID="{73F18FC5-B7B8-4529-9A1F-3D9B4415325D}" presName="ParentText" presStyleLbl="node1" presStyleIdx="3" presStyleCnt="4" custScaleX="137245" custScaleY="124869">
        <dgm:presLayoutVars>
          <dgm:chMax val="1"/>
          <dgm:chPref val="1"/>
          <dgm:bulletEnabled val="1"/>
        </dgm:presLayoutVars>
      </dgm:prSet>
      <dgm:spPr/>
    </dgm:pt>
  </dgm:ptLst>
  <dgm:cxnLst>
    <dgm:cxn modelId="{CBEED978-AEC1-42BD-B508-81A725CE8B47}" type="presOf" srcId="{2B4219A8-55B7-4B4D-8512-33B109765B8F}" destId="{E91A531F-62B0-4128-8F9B-BD31A5FDE06C}" srcOrd="0" destOrd="0" presId="urn:microsoft.com/office/officeart/2005/8/layout/StepDownProcess"/>
    <dgm:cxn modelId="{D18BACB7-AF02-4F09-A32E-0B99111A6944}" srcId="{E7CB11DE-92F7-41C5-B2C6-2D64EE798FD9}" destId="{0C4B6505-DE0A-4FCE-BF4F-6EB9EFC057CB}" srcOrd="0" destOrd="0" parTransId="{34F079E6-ED5E-47D0-ABFC-2D8C529829F5}" sibTransId="{9AFF32F9-7F63-4CEB-9888-F5292CC4D01D}"/>
    <dgm:cxn modelId="{3BAEB46F-CDE8-4238-AEFA-54135C1C8C36}" srcId="{E7CB11DE-92F7-41C5-B2C6-2D64EE798FD9}" destId="{2B4219A8-55B7-4B4D-8512-33B109765B8F}" srcOrd="2" destOrd="0" parTransId="{FE301915-0980-4521-999E-CC786D04AF11}" sibTransId="{03D668DE-FBBE-46D4-BFB3-A76348A9DCEA}"/>
    <dgm:cxn modelId="{19574D7C-3C70-4DFE-B0ED-C3EB526488DB}" type="presOf" srcId="{B108398F-2FD8-412E-B887-6D55DD420E29}" destId="{5B9C1F53-2973-4B4A-8E18-E23C37D1035D}" srcOrd="0" destOrd="0" presId="urn:microsoft.com/office/officeart/2005/8/layout/StepDownProcess"/>
    <dgm:cxn modelId="{EE8A8FD0-87E4-4165-B704-BD858F882454}" type="presOf" srcId="{E7CB11DE-92F7-41C5-B2C6-2D64EE798FD9}" destId="{C1F73DB8-88CD-4C7B-80DB-76012728BB44}" srcOrd="0" destOrd="0" presId="urn:microsoft.com/office/officeart/2005/8/layout/StepDownProcess"/>
    <dgm:cxn modelId="{4D31B3A6-34AA-42E3-A0CD-8A7E8219B86A}" srcId="{E7CB11DE-92F7-41C5-B2C6-2D64EE798FD9}" destId="{73F18FC5-B7B8-4529-9A1F-3D9B4415325D}" srcOrd="3" destOrd="0" parTransId="{89EA3D3E-0B1E-4096-A464-CB5B5F16C542}" sibTransId="{49CD88C9-A4CC-463B-B225-F6EE08973F4F}"/>
    <dgm:cxn modelId="{8D44F838-30F1-4293-81EA-755857C5902F}" srcId="{E7CB11DE-92F7-41C5-B2C6-2D64EE798FD9}" destId="{B108398F-2FD8-412E-B887-6D55DD420E29}" srcOrd="1" destOrd="0" parTransId="{F9768B7C-02B8-45A3-9BCC-09D8ADF0EBC2}" sibTransId="{1A832D3E-6060-4E10-A262-C7BF95DBE1D6}"/>
    <dgm:cxn modelId="{576F9218-5609-4E53-A8D2-170FAAD0B380}" type="presOf" srcId="{0C4B6505-DE0A-4FCE-BF4F-6EB9EFC057CB}" destId="{B8470D0D-4204-4EF7-B09C-D5E591B392A0}" srcOrd="0" destOrd="0" presId="urn:microsoft.com/office/officeart/2005/8/layout/StepDownProcess"/>
    <dgm:cxn modelId="{DE99EFB3-7676-4367-95DA-970F32A4F6FB}" type="presOf" srcId="{73F18FC5-B7B8-4529-9A1F-3D9B4415325D}" destId="{B1B8D80A-D788-4C4F-9587-9AB542E3B7DC}" srcOrd="0" destOrd="0" presId="urn:microsoft.com/office/officeart/2005/8/layout/StepDownProcess"/>
    <dgm:cxn modelId="{9C0A5ECC-B6E4-4FF4-96F6-2A31227B46EB}" type="presParOf" srcId="{C1F73DB8-88CD-4C7B-80DB-76012728BB44}" destId="{EA335EB6-89BA-473A-A2CD-E8BFCD00DEB3}" srcOrd="0" destOrd="0" presId="urn:microsoft.com/office/officeart/2005/8/layout/StepDownProcess"/>
    <dgm:cxn modelId="{55A94C65-2033-462F-8AAC-04CC9C375A6F}" type="presParOf" srcId="{EA335EB6-89BA-473A-A2CD-E8BFCD00DEB3}" destId="{283D59B4-68ED-4CD1-8AA2-F1A397A07A19}" srcOrd="0" destOrd="0" presId="urn:microsoft.com/office/officeart/2005/8/layout/StepDownProcess"/>
    <dgm:cxn modelId="{ECD432B8-597B-4AC2-8D16-288087C5C94F}" type="presParOf" srcId="{EA335EB6-89BA-473A-A2CD-E8BFCD00DEB3}" destId="{B8470D0D-4204-4EF7-B09C-D5E591B392A0}" srcOrd="1" destOrd="0" presId="urn:microsoft.com/office/officeart/2005/8/layout/StepDownProcess"/>
    <dgm:cxn modelId="{CD4D16CE-8C05-4694-9575-80FF2BBB642D}" type="presParOf" srcId="{EA335EB6-89BA-473A-A2CD-E8BFCD00DEB3}" destId="{4A3C6B4D-3480-495F-9267-4F774407DCDF}" srcOrd="2" destOrd="0" presId="urn:microsoft.com/office/officeart/2005/8/layout/StepDownProcess"/>
    <dgm:cxn modelId="{75DE1E0A-5058-4FF8-8B50-12FC2BA64DD7}" type="presParOf" srcId="{C1F73DB8-88CD-4C7B-80DB-76012728BB44}" destId="{0A693E4C-9D9D-4FD7-8827-CA4035F29566}" srcOrd="1" destOrd="0" presId="urn:microsoft.com/office/officeart/2005/8/layout/StepDownProcess"/>
    <dgm:cxn modelId="{4FDE737B-4AF5-42A6-A0A5-0D7F9DB7D565}" type="presParOf" srcId="{C1F73DB8-88CD-4C7B-80DB-76012728BB44}" destId="{8B7EFF18-0ED8-4F36-80DE-21DCFF345BB2}" srcOrd="2" destOrd="0" presId="urn:microsoft.com/office/officeart/2005/8/layout/StepDownProcess"/>
    <dgm:cxn modelId="{A087678F-BE4B-47E3-92DE-164CAD6CF41B}" type="presParOf" srcId="{8B7EFF18-0ED8-4F36-80DE-21DCFF345BB2}" destId="{4AEEEC42-D521-42E7-AC5B-EB57E3B6522B}" srcOrd="0" destOrd="0" presId="urn:microsoft.com/office/officeart/2005/8/layout/StepDownProcess"/>
    <dgm:cxn modelId="{F9008B4D-4A6C-4FF1-BE52-2A366B0ED322}" type="presParOf" srcId="{8B7EFF18-0ED8-4F36-80DE-21DCFF345BB2}" destId="{5B9C1F53-2973-4B4A-8E18-E23C37D1035D}" srcOrd="1" destOrd="0" presId="urn:microsoft.com/office/officeart/2005/8/layout/StepDownProcess"/>
    <dgm:cxn modelId="{5A052194-0932-42EE-A48E-C764DAD0913E}" type="presParOf" srcId="{8B7EFF18-0ED8-4F36-80DE-21DCFF345BB2}" destId="{43180994-1253-4810-9187-BD09A27BDEB0}" srcOrd="2" destOrd="0" presId="urn:microsoft.com/office/officeart/2005/8/layout/StepDownProcess"/>
    <dgm:cxn modelId="{6DCB8BA9-17CB-4D54-ADF1-D57572240D58}" type="presParOf" srcId="{C1F73DB8-88CD-4C7B-80DB-76012728BB44}" destId="{0C0F1F76-2A14-4795-A03D-C0FFA780A5CA}" srcOrd="3" destOrd="0" presId="urn:microsoft.com/office/officeart/2005/8/layout/StepDownProcess"/>
    <dgm:cxn modelId="{3872150A-CCF3-4539-AD2D-193E3EAE18FB}" type="presParOf" srcId="{C1F73DB8-88CD-4C7B-80DB-76012728BB44}" destId="{9D690AF8-1C47-4640-9683-81373ABCD02E}" srcOrd="4" destOrd="0" presId="urn:microsoft.com/office/officeart/2005/8/layout/StepDownProcess"/>
    <dgm:cxn modelId="{BA02F870-A49E-413E-9E65-FE47DF2DE5D1}" type="presParOf" srcId="{9D690AF8-1C47-4640-9683-81373ABCD02E}" destId="{068C2D8C-4E2F-4C1D-B4E4-092AE4C5D69B}" srcOrd="0" destOrd="0" presId="urn:microsoft.com/office/officeart/2005/8/layout/StepDownProcess"/>
    <dgm:cxn modelId="{519F5886-70D0-4DEE-AE4E-148CA3E299BE}" type="presParOf" srcId="{9D690AF8-1C47-4640-9683-81373ABCD02E}" destId="{E91A531F-62B0-4128-8F9B-BD31A5FDE06C}" srcOrd="1" destOrd="0" presId="urn:microsoft.com/office/officeart/2005/8/layout/StepDownProcess"/>
    <dgm:cxn modelId="{32756497-644E-4EA2-BF5A-79FF985D443D}" type="presParOf" srcId="{9D690AF8-1C47-4640-9683-81373ABCD02E}" destId="{661CBA99-4FAC-4E9D-8043-532962733337}" srcOrd="2" destOrd="0" presId="urn:microsoft.com/office/officeart/2005/8/layout/StepDownProcess"/>
    <dgm:cxn modelId="{C0D08A98-D640-48A2-9891-3DBC9B388CF8}" type="presParOf" srcId="{C1F73DB8-88CD-4C7B-80DB-76012728BB44}" destId="{FC15DC9E-FBFD-4E87-A975-D310C7DF298D}" srcOrd="5" destOrd="0" presId="urn:microsoft.com/office/officeart/2005/8/layout/StepDownProcess"/>
    <dgm:cxn modelId="{AA7E3ED0-95AE-458E-A567-17B99419F7AD}" type="presParOf" srcId="{C1F73DB8-88CD-4C7B-80DB-76012728BB44}" destId="{487A9471-CA6B-4206-9925-F44C7A661DC5}" srcOrd="6" destOrd="0" presId="urn:microsoft.com/office/officeart/2005/8/layout/StepDownProcess"/>
    <dgm:cxn modelId="{A566E360-DCD3-42F3-A578-423C52F84DA4}" type="presParOf" srcId="{487A9471-CA6B-4206-9925-F44C7A661DC5}" destId="{B1B8D80A-D788-4C4F-9587-9AB542E3B7D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3C368-15FF-45A2-A9F0-B955E6814A68}">
      <dsp:nvSpPr>
        <dsp:cNvPr id="0" name=""/>
        <dsp:cNvSpPr/>
      </dsp:nvSpPr>
      <dsp:spPr>
        <a:xfrm rot="10800000">
          <a:off x="3258143" y="430291"/>
          <a:ext cx="7111193" cy="3540517"/>
        </a:xfrm>
        <a:prstGeom prst="homePlate">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1270" tIns="95250" rIns="177800" bIns="95250" numCol="1" spcCol="1270" anchor="ctr" anchorCtr="0">
          <a:noAutofit/>
        </a:bodyPr>
        <a:lstStyle/>
        <a:p>
          <a:pPr lvl="0" algn="ctr" defTabSz="1111250" rtl="0">
            <a:lnSpc>
              <a:spcPct val="90000"/>
            </a:lnSpc>
            <a:spcBef>
              <a:spcPct val="0"/>
            </a:spcBef>
            <a:spcAft>
              <a:spcPct val="35000"/>
            </a:spcAft>
          </a:pPr>
          <a:r>
            <a:rPr lang="ar-SA" sz="2500" kern="1200" dirty="0" smtClean="0"/>
            <a:t>تعريف الطاقة الشمسيةتُعرف الطاقة الشمسية بأنّها الطاقة الناتجة عن تحويل أشعة الشمس إلى كهرباء عن طريق استخدام الخلايا الشمسية الكهروضوئية، وتُعدّ إحدى أهم مصادر الطاقة المتجددة، والأسرع نمواً من بينها؛ حيث تَعِد بمستقبل واعد في توفير الطاقة للاستعمالات المختلفة.</a:t>
          </a:r>
          <a:endParaRPr lang="en-US" sz="2500" kern="1200" dirty="0"/>
        </a:p>
      </dsp:txBody>
      <dsp:txXfrm rot="10800000">
        <a:off x="4143272" y="430291"/>
        <a:ext cx="6226064" cy="3540517"/>
      </dsp:txXfrm>
    </dsp:sp>
    <dsp:sp modelId="{5C82E307-7606-4AFE-A6C6-9BA4CF551C49}">
      <dsp:nvSpPr>
        <dsp:cNvPr id="0" name=""/>
        <dsp:cNvSpPr/>
      </dsp:nvSpPr>
      <dsp:spPr>
        <a:xfrm>
          <a:off x="1196903" y="485736"/>
          <a:ext cx="3540517" cy="35405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8E9D0-2AF2-4449-AC57-03268973FB86}">
      <dsp:nvSpPr>
        <dsp:cNvPr id="0" name=""/>
        <dsp:cNvSpPr/>
      </dsp:nvSpPr>
      <dsp:spPr>
        <a:xfrm>
          <a:off x="2555910" y="1163413"/>
          <a:ext cx="3005666" cy="3005666"/>
        </a:xfrm>
        <a:prstGeom prst="ellipse">
          <a:avLst/>
        </a:prstGeom>
        <a:solidFill>
          <a:schemeClr val="accent1">
            <a:alpha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ar-SA" sz="3800" kern="1200" dirty="0" smtClean="0"/>
            <a:t>فوائد الطاقة الشمسية</a:t>
          </a:r>
          <a:endParaRPr lang="en-US" sz="3800" kern="1200" dirty="0"/>
        </a:p>
      </dsp:txBody>
      <dsp:txXfrm>
        <a:off x="2996080" y="1603583"/>
        <a:ext cx="2125326" cy="2125326"/>
      </dsp:txXfrm>
    </dsp:sp>
    <dsp:sp modelId="{27BA1D09-5EBF-4D74-9471-5AD0F3B5D671}">
      <dsp:nvSpPr>
        <dsp:cNvPr id="0" name=""/>
        <dsp:cNvSpPr/>
      </dsp:nvSpPr>
      <dsp:spPr>
        <a:xfrm>
          <a:off x="3061215" y="-143915"/>
          <a:ext cx="1995056" cy="1705565"/>
        </a:xfrm>
        <a:prstGeom prst="ellipse">
          <a:avLst/>
        </a:prstGeom>
        <a:solidFill>
          <a:schemeClr val="accent1">
            <a:alpha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kern="1200" dirty="0" smtClean="0"/>
            <a:t>مصدر للطاقة المتجددة</a:t>
          </a:r>
          <a:endParaRPr lang="en-US" sz="2200" kern="1200" dirty="0"/>
        </a:p>
      </dsp:txBody>
      <dsp:txXfrm>
        <a:off x="3353384" y="105859"/>
        <a:ext cx="1410718" cy="1206017"/>
      </dsp:txXfrm>
    </dsp:sp>
    <dsp:sp modelId="{306AB07C-42F7-40A6-AF54-9D08EB480A9C}">
      <dsp:nvSpPr>
        <dsp:cNvPr id="0" name=""/>
        <dsp:cNvSpPr/>
      </dsp:nvSpPr>
      <dsp:spPr>
        <a:xfrm>
          <a:off x="4979658" y="1911288"/>
          <a:ext cx="2072948" cy="1805458"/>
        </a:xfrm>
        <a:prstGeom prst="ellipse">
          <a:avLst/>
        </a:prstGeom>
        <a:solidFill>
          <a:schemeClr val="accent1">
            <a:alpha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kern="1200" dirty="0" smtClean="0"/>
            <a:t>وسيلة لتقليل فواتير الكهرباء</a:t>
          </a:r>
          <a:endParaRPr lang="en-US" sz="2200" kern="1200" dirty="0"/>
        </a:p>
      </dsp:txBody>
      <dsp:txXfrm>
        <a:off x="5283234" y="2175691"/>
        <a:ext cx="1465796" cy="1276652"/>
      </dsp:txXfrm>
    </dsp:sp>
    <dsp:sp modelId="{EBFEC9F7-54C5-4DA5-B451-8E5FDCE43929}">
      <dsp:nvSpPr>
        <dsp:cNvPr id="0" name=""/>
        <dsp:cNvSpPr/>
      </dsp:nvSpPr>
      <dsp:spPr>
        <a:xfrm>
          <a:off x="3102145" y="3684672"/>
          <a:ext cx="1913197" cy="1877910"/>
        </a:xfrm>
        <a:prstGeom prst="ellipse">
          <a:avLst/>
        </a:prstGeom>
        <a:solidFill>
          <a:schemeClr val="accent1">
            <a:alpha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kern="1200" dirty="0" smtClean="0"/>
            <a:t>انخفاض تكاليف الصيانة</a:t>
          </a:r>
          <a:endParaRPr lang="en-US" sz="2200" kern="1200" dirty="0"/>
        </a:p>
      </dsp:txBody>
      <dsp:txXfrm>
        <a:off x="3382326" y="3959686"/>
        <a:ext cx="1352835" cy="1327882"/>
      </dsp:txXfrm>
    </dsp:sp>
    <dsp:sp modelId="{6339A0B4-1769-47F3-8770-B7DB3C9AEBA6}">
      <dsp:nvSpPr>
        <dsp:cNvPr id="0" name=""/>
        <dsp:cNvSpPr/>
      </dsp:nvSpPr>
      <dsp:spPr>
        <a:xfrm>
          <a:off x="1075401" y="1745040"/>
          <a:ext cx="2051923" cy="1842413"/>
        </a:xfrm>
        <a:prstGeom prst="ellipse">
          <a:avLst/>
        </a:prstGeom>
        <a:solidFill>
          <a:schemeClr val="accent1">
            <a:alpha val="50000"/>
            <a:hueOff val="0"/>
            <a:satOff val="0"/>
            <a:lumOff val="0"/>
            <a:alphaOff val="0"/>
          </a:schemeClr>
        </a:solidFill>
        <a:ln>
          <a:noFill/>
        </a:ln>
        <a:effectLst>
          <a:reflection blurRad="12700" stA="26000" endPos="32000" dist="12700" dir="5400000" sy="-100000" rotWithShape="0"/>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ar-SA" sz="2200" kern="1200" dirty="0" smtClean="0"/>
            <a:t>استخدامات متنوعة</a:t>
          </a:r>
          <a:endParaRPr lang="en-US" sz="2200" kern="1200" dirty="0"/>
        </a:p>
      </dsp:txBody>
      <dsp:txXfrm>
        <a:off x="1375898" y="2014855"/>
        <a:ext cx="1450929" cy="1302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D59B4-68ED-4CD1-8AA2-F1A397A07A19}">
      <dsp:nvSpPr>
        <dsp:cNvPr id="0" name=""/>
        <dsp:cNvSpPr/>
      </dsp:nvSpPr>
      <dsp:spPr>
        <a:xfrm rot="5400000">
          <a:off x="2080497" y="1268769"/>
          <a:ext cx="1008366" cy="114799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8470D0D-4204-4EF7-B09C-D5E591B392A0}">
      <dsp:nvSpPr>
        <dsp:cNvPr id="0" name=""/>
        <dsp:cNvSpPr/>
      </dsp:nvSpPr>
      <dsp:spPr>
        <a:xfrm>
          <a:off x="1527780" y="32440"/>
          <a:ext cx="2268619" cy="1425260"/>
        </a:xfrm>
        <a:prstGeom prst="roundRect">
          <a:avLst>
            <a:gd name="adj" fmla="val 1667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SA" sz="1300" kern="1200" dirty="0" smtClean="0"/>
            <a:t>1. تلتقط الألواح الكهروضوئية الشمسية ضوء الشمس، مما يتسبب في إطلاق الإلكترونات الموجودة في خلايا السيليكون بلوحة الطاقة لتصبح تيارًا كهربائيًا مباشرًا.</a:t>
          </a:r>
          <a:endParaRPr lang="en-US" sz="1300" kern="1200" dirty="0"/>
        </a:p>
      </dsp:txBody>
      <dsp:txXfrm>
        <a:off x="1597368" y="102028"/>
        <a:ext cx="2129443" cy="1286084"/>
      </dsp:txXfrm>
    </dsp:sp>
    <dsp:sp modelId="{4A3C6B4D-3480-495F-9267-4F774407DCDF}">
      <dsp:nvSpPr>
        <dsp:cNvPr id="0" name=""/>
        <dsp:cNvSpPr/>
      </dsp:nvSpPr>
      <dsp:spPr>
        <a:xfrm>
          <a:off x="3510838" y="264295"/>
          <a:ext cx="1234597" cy="96034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EEEC42-D521-42E7-AC5B-EB57E3B6522B}">
      <dsp:nvSpPr>
        <dsp:cNvPr id="0" name=""/>
        <dsp:cNvSpPr/>
      </dsp:nvSpPr>
      <dsp:spPr>
        <a:xfrm rot="5400000">
          <a:off x="3662385" y="2683461"/>
          <a:ext cx="1008366" cy="114799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B9C1F53-2973-4B4A-8E18-E23C37D1035D}">
      <dsp:nvSpPr>
        <dsp:cNvPr id="0" name=""/>
        <dsp:cNvSpPr/>
      </dsp:nvSpPr>
      <dsp:spPr>
        <a:xfrm>
          <a:off x="3072254" y="1485706"/>
          <a:ext cx="2343444" cy="1348111"/>
        </a:xfrm>
        <a:prstGeom prst="roundRect">
          <a:avLst>
            <a:gd name="adj" fmla="val 1667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SA" sz="1300" kern="1200" dirty="0" smtClean="0"/>
            <a:t>2. يقوم العاكس بتحويل التيار المستمر إلى تيار كهربائي متناوب (</a:t>
          </a:r>
          <a:r>
            <a:rPr lang="en-US" sz="1300" kern="1200" dirty="0" smtClean="0"/>
            <a:t>AC) ، </a:t>
          </a:r>
          <a:r>
            <a:rPr lang="ar-SA" sz="1300" kern="1200" dirty="0" smtClean="0"/>
            <a:t>مما يجعله صالحًا للاستخدام .</a:t>
          </a:r>
          <a:endParaRPr lang="en-US" sz="1300" kern="1200" dirty="0"/>
        </a:p>
      </dsp:txBody>
      <dsp:txXfrm>
        <a:off x="3138075" y="1551527"/>
        <a:ext cx="2211802" cy="1216469"/>
      </dsp:txXfrm>
    </dsp:sp>
    <dsp:sp modelId="{43180994-1253-4810-9187-BD09A27BDEB0}">
      <dsp:nvSpPr>
        <dsp:cNvPr id="0" name=""/>
        <dsp:cNvSpPr/>
      </dsp:nvSpPr>
      <dsp:spPr>
        <a:xfrm>
          <a:off x="5092725" y="1678987"/>
          <a:ext cx="1234597" cy="96034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C2D8C-4E2F-4C1D-B4E4-092AE4C5D69B}">
      <dsp:nvSpPr>
        <dsp:cNvPr id="0" name=""/>
        <dsp:cNvSpPr/>
      </dsp:nvSpPr>
      <dsp:spPr>
        <a:xfrm rot="5400000">
          <a:off x="5217697" y="4155548"/>
          <a:ext cx="1008366" cy="1147990"/>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91A531F-62B0-4128-8F9B-BD31A5FDE06C}">
      <dsp:nvSpPr>
        <dsp:cNvPr id="0" name=""/>
        <dsp:cNvSpPr/>
      </dsp:nvSpPr>
      <dsp:spPr>
        <a:xfrm>
          <a:off x="4616729" y="2900398"/>
          <a:ext cx="2365121" cy="1462902"/>
        </a:xfrm>
        <a:prstGeom prst="roundRect">
          <a:avLst>
            <a:gd name="adj" fmla="val 1667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SA" sz="1300" kern="1200" dirty="0" smtClean="0"/>
            <a:t>3. يمكن تخزين الكهرباء الفائضة في بطارية أو يمكن إعادتها إلى شبكة الطاقة.</a:t>
          </a:r>
          <a:endParaRPr lang="en-US" sz="1300" kern="1200" dirty="0"/>
        </a:p>
      </dsp:txBody>
      <dsp:txXfrm>
        <a:off x="4688155" y="2971824"/>
        <a:ext cx="2222269" cy="1320050"/>
      </dsp:txXfrm>
    </dsp:sp>
    <dsp:sp modelId="{661CBA99-4FAC-4E9D-8043-532962733337}">
      <dsp:nvSpPr>
        <dsp:cNvPr id="0" name=""/>
        <dsp:cNvSpPr/>
      </dsp:nvSpPr>
      <dsp:spPr>
        <a:xfrm>
          <a:off x="6648038" y="3151074"/>
          <a:ext cx="1234597" cy="96034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B8D80A-D788-4C4F-9587-9AB542E3B7DC}">
      <dsp:nvSpPr>
        <dsp:cNvPr id="0" name=""/>
        <dsp:cNvSpPr/>
      </dsp:nvSpPr>
      <dsp:spPr>
        <a:xfrm>
          <a:off x="6161203" y="4372485"/>
          <a:ext cx="2329728" cy="1483683"/>
        </a:xfrm>
        <a:prstGeom prst="roundRect">
          <a:avLst>
            <a:gd name="adj" fmla="val 16670"/>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1">
            <a:lnSpc>
              <a:spcPct val="90000"/>
            </a:lnSpc>
            <a:spcBef>
              <a:spcPct val="0"/>
            </a:spcBef>
            <a:spcAft>
              <a:spcPct val="35000"/>
            </a:spcAft>
          </a:pPr>
          <a:r>
            <a:rPr lang="ar-SA" sz="1300" kern="1200" dirty="0" smtClean="0"/>
            <a:t>4. يمكن سحب كهرباء إضافية من الشبكة إذا كنت بحاجة إلى طاقة أكبر من كفاءة توليد الألواح الشمسية.</a:t>
          </a:r>
          <a:endParaRPr lang="en-US" sz="1300" kern="1200" dirty="0"/>
        </a:p>
      </dsp:txBody>
      <dsp:txXfrm>
        <a:off x="6233643" y="4444925"/>
        <a:ext cx="2184848" cy="133880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283674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243878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89307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a:xfrm>
            <a:off x="5332412" y="5883275"/>
            <a:ext cx="4324044" cy="365125"/>
          </a:xfrm>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3905575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0951856" y="5867131"/>
            <a:ext cx="551167" cy="365125"/>
          </a:xfrm>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463203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83431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46890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942FF6-29F1-4B12-9FED-2294657267EA}" type="datetimeFigureOut">
              <a:rPr lang="fr-BE" smtClean="0"/>
              <a:t>08-05-23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66559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942FF6-29F1-4B12-9FED-2294657267EA}" type="datetimeFigureOut">
              <a:rPr lang="fr-BE" smtClean="0"/>
              <a:t>08-05-23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88987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42FF6-29F1-4B12-9FED-2294657267EA}" type="datetimeFigureOut">
              <a:rPr lang="fr-BE" smtClean="0"/>
              <a:t>08-05-23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52067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22661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797074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4173364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4124881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4039681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871304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501408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281119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536514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682228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417291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942FF6-29F1-4B12-9FED-2294657267EA}" type="datetimeFigureOut">
              <a:rPr lang="fr-BE" smtClean="0"/>
              <a:t>08-05-23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253273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394008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E6942FF6-29F1-4B12-9FED-2294657267EA}" type="datetimeFigureOut">
              <a:rPr lang="fr-BE" smtClean="0"/>
              <a:t>08-05-23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9011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E6942FF6-29F1-4B12-9FED-2294657267EA}" type="datetimeFigureOut">
              <a:rPr lang="fr-BE" smtClean="0"/>
              <a:t>08-05-23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332029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42FF6-29F1-4B12-9FED-2294657267EA}" type="datetimeFigureOut">
              <a:rPr lang="fr-BE" smtClean="0"/>
              <a:t>08-05-23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10406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330310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942FF6-29F1-4B12-9FED-2294657267EA}" type="datetimeFigureOut">
              <a:rPr lang="fr-BE" smtClean="0"/>
              <a:t>08-05-23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31C931E7-9D47-421E-9FE9-6B08B64A53D3}" type="slidenum">
              <a:rPr lang="fr-BE" smtClean="0"/>
              <a:t>‹#›</a:t>
            </a:fld>
            <a:endParaRPr lang="fr-BE"/>
          </a:p>
        </p:txBody>
      </p:sp>
    </p:spTree>
    <p:extLst>
      <p:ext uri="{BB962C8B-B14F-4D97-AF65-F5344CB8AC3E}">
        <p14:creationId xmlns:p14="http://schemas.microsoft.com/office/powerpoint/2010/main" val="428901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42FF6-29F1-4B12-9FED-2294657267EA}" type="datetimeFigureOut">
              <a:rPr lang="fr-BE" smtClean="0"/>
              <a:t>08-05-23</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931E7-9D47-421E-9FE9-6B08B64A53D3}" type="slidenum">
              <a:rPr lang="fr-BE" smtClean="0"/>
              <a:t>‹#›</a:t>
            </a:fld>
            <a:endParaRPr lang="fr-BE"/>
          </a:p>
        </p:txBody>
      </p:sp>
    </p:spTree>
    <p:extLst>
      <p:ext uri="{BB962C8B-B14F-4D97-AF65-F5344CB8AC3E}">
        <p14:creationId xmlns:p14="http://schemas.microsoft.com/office/powerpoint/2010/main" val="1532378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942FF6-29F1-4B12-9FED-2294657267EA}" type="datetimeFigureOut">
              <a:rPr lang="fr-BE" smtClean="0"/>
              <a:t>08-05-23</a:t>
            </a:fld>
            <a:endParaRPr lang="fr-B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C931E7-9D47-421E-9FE9-6B08B64A53D3}" type="slidenum">
              <a:rPr lang="fr-BE" smtClean="0"/>
              <a:t>‹#›</a:t>
            </a:fld>
            <a:endParaRPr lang="fr-BE"/>
          </a:p>
        </p:txBody>
      </p:sp>
    </p:spTree>
    <p:extLst>
      <p:ext uri="{BB962C8B-B14F-4D97-AF65-F5344CB8AC3E}">
        <p14:creationId xmlns:p14="http://schemas.microsoft.com/office/powerpoint/2010/main" val="18679177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تعبير عن الطاقة الشمسية - التعبير"/>
          <p:cNvPicPr>
            <a:picLocks noChangeAspect="1" noChangeArrowheads="1"/>
          </p:cNvPicPr>
          <p:nvPr/>
        </p:nvPicPr>
        <p:blipFill rotWithShape="1">
          <a:blip r:embed="rId2">
            <a:extLst>
              <a:ext uri="{28A0092B-C50C-407E-A947-70E740481C1C}">
                <a14:useLocalDpi xmlns:a14="http://schemas.microsoft.com/office/drawing/2010/main" val="0"/>
              </a:ext>
            </a:extLst>
          </a:blip>
          <a:srcRect t="12465" b="12465"/>
          <a:stretch/>
        </p:blipFill>
        <p:spPr bwMode="auto">
          <a:xfrm>
            <a:off x="-3968685" y="12952802"/>
            <a:ext cx="35777865" cy="20125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738909"/>
            <a:ext cx="9144000" cy="1801236"/>
          </a:xfrm>
        </p:spPr>
        <p:txBody>
          <a:bodyPr>
            <a:normAutofit/>
          </a:bodyPr>
          <a:lstStyle/>
          <a:p>
            <a:r>
              <a:rPr lang="ar-SA" sz="8800" dirty="0" smtClean="0">
                <a:solidFill>
                  <a:schemeClr val="bg1"/>
                </a:solidFill>
              </a:rPr>
              <a:t>الطاقة الشمسية</a:t>
            </a:r>
            <a:endParaRPr lang="fr-BE" sz="8800" dirty="0">
              <a:solidFill>
                <a:schemeClr val="bg1"/>
              </a:solidFill>
            </a:endParaRPr>
          </a:p>
        </p:txBody>
      </p:sp>
      <p:sp>
        <p:nvSpPr>
          <p:cNvPr id="3" name="Subtitle 2"/>
          <p:cNvSpPr>
            <a:spLocks noGrp="1"/>
          </p:cNvSpPr>
          <p:nvPr>
            <p:ph type="subTitle" idx="1"/>
          </p:nvPr>
        </p:nvSpPr>
        <p:spPr>
          <a:xfrm>
            <a:off x="1524000" y="2382838"/>
            <a:ext cx="9144000" cy="1655762"/>
          </a:xfrm>
        </p:spPr>
        <p:txBody>
          <a:bodyPr>
            <a:normAutofit/>
          </a:bodyPr>
          <a:lstStyle/>
          <a:p>
            <a:r>
              <a:rPr lang="en-US" sz="8800" dirty="0" smtClean="0">
                <a:solidFill>
                  <a:schemeClr val="bg1"/>
                </a:solidFill>
              </a:rPr>
              <a:t>Solar energy</a:t>
            </a:r>
            <a:endParaRPr lang="fr-BE" sz="8800" dirty="0">
              <a:solidFill>
                <a:schemeClr val="bg1"/>
              </a:solidFill>
            </a:endParaRPr>
          </a:p>
        </p:txBody>
      </p:sp>
      <p:pic>
        <p:nvPicPr>
          <p:cNvPr id="6" name="Picture 5"/>
          <p:cNvPicPr>
            <a:picLocks noChangeAspect="1"/>
          </p:cNvPicPr>
          <p:nvPr/>
        </p:nvPicPr>
        <p:blipFill>
          <a:blip r:embed="rId3"/>
          <a:stretch>
            <a:fillRect/>
          </a:stretch>
        </p:blipFill>
        <p:spPr>
          <a:xfrm>
            <a:off x="104219" y="77284"/>
            <a:ext cx="12195664" cy="6855941"/>
          </a:xfrm>
          <a:prstGeom prst="rect">
            <a:avLst/>
          </a:prstGeom>
          <a:ln w="88900" cap="sq" cmpd="thickThin">
            <a:solidFill>
              <a:srgbClr val="000000"/>
            </a:solidFill>
            <a:prstDash val="solid"/>
            <a:miter lim="800000"/>
          </a:ln>
          <a:effectLst>
            <a:innerShdw blurRad="76200">
              <a:srgbClr val="000000"/>
            </a:innerShdw>
          </a:effectLst>
        </p:spPr>
      </p:pic>
      <p:sp>
        <p:nvSpPr>
          <p:cNvPr id="4" name="AutoShape 4" descr="الوطنية الأرثوذكسية - الأشرفية"/>
          <p:cNvSpPr>
            <a:spLocks noChangeAspect="1" noChangeArrowheads="1"/>
          </p:cNvSpPr>
          <p:nvPr/>
        </p:nvSpPr>
        <p:spPr bwMode="auto">
          <a:xfrm>
            <a:off x="19183109" y="9670631"/>
            <a:ext cx="894446" cy="8944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TextBox 6"/>
          <p:cNvSpPr txBox="1"/>
          <p:nvPr/>
        </p:nvSpPr>
        <p:spPr>
          <a:xfrm>
            <a:off x="3779363" y="1715853"/>
            <a:ext cx="4845377" cy="1200329"/>
          </a:xfrm>
          <a:prstGeom prst="rect">
            <a:avLst/>
          </a:prstGeom>
          <a:noFill/>
        </p:spPr>
        <p:txBody>
          <a:bodyPr wrap="square" rtlCol="0">
            <a:spAutoFit/>
          </a:bodyPr>
          <a:lstStyle/>
          <a:p>
            <a:r>
              <a:rPr lang="ar-SA" sz="7200" dirty="0" smtClean="0">
                <a:solidFill>
                  <a:schemeClr val="bg1"/>
                </a:solidFill>
              </a:rPr>
              <a:t>الطاقة الشمسية</a:t>
            </a:r>
            <a:endParaRPr lang="fr-BE" sz="7200" dirty="0">
              <a:solidFill>
                <a:schemeClr val="bg1"/>
              </a:solidFill>
            </a:endParaRPr>
          </a:p>
        </p:txBody>
      </p:sp>
      <p:sp>
        <p:nvSpPr>
          <p:cNvPr id="8" name="TextBox 7"/>
          <p:cNvSpPr txBox="1"/>
          <p:nvPr/>
        </p:nvSpPr>
        <p:spPr>
          <a:xfrm>
            <a:off x="3498916" y="2905091"/>
            <a:ext cx="6410227" cy="1200329"/>
          </a:xfrm>
          <a:prstGeom prst="rect">
            <a:avLst/>
          </a:prstGeom>
          <a:noFill/>
        </p:spPr>
        <p:txBody>
          <a:bodyPr wrap="square" rtlCol="0">
            <a:spAutoFit/>
          </a:bodyPr>
          <a:lstStyle/>
          <a:p>
            <a:r>
              <a:rPr lang="en-US" sz="7200" dirty="0" smtClean="0">
                <a:solidFill>
                  <a:schemeClr val="bg1"/>
                </a:solidFill>
              </a:rPr>
              <a:t>Solar system</a:t>
            </a:r>
            <a:endParaRPr lang="fr-BE" sz="7200" dirty="0">
              <a:solidFill>
                <a:schemeClr val="bg1"/>
              </a:solidFill>
            </a:endParaRPr>
          </a:p>
        </p:txBody>
      </p:sp>
      <p:sp>
        <p:nvSpPr>
          <p:cNvPr id="9" name="TextBox 8"/>
          <p:cNvSpPr txBox="1"/>
          <p:nvPr/>
        </p:nvSpPr>
        <p:spPr>
          <a:xfrm>
            <a:off x="8657340" y="373963"/>
            <a:ext cx="3158765" cy="461665"/>
          </a:xfrm>
          <a:prstGeom prst="rect">
            <a:avLst/>
          </a:prstGeom>
          <a:noFill/>
        </p:spPr>
        <p:txBody>
          <a:bodyPr wrap="square" rtlCol="0">
            <a:spAutoFit/>
          </a:bodyPr>
          <a:lstStyle/>
          <a:p>
            <a:pPr algn="r"/>
            <a:r>
              <a:rPr lang="ar-SA" sz="2400" dirty="0" smtClean="0">
                <a:solidFill>
                  <a:schemeClr val="bg1"/>
                </a:solidFill>
              </a:rPr>
              <a:t>الصف :الثامن أ</a:t>
            </a:r>
            <a:endParaRPr lang="fr-BE" sz="2400" dirty="0">
              <a:solidFill>
                <a:schemeClr val="bg1"/>
              </a:solidFill>
            </a:endParaRPr>
          </a:p>
        </p:txBody>
      </p:sp>
      <p:sp>
        <p:nvSpPr>
          <p:cNvPr id="10" name="AutoShape 6" descr="الوطنية الأرثوذكسية - الأشرفية"/>
          <p:cNvSpPr>
            <a:spLocks noChangeAspect="1" noChangeArrowheads="1"/>
          </p:cNvSpPr>
          <p:nvPr/>
        </p:nvSpPr>
        <p:spPr bwMode="auto">
          <a:xfrm>
            <a:off x="1371600" y="14084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12947954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748972421"/>
              </p:ext>
            </p:extLst>
          </p:nvPr>
        </p:nvGraphicFramePr>
        <p:xfrm>
          <a:off x="785092" y="1916545"/>
          <a:ext cx="10568708" cy="445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156364" y="914400"/>
            <a:ext cx="4414981" cy="769441"/>
          </a:xfrm>
          <a:prstGeom prst="rect">
            <a:avLst/>
          </a:prstGeom>
          <a:noFill/>
        </p:spPr>
        <p:txBody>
          <a:bodyPr wrap="square" rtlCol="0">
            <a:spAutoFit/>
          </a:bodyPr>
          <a:lstStyle/>
          <a:p>
            <a:r>
              <a:rPr lang="ar-SA" sz="4400" i="1" dirty="0" smtClean="0">
                <a:solidFill>
                  <a:srgbClr val="FFC000"/>
                </a:solidFill>
              </a:rPr>
              <a:t>الطاقة الشمسية</a:t>
            </a:r>
            <a:endParaRPr lang="fr-BE" sz="4400" i="1" dirty="0">
              <a:solidFill>
                <a:srgbClr val="FFC000"/>
              </a:solidFill>
            </a:endParaRPr>
          </a:p>
        </p:txBody>
      </p:sp>
    </p:spTree>
    <p:extLst>
      <p:ext uri="{BB962C8B-B14F-4D97-AF65-F5344CB8AC3E}">
        <p14:creationId xmlns:p14="http://schemas.microsoft.com/office/powerpoint/2010/main" val="1722290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7485445"/>
              </p:ext>
            </p:extLst>
          </p:nvPr>
        </p:nvGraphicFramePr>
        <p:xfrm>
          <a:off x="2105891" y="76584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80150" y="282804"/>
            <a:ext cx="5071620" cy="707886"/>
          </a:xfrm>
          <a:prstGeom prst="rect">
            <a:avLst/>
          </a:prstGeom>
          <a:noFill/>
        </p:spPr>
        <p:txBody>
          <a:bodyPr wrap="square" rtlCol="0">
            <a:spAutoFit/>
          </a:bodyPr>
          <a:lstStyle/>
          <a:p>
            <a:r>
              <a:rPr lang="ar-SA" sz="4000" i="1" dirty="0" smtClean="0">
                <a:solidFill>
                  <a:srgbClr val="FFC000"/>
                </a:solidFill>
              </a:rPr>
              <a:t>فوائد الطاقة الشمسية</a:t>
            </a:r>
            <a:endParaRPr lang="fr-BE" sz="4000" i="1" dirty="0">
              <a:solidFill>
                <a:srgbClr val="FFC000"/>
              </a:solidFill>
            </a:endParaRPr>
          </a:p>
        </p:txBody>
      </p:sp>
    </p:spTree>
    <p:extLst>
      <p:ext uri="{BB962C8B-B14F-4D97-AF65-F5344CB8AC3E}">
        <p14:creationId xmlns:p14="http://schemas.microsoft.com/office/powerpoint/2010/main" val="26926795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5" name="Rectangle 24"/>
          <p:cNvSpPr/>
          <p:nvPr/>
        </p:nvSpPr>
        <p:spPr>
          <a:xfrm>
            <a:off x="2234153" y="2733773"/>
            <a:ext cx="3148552" cy="4260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reeform 21"/>
          <p:cNvSpPr/>
          <p:nvPr/>
        </p:nvSpPr>
        <p:spPr>
          <a:xfrm>
            <a:off x="0" y="0"/>
            <a:ext cx="12192000" cy="7148456"/>
          </a:xfrm>
          <a:custGeom>
            <a:avLst/>
            <a:gdLst>
              <a:gd name="connsiteX0" fmla="*/ 2758697 w 12192000"/>
              <a:gd name="connsiteY0" fmla="*/ 2457278 h 7148456"/>
              <a:gd name="connsiteX1" fmla="*/ 2526287 w 12192000"/>
              <a:gd name="connsiteY1" fmla="*/ 2706124 h 7148456"/>
              <a:gd name="connsiteX2" fmla="*/ 2526287 w 12192000"/>
              <a:gd name="connsiteY2" fmla="*/ 4064577 h 7148456"/>
              <a:gd name="connsiteX3" fmla="*/ 2758697 w 12192000"/>
              <a:gd name="connsiteY3" fmla="*/ 4313422 h 7148456"/>
              <a:gd name="connsiteX4" fmla="*/ 2991107 w 12192000"/>
              <a:gd name="connsiteY4" fmla="*/ 4064577 h 7148456"/>
              <a:gd name="connsiteX5" fmla="*/ 2991107 w 12192000"/>
              <a:gd name="connsiteY5" fmla="*/ 2954969 h 7148456"/>
              <a:gd name="connsiteX6" fmla="*/ 3098739 w 12192000"/>
              <a:gd name="connsiteY6" fmla="*/ 2954969 h 7148456"/>
              <a:gd name="connsiteX7" fmla="*/ 3098739 w 12192000"/>
              <a:gd name="connsiteY7" fmla="*/ 4272628 h 7148456"/>
              <a:gd name="connsiteX8" fmla="*/ 3098739 w 12192000"/>
              <a:gd name="connsiteY8" fmla="*/ 4717287 h 7148456"/>
              <a:gd name="connsiteX9" fmla="*/ 3098739 w 12192000"/>
              <a:gd name="connsiteY9" fmla="*/ 6646861 h 7148456"/>
              <a:gd name="connsiteX10" fmla="*/ 3331149 w 12192000"/>
              <a:gd name="connsiteY10" fmla="*/ 6895707 h 7148456"/>
              <a:gd name="connsiteX11" fmla="*/ 3563559 w 12192000"/>
              <a:gd name="connsiteY11" fmla="*/ 6646861 h 7148456"/>
              <a:gd name="connsiteX12" fmla="*/ 3563559 w 12192000"/>
              <a:gd name="connsiteY12" fmla="*/ 4717287 h 7148456"/>
              <a:gd name="connsiteX13" fmla="*/ 3936939 w 12192000"/>
              <a:gd name="connsiteY13" fmla="*/ 4717287 h 7148456"/>
              <a:gd name="connsiteX14" fmla="*/ 3936939 w 12192000"/>
              <a:gd name="connsiteY14" fmla="*/ 6646861 h 7148456"/>
              <a:gd name="connsiteX15" fmla="*/ 4169349 w 12192000"/>
              <a:gd name="connsiteY15" fmla="*/ 6895707 h 7148456"/>
              <a:gd name="connsiteX16" fmla="*/ 4401759 w 12192000"/>
              <a:gd name="connsiteY16" fmla="*/ 6646861 h 7148456"/>
              <a:gd name="connsiteX17" fmla="*/ 4401759 w 12192000"/>
              <a:gd name="connsiteY17" fmla="*/ 4717287 h 7148456"/>
              <a:gd name="connsiteX18" fmla="*/ 4401759 w 12192000"/>
              <a:gd name="connsiteY18" fmla="*/ 4272628 h 7148456"/>
              <a:gd name="connsiteX19" fmla="*/ 4401759 w 12192000"/>
              <a:gd name="connsiteY19" fmla="*/ 2954969 h 7148456"/>
              <a:gd name="connsiteX20" fmla="*/ 4509391 w 12192000"/>
              <a:gd name="connsiteY20" fmla="*/ 2954969 h 7148456"/>
              <a:gd name="connsiteX21" fmla="*/ 4509391 w 12192000"/>
              <a:gd name="connsiteY21" fmla="*/ 4138006 h 7148456"/>
              <a:gd name="connsiteX22" fmla="*/ 4741801 w 12192000"/>
              <a:gd name="connsiteY22" fmla="*/ 4386852 h 7148456"/>
              <a:gd name="connsiteX23" fmla="*/ 4974211 w 12192000"/>
              <a:gd name="connsiteY23" fmla="*/ 4138006 h 7148456"/>
              <a:gd name="connsiteX24" fmla="*/ 4974211 w 12192000"/>
              <a:gd name="connsiteY24" fmla="*/ 2779553 h 7148456"/>
              <a:gd name="connsiteX25" fmla="*/ 4970755 w 12192000"/>
              <a:gd name="connsiteY25" fmla="*/ 2742838 h 7148456"/>
              <a:gd name="connsiteX26" fmla="*/ 4974211 w 12192000"/>
              <a:gd name="connsiteY26" fmla="*/ 2706124 h 7148456"/>
              <a:gd name="connsiteX27" fmla="*/ 4741801 w 12192000"/>
              <a:gd name="connsiteY27" fmla="*/ 2457278 h 7148456"/>
              <a:gd name="connsiteX28" fmla="*/ 4401759 w 12192000"/>
              <a:gd name="connsiteY28" fmla="*/ 2457278 h 7148456"/>
              <a:gd name="connsiteX29" fmla="*/ 3098739 w 12192000"/>
              <a:gd name="connsiteY29" fmla="*/ 2457278 h 7148456"/>
              <a:gd name="connsiteX30" fmla="*/ 2835849 w 12192000"/>
              <a:gd name="connsiteY30" fmla="*/ 2457278 h 7148456"/>
              <a:gd name="connsiteX31" fmla="*/ 2797273 w 12192000"/>
              <a:gd name="connsiteY31" fmla="*/ 2465616 h 7148456"/>
              <a:gd name="connsiteX32" fmla="*/ 3788825 w 12192000"/>
              <a:gd name="connsiteY32" fmla="*/ 1219459 h 7148456"/>
              <a:gd name="connsiteX33" fmla="*/ 3244539 w 12192000"/>
              <a:gd name="connsiteY33" fmla="*/ 1769601 h 7148456"/>
              <a:gd name="connsiteX34" fmla="*/ 3788825 w 12192000"/>
              <a:gd name="connsiteY34" fmla="*/ 2319743 h 7148456"/>
              <a:gd name="connsiteX35" fmla="*/ 4333111 w 12192000"/>
              <a:gd name="connsiteY35" fmla="*/ 1769601 h 7148456"/>
              <a:gd name="connsiteX36" fmla="*/ 3788825 w 12192000"/>
              <a:gd name="connsiteY36" fmla="*/ 1219459 h 7148456"/>
              <a:gd name="connsiteX37" fmla="*/ 0 w 12192000"/>
              <a:gd name="connsiteY37" fmla="*/ 0 h 7148456"/>
              <a:gd name="connsiteX38" fmla="*/ 12192000 w 12192000"/>
              <a:gd name="connsiteY38" fmla="*/ 0 h 7148456"/>
              <a:gd name="connsiteX39" fmla="*/ 12192000 w 12192000"/>
              <a:gd name="connsiteY39" fmla="*/ 7148456 h 7148456"/>
              <a:gd name="connsiteX40" fmla="*/ 0 w 12192000"/>
              <a:gd name="connsiteY40" fmla="*/ 7148456 h 714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92000" h="7148456">
                <a:moveTo>
                  <a:pt x="2758697" y="2457278"/>
                </a:moveTo>
                <a:cubicBezTo>
                  <a:pt x="2630341" y="2457278"/>
                  <a:pt x="2526287" y="2568690"/>
                  <a:pt x="2526287" y="2706124"/>
                </a:cubicBezTo>
                <a:lnTo>
                  <a:pt x="2526287" y="4064577"/>
                </a:lnTo>
                <a:cubicBezTo>
                  <a:pt x="2526287" y="4202010"/>
                  <a:pt x="2630341" y="4313422"/>
                  <a:pt x="2758697" y="4313422"/>
                </a:cubicBezTo>
                <a:cubicBezTo>
                  <a:pt x="2887053" y="4313422"/>
                  <a:pt x="2991107" y="4202010"/>
                  <a:pt x="2991107" y="4064577"/>
                </a:cubicBezTo>
                <a:lnTo>
                  <a:pt x="2991107" y="2954969"/>
                </a:lnTo>
                <a:lnTo>
                  <a:pt x="3098739" y="2954969"/>
                </a:lnTo>
                <a:lnTo>
                  <a:pt x="3098739" y="4272628"/>
                </a:lnTo>
                <a:lnTo>
                  <a:pt x="3098739" y="4717287"/>
                </a:lnTo>
                <a:lnTo>
                  <a:pt x="3098739" y="6646861"/>
                </a:lnTo>
                <a:cubicBezTo>
                  <a:pt x="3098739" y="6784295"/>
                  <a:pt x="3202793" y="6895707"/>
                  <a:pt x="3331149" y="6895707"/>
                </a:cubicBezTo>
                <a:cubicBezTo>
                  <a:pt x="3459505" y="6895707"/>
                  <a:pt x="3563559" y="6784295"/>
                  <a:pt x="3563559" y="6646861"/>
                </a:cubicBezTo>
                <a:lnTo>
                  <a:pt x="3563559" y="4717287"/>
                </a:lnTo>
                <a:lnTo>
                  <a:pt x="3936939" y="4717287"/>
                </a:lnTo>
                <a:lnTo>
                  <a:pt x="3936939" y="6646861"/>
                </a:lnTo>
                <a:cubicBezTo>
                  <a:pt x="3936939" y="6784295"/>
                  <a:pt x="4040993" y="6895707"/>
                  <a:pt x="4169349" y="6895707"/>
                </a:cubicBezTo>
                <a:cubicBezTo>
                  <a:pt x="4297705" y="6895707"/>
                  <a:pt x="4401759" y="6784295"/>
                  <a:pt x="4401759" y="6646861"/>
                </a:cubicBezTo>
                <a:lnTo>
                  <a:pt x="4401759" y="4717287"/>
                </a:lnTo>
                <a:lnTo>
                  <a:pt x="4401759" y="4272628"/>
                </a:lnTo>
                <a:lnTo>
                  <a:pt x="4401759" y="2954969"/>
                </a:lnTo>
                <a:lnTo>
                  <a:pt x="4509391" y="2954969"/>
                </a:lnTo>
                <a:lnTo>
                  <a:pt x="4509391" y="4138006"/>
                </a:lnTo>
                <a:cubicBezTo>
                  <a:pt x="4509391" y="4275440"/>
                  <a:pt x="4613445" y="4386852"/>
                  <a:pt x="4741801" y="4386852"/>
                </a:cubicBezTo>
                <a:cubicBezTo>
                  <a:pt x="4870157" y="4386852"/>
                  <a:pt x="4974211" y="4275440"/>
                  <a:pt x="4974211" y="4138006"/>
                </a:cubicBezTo>
                <a:lnTo>
                  <a:pt x="4974211" y="2779553"/>
                </a:lnTo>
                <a:lnTo>
                  <a:pt x="4970755" y="2742838"/>
                </a:lnTo>
                <a:lnTo>
                  <a:pt x="4974211" y="2706124"/>
                </a:lnTo>
                <a:cubicBezTo>
                  <a:pt x="4974211" y="2568690"/>
                  <a:pt x="4870157" y="2457278"/>
                  <a:pt x="4741801" y="2457278"/>
                </a:cubicBezTo>
                <a:lnTo>
                  <a:pt x="4401759" y="2457278"/>
                </a:lnTo>
                <a:lnTo>
                  <a:pt x="3098739" y="2457278"/>
                </a:lnTo>
                <a:lnTo>
                  <a:pt x="2835849" y="2457278"/>
                </a:lnTo>
                <a:lnTo>
                  <a:pt x="2797273" y="2465616"/>
                </a:lnTo>
                <a:close/>
                <a:moveTo>
                  <a:pt x="3788825" y="1219459"/>
                </a:moveTo>
                <a:cubicBezTo>
                  <a:pt x="3488224" y="1219459"/>
                  <a:pt x="3244539" y="1465766"/>
                  <a:pt x="3244539" y="1769601"/>
                </a:cubicBezTo>
                <a:cubicBezTo>
                  <a:pt x="3244539" y="2073436"/>
                  <a:pt x="3488224" y="2319743"/>
                  <a:pt x="3788825" y="2319743"/>
                </a:cubicBezTo>
                <a:cubicBezTo>
                  <a:pt x="4089426" y="2319743"/>
                  <a:pt x="4333111" y="2073436"/>
                  <a:pt x="4333111" y="1769601"/>
                </a:cubicBezTo>
                <a:cubicBezTo>
                  <a:pt x="4333111" y="1465766"/>
                  <a:pt x="4089426" y="1219459"/>
                  <a:pt x="3788825" y="1219459"/>
                </a:cubicBezTo>
                <a:close/>
                <a:moveTo>
                  <a:pt x="0" y="0"/>
                </a:moveTo>
                <a:lnTo>
                  <a:pt x="12192000" y="0"/>
                </a:lnTo>
                <a:lnTo>
                  <a:pt x="12192000" y="7148456"/>
                </a:lnTo>
                <a:lnTo>
                  <a:pt x="0" y="714845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TextBox 13"/>
          <p:cNvSpPr txBox="1"/>
          <p:nvPr/>
        </p:nvSpPr>
        <p:spPr>
          <a:xfrm>
            <a:off x="6936849" y="2266393"/>
            <a:ext cx="3318341" cy="1569660"/>
          </a:xfrm>
          <a:prstGeom prst="rect">
            <a:avLst/>
          </a:prstGeom>
          <a:noFill/>
        </p:spPr>
        <p:txBody>
          <a:bodyPr wrap="square" rtlCol="0">
            <a:spAutoFit/>
          </a:bodyPr>
          <a:lstStyle/>
          <a:p>
            <a:pPr algn="ctr"/>
            <a:r>
              <a:rPr lang="ar-SA" sz="9600" dirty="0" smtClean="0">
                <a:solidFill>
                  <a:schemeClr val="bg1">
                    <a:lumMod val="95000"/>
                  </a:schemeClr>
                </a:solidFill>
              </a:rPr>
              <a:t>%85</a:t>
            </a:r>
            <a:endParaRPr lang="fr-BE" sz="9600" dirty="0" smtClean="0">
              <a:solidFill>
                <a:schemeClr val="bg1">
                  <a:lumMod val="95000"/>
                </a:schemeClr>
              </a:solidFill>
            </a:endParaRPr>
          </a:p>
        </p:txBody>
      </p:sp>
      <p:cxnSp>
        <p:nvCxnSpPr>
          <p:cNvPr id="18" name="Straight Connector 17"/>
          <p:cNvCxnSpPr/>
          <p:nvPr/>
        </p:nvCxnSpPr>
        <p:spPr>
          <a:xfrm>
            <a:off x="7183225" y="3723588"/>
            <a:ext cx="279976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183225" y="3978111"/>
            <a:ext cx="2799761" cy="1200329"/>
          </a:xfrm>
          <a:prstGeom prst="rect">
            <a:avLst/>
          </a:prstGeom>
          <a:noFill/>
        </p:spPr>
        <p:txBody>
          <a:bodyPr wrap="square" rtlCol="0">
            <a:spAutoFit/>
          </a:bodyPr>
          <a:lstStyle/>
          <a:p>
            <a:pPr algn="r"/>
            <a:r>
              <a:rPr lang="ar-SA" dirty="0"/>
              <a:t>الطاقة الشمسية هي الأكثر وفرة من بين جميع مصادر الطاقة ويمكن حتى توليدها في الطقس الغائم. </a:t>
            </a:r>
            <a:endParaRPr lang="fr-BE" dirty="0"/>
          </a:p>
        </p:txBody>
      </p:sp>
      <p:sp>
        <p:nvSpPr>
          <p:cNvPr id="21" name="TextBox 20"/>
          <p:cNvSpPr txBox="1"/>
          <p:nvPr/>
        </p:nvSpPr>
        <p:spPr>
          <a:xfrm>
            <a:off x="1696825" y="317342"/>
            <a:ext cx="8993171" cy="584775"/>
          </a:xfrm>
          <a:prstGeom prst="rect">
            <a:avLst/>
          </a:prstGeom>
          <a:noFill/>
        </p:spPr>
        <p:txBody>
          <a:bodyPr wrap="square" rtlCol="0">
            <a:spAutoFit/>
          </a:bodyPr>
          <a:lstStyle/>
          <a:p>
            <a:r>
              <a:rPr lang="ar-SA" sz="3200" i="1" dirty="0" smtClean="0">
                <a:solidFill>
                  <a:srgbClr val="FFC000"/>
                </a:solidFill>
              </a:rPr>
              <a:t>نسبة الاشخاص الذين يستخدمون الطاقة الشمسية</a:t>
            </a:r>
            <a:endParaRPr lang="fr-BE" sz="3200" i="1" dirty="0">
              <a:solidFill>
                <a:srgbClr val="FFC000"/>
              </a:solidFill>
            </a:endParaRPr>
          </a:p>
        </p:txBody>
      </p:sp>
    </p:spTree>
    <p:extLst>
      <p:ext uri="{BB962C8B-B14F-4D97-AF65-F5344CB8AC3E}">
        <p14:creationId xmlns:p14="http://schemas.microsoft.com/office/powerpoint/2010/main" val="2745304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mph" presetSubtype="2" fill="hold" grpId="0" nodeType="afterEffect">
                                  <p:stCondLst>
                                    <p:cond delay="0"/>
                                  </p:stCondLst>
                                  <p:childTnLst>
                                    <p:animClr clrSpc="rgb" dir="cw">
                                      <p:cBhvr override="childStyle">
                                        <p:cTn id="11" dur="500" fill="hold"/>
                                        <p:tgtEl>
                                          <p:spTgt spid="14"/>
                                        </p:tgtEl>
                                        <p:attrNameLst>
                                          <p:attrName>style.color</p:attrName>
                                        </p:attrNameLst>
                                      </p:cBhvr>
                                      <p:to>
                                        <a:schemeClr val="accent2"/>
                                      </p:to>
                                    </p:animClr>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0"/>
            <a:ext cx="10018713" cy="1156354"/>
          </a:xfrm>
        </p:spPr>
        <p:txBody>
          <a:bodyPr/>
          <a:lstStyle/>
          <a:p>
            <a:r>
              <a:rPr lang="ar-SA" i="1" dirty="0" smtClean="0">
                <a:solidFill>
                  <a:srgbClr val="FFC000"/>
                </a:solidFill>
              </a:rPr>
              <a:t>كيف تعمل الطاقة الشمسية</a:t>
            </a:r>
            <a:endParaRPr lang="fr-BE" i="1" dirty="0">
              <a:solidFill>
                <a:srgbClr val="FFC000"/>
              </a:solidFill>
            </a:endParaRPr>
          </a:p>
        </p:txBody>
      </p:sp>
      <p:graphicFrame>
        <p:nvGraphicFramePr>
          <p:cNvPr id="23" name="Content Placeholder 22"/>
          <p:cNvGraphicFramePr>
            <a:graphicFrameLocks noGrp="1"/>
          </p:cNvGraphicFramePr>
          <p:nvPr>
            <p:ph idx="1"/>
            <p:extLst>
              <p:ext uri="{D42A27DB-BD31-4B8C-83A1-F6EECF244321}">
                <p14:modId xmlns:p14="http://schemas.microsoft.com/office/powerpoint/2010/main" val="2373162682"/>
              </p:ext>
            </p:extLst>
          </p:nvPr>
        </p:nvGraphicFramePr>
        <p:xfrm>
          <a:off x="1484312" y="999241"/>
          <a:ext cx="10018713" cy="588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0271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80">
                                          <p:stCondLst>
                                            <p:cond delay="0"/>
                                          </p:stCondLst>
                                        </p:cTn>
                                        <p:tgtEl>
                                          <p:spTgt spid="23"/>
                                        </p:tgtEl>
                                      </p:cBhvr>
                                    </p:animEffect>
                                    <p:anim calcmode="lin" valueType="num">
                                      <p:cBhvr>
                                        <p:cTn id="1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0" dur="26">
                                          <p:stCondLst>
                                            <p:cond delay="650"/>
                                          </p:stCondLst>
                                        </p:cTn>
                                        <p:tgtEl>
                                          <p:spTgt spid="23"/>
                                        </p:tgtEl>
                                      </p:cBhvr>
                                      <p:to x="100000" y="60000"/>
                                    </p:animScale>
                                    <p:animScale>
                                      <p:cBhvr>
                                        <p:cTn id="21" dur="166" decel="50000">
                                          <p:stCondLst>
                                            <p:cond delay="676"/>
                                          </p:stCondLst>
                                        </p:cTn>
                                        <p:tgtEl>
                                          <p:spTgt spid="23"/>
                                        </p:tgtEl>
                                      </p:cBhvr>
                                      <p:to x="100000" y="100000"/>
                                    </p:animScale>
                                    <p:animScale>
                                      <p:cBhvr>
                                        <p:cTn id="22" dur="26">
                                          <p:stCondLst>
                                            <p:cond delay="1312"/>
                                          </p:stCondLst>
                                        </p:cTn>
                                        <p:tgtEl>
                                          <p:spTgt spid="23"/>
                                        </p:tgtEl>
                                      </p:cBhvr>
                                      <p:to x="100000" y="80000"/>
                                    </p:animScale>
                                    <p:animScale>
                                      <p:cBhvr>
                                        <p:cTn id="23" dur="166" decel="50000">
                                          <p:stCondLst>
                                            <p:cond delay="1338"/>
                                          </p:stCondLst>
                                        </p:cTn>
                                        <p:tgtEl>
                                          <p:spTgt spid="23"/>
                                        </p:tgtEl>
                                      </p:cBhvr>
                                      <p:to x="100000" y="100000"/>
                                    </p:animScale>
                                    <p:animScale>
                                      <p:cBhvr>
                                        <p:cTn id="24" dur="26">
                                          <p:stCondLst>
                                            <p:cond delay="1642"/>
                                          </p:stCondLst>
                                        </p:cTn>
                                        <p:tgtEl>
                                          <p:spTgt spid="23"/>
                                        </p:tgtEl>
                                      </p:cBhvr>
                                      <p:to x="100000" y="90000"/>
                                    </p:animScale>
                                    <p:animScale>
                                      <p:cBhvr>
                                        <p:cTn id="25" dur="166" decel="50000">
                                          <p:stCondLst>
                                            <p:cond delay="1668"/>
                                          </p:stCondLst>
                                        </p:cTn>
                                        <p:tgtEl>
                                          <p:spTgt spid="23"/>
                                        </p:tgtEl>
                                      </p:cBhvr>
                                      <p:to x="100000" y="100000"/>
                                    </p:animScale>
                                    <p:animScale>
                                      <p:cBhvr>
                                        <p:cTn id="26" dur="26">
                                          <p:stCondLst>
                                            <p:cond delay="1808"/>
                                          </p:stCondLst>
                                        </p:cTn>
                                        <p:tgtEl>
                                          <p:spTgt spid="23"/>
                                        </p:tgtEl>
                                      </p:cBhvr>
                                      <p:to x="100000" y="95000"/>
                                    </p:animScale>
                                    <p:animScale>
                                      <p:cBhvr>
                                        <p:cTn id="2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84" y="471340"/>
            <a:ext cx="10018713" cy="1278902"/>
          </a:xfrm>
        </p:spPr>
        <p:txBody>
          <a:bodyPr>
            <a:normAutofit/>
          </a:bodyPr>
          <a:lstStyle/>
          <a:p>
            <a:r>
              <a:rPr lang="ar-SA" sz="3600" i="1" dirty="0" smtClean="0">
                <a:solidFill>
                  <a:srgbClr val="FFC000"/>
                </a:solidFill>
              </a:rPr>
              <a:t>اكبر 6 دول في انتاج الطاقة الشمسية عالميا</a:t>
            </a:r>
            <a:endParaRPr lang="fr-BE" sz="3600" i="1" dirty="0">
              <a:solidFill>
                <a:srgbClr val="FFC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706326"/>
              </p:ext>
            </p:extLst>
          </p:nvPr>
        </p:nvGraphicFramePr>
        <p:xfrm>
          <a:off x="1116666" y="1998482"/>
          <a:ext cx="10018712" cy="38775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172280" y="5876042"/>
            <a:ext cx="2752627" cy="369332"/>
          </a:xfrm>
          <a:prstGeom prst="rect">
            <a:avLst/>
          </a:prstGeom>
          <a:noFill/>
        </p:spPr>
        <p:txBody>
          <a:bodyPr wrap="square" rtlCol="0">
            <a:spAutoFit/>
          </a:bodyPr>
          <a:lstStyle/>
          <a:p>
            <a:pPr algn="r"/>
            <a:r>
              <a:rPr lang="ar-SA" u="sng" dirty="0" smtClean="0"/>
              <a:t>الاسم:حلا احمد</a:t>
            </a:r>
            <a:endParaRPr lang="fr-BE" u="sng" dirty="0"/>
          </a:p>
        </p:txBody>
      </p:sp>
    </p:spTree>
    <p:extLst>
      <p:ext uri="{BB962C8B-B14F-4D97-AF65-F5344CB8AC3E}">
        <p14:creationId xmlns:p14="http://schemas.microsoft.com/office/powerpoint/2010/main" val="5966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Ion Boardroom</Template>
  <TotalTime>187</TotalTime>
  <Words>196</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Calibri Light</vt:lpstr>
      <vt:lpstr>Corbel</vt:lpstr>
      <vt:lpstr>Tahoma</vt:lpstr>
      <vt:lpstr>Times New Roman</vt:lpstr>
      <vt:lpstr>Office Theme</vt:lpstr>
      <vt:lpstr>Parallax</vt:lpstr>
      <vt:lpstr>الطاقة الشمسية</vt:lpstr>
      <vt:lpstr>PowerPoint Presentation</vt:lpstr>
      <vt:lpstr>PowerPoint Presentation</vt:lpstr>
      <vt:lpstr>PowerPoint Presentation</vt:lpstr>
      <vt:lpstr>كيف تعمل الطاقة الشمسية</vt:lpstr>
      <vt:lpstr>اكبر 6 دول في انتاج الطاقة الشمسية عالميا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08</dc:creator>
  <cp:lastModifiedBy>laptop 08</cp:lastModifiedBy>
  <cp:revision>19</cp:revision>
  <dcterms:created xsi:type="dcterms:W3CDTF">2023-05-08T14:16:02Z</dcterms:created>
  <dcterms:modified xsi:type="dcterms:W3CDTF">2023-05-08T17:23:39Z</dcterms:modified>
</cp:coreProperties>
</file>