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95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4" autoAdjust="0"/>
    <p:restoredTop sz="94660"/>
  </p:normalViewPr>
  <p:slideViewPr>
    <p:cSldViewPr snapToGrid="0">
      <p:cViewPr>
        <p:scale>
          <a:sx n="33" d="100"/>
          <a:sy n="33" d="100"/>
        </p:scale>
        <p:origin x="-582" y="-33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FF277C-0B72-44E8-AA2A-FC5F403960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E4CD2FC-373A-423C-9159-B3AE29454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6137918-9540-4187-B46C-FA5F33FB8350}"/>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2631EAAC-A2B2-4BC1-A87F-2DBA668FC2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85206D0-2409-4013-9FAD-D38897D686D4}"/>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2049830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19A4D9-85E5-48C0-852E-F91770049B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C8B201E-72AF-4A93-8853-D3FE9621948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B7D3380-C754-40FD-938C-93C1F5757F64}"/>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621D6F10-FE96-4331-AED7-17C0E13DB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D242B71-7DDC-4A50-B07B-1CE2C9405879}"/>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1511034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5F209DE-5386-4904-A202-D459FCD0D0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82676BD-E684-472A-B4D0-60B72ADAAFC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F58B0D-89C2-47E3-A589-BD63F38E106A}"/>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8FA0D4C7-8066-43B2-A1E8-9B8A3D02E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6269F97-D603-4055-AD7F-B7902A56C013}"/>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110032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E31CF7-2F42-4A9D-B0FB-EA7BF11040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0780C9A-6A88-4873-A801-0B131D6A3F1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CA71701-0083-4C2B-A24E-2DE25C2EDE1C}"/>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C05CC4AD-1D7A-4DD0-9F4E-931BED9613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81200C0-B393-45C2-B127-62E52AD31E23}"/>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95713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F0F60B-836C-4373-B9A0-517122AE8D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E1B5AC39-16D3-4995-8773-BC94DB67B0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E0411D2-990F-4253-BB23-8789088CD624}"/>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20B2E8C2-3792-425E-8BE3-1A88E100BE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193598B-A484-4B11-905F-A0F615689E92}"/>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160398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59F3AA-564A-4B5A-8D08-4EB7B63DDF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0F90DBB-FB10-45D0-8BC3-77D0CF84B85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E2AD0851-DCC9-4E60-B3EF-0975916A69F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3B93881-2871-4448-93C8-4BA1B71B8804}"/>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6" name="Footer Placeholder 5">
            <a:extLst>
              <a:ext uri="{FF2B5EF4-FFF2-40B4-BE49-F238E27FC236}">
                <a16:creationId xmlns:a16="http://schemas.microsoft.com/office/drawing/2014/main" xmlns="" id="{629457B6-4F84-4470-9208-A9B76B5E06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280919D-99A8-4C13-8BC6-04DC5DF4D074}"/>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313254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611EE2-D5CF-4D60-97AC-70BB404C7D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306D9CF3-4063-4C1B-B2E0-B8E964B434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3EA503C1-6859-40B6-8933-DAAA30514E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73869406-80BE-459A-B487-D2CEBC6CD2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E9E2D01F-5904-422B-B554-2558679B0B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C1DB407-35A7-4099-8F6D-E3A8583184A9}"/>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8" name="Footer Placeholder 7">
            <a:extLst>
              <a:ext uri="{FF2B5EF4-FFF2-40B4-BE49-F238E27FC236}">
                <a16:creationId xmlns:a16="http://schemas.microsoft.com/office/drawing/2014/main" xmlns="" id="{DAA9CDDE-B8F5-4542-9F13-86B029821F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CB199F3-AB69-4E80-85C9-803E8C736168}"/>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3271297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7F4476-4C71-4B8F-AE60-804174639E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8CE560D5-4088-4358-8D8E-9C2E18E4A397}"/>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4" name="Footer Placeholder 3">
            <a:extLst>
              <a:ext uri="{FF2B5EF4-FFF2-40B4-BE49-F238E27FC236}">
                <a16:creationId xmlns:a16="http://schemas.microsoft.com/office/drawing/2014/main" xmlns="" id="{F6BC2170-5FE3-4681-AC35-ED43E399A7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640476E-AB6C-4581-99FA-10A83F2491F3}"/>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37984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7420F7D-9208-4C91-B1B4-88A0F4F710B2}"/>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3" name="Footer Placeholder 2">
            <a:extLst>
              <a:ext uri="{FF2B5EF4-FFF2-40B4-BE49-F238E27FC236}">
                <a16:creationId xmlns:a16="http://schemas.microsoft.com/office/drawing/2014/main" xmlns="" id="{A287A7FC-19F8-4DF6-BE52-17676D1AD9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8E84E9-518A-4020-8680-C028D66E3F57}"/>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299804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508827-340E-45CD-96AE-8AB29786FB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A1A5CBC-5CB7-4941-9E63-6345D0FEF0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123BB3A-167E-4E72-9AB3-D546BF30A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CBCAD16-594B-4059-827F-936717BC268B}"/>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6" name="Footer Placeholder 5">
            <a:extLst>
              <a:ext uri="{FF2B5EF4-FFF2-40B4-BE49-F238E27FC236}">
                <a16:creationId xmlns:a16="http://schemas.microsoft.com/office/drawing/2014/main" xmlns="" id="{5CF80B00-A5B2-4AE9-932D-58D2F01A52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96B2182-A851-4E05-AE0E-4DAD3C55A430}"/>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191316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763CB2-1378-4E1B-8AB5-695CFA5ADE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F5925D0-4CE0-4153-A476-06DF33EF33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7C35202-A01D-45B1-859F-B19B1DDA05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0F64F8E-D1F0-426E-BA4D-818F73070EE0}"/>
              </a:ext>
            </a:extLst>
          </p:cNvPr>
          <p:cNvSpPr>
            <a:spLocks noGrp="1"/>
          </p:cNvSpPr>
          <p:nvPr>
            <p:ph type="dt" sz="half" idx="10"/>
          </p:nvPr>
        </p:nvSpPr>
        <p:spPr/>
        <p:txBody>
          <a:bodyPr/>
          <a:lstStyle/>
          <a:p>
            <a:fld id="{FD553C79-4391-4513-800C-349B47704F78}" type="datetimeFigureOut">
              <a:rPr lang="en-US" smtClean="0"/>
              <a:t>5/10/2023</a:t>
            </a:fld>
            <a:endParaRPr lang="en-US"/>
          </a:p>
        </p:txBody>
      </p:sp>
      <p:sp>
        <p:nvSpPr>
          <p:cNvPr id="6" name="Footer Placeholder 5">
            <a:extLst>
              <a:ext uri="{FF2B5EF4-FFF2-40B4-BE49-F238E27FC236}">
                <a16:creationId xmlns:a16="http://schemas.microsoft.com/office/drawing/2014/main" xmlns="" id="{7B48F261-77AF-45B8-9FB4-69AE1A8911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2C08433-A986-4389-AF4A-F06FF021A0DD}"/>
              </a:ext>
            </a:extLst>
          </p:cNvPr>
          <p:cNvSpPr>
            <a:spLocks noGrp="1"/>
          </p:cNvSpPr>
          <p:nvPr>
            <p:ph type="sldNum" sz="quarter" idx="12"/>
          </p:nvPr>
        </p:nvSpPr>
        <p:spPr/>
        <p:txBody>
          <a:bodyPr/>
          <a:lstStyle/>
          <a:p>
            <a:fld id="{B8C58A7D-2549-4EF6-A319-686CD3EAA350}" type="slidenum">
              <a:rPr lang="en-US" smtClean="0"/>
              <a:t>‹#›</a:t>
            </a:fld>
            <a:endParaRPr lang="en-US"/>
          </a:p>
        </p:txBody>
      </p:sp>
    </p:spTree>
    <p:extLst>
      <p:ext uri="{BB962C8B-B14F-4D97-AF65-F5344CB8AC3E}">
        <p14:creationId xmlns:p14="http://schemas.microsoft.com/office/powerpoint/2010/main" val="2193313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E421E667-E153-41B3-A607-D61AA5498F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D052E20F-F1C4-46F1-AFF1-B3A21C1B7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D7FD1D5-B950-4A74-BC8C-956D3CA73D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53C79-4391-4513-800C-349B47704F78}" type="datetimeFigureOut">
              <a:rPr lang="en-US" smtClean="0"/>
              <a:t>5/10/2023</a:t>
            </a:fld>
            <a:endParaRPr lang="en-US"/>
          </a:p>
        </p:txBody>
      </p:sp>
      <p:sp>
        <p:nvSpPr>
          <p:cNvPr id="5" name="Footer Placeholder 4">
            <a:extLst>
              <a:ext uri="{FF2B5EF4-FFF2-40B4-BE49-F238E27FC236}">
                <a16:creationId xmlns:a16="http://schemas.microsoft.com/office/drawing/2014/main" xmlns="" id="{3CC3C6E4-1DAD-4CAB-B90B-CD06BCAE4D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D13BB9B-AB40-4F4C-A5B2-70C3D468C3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58A7D-2549-4EF6-A319-686CD3EAA350}" type="slidenum">
              <a:rPr lang="en-US" smtClean="0"/>
              <a:t>‹#›</a:t>
            </a:fld>
            <a:endParaRPr lang="en-US"/>
          </a:p>
        </p:txBody>
      </p:sp>
    </p:spTree>
    <p:extLst>
      <p:ext uri="{BB962C8B-B14F-4D97-AF65-F5344CB8AC3E}">
        <p14:creationId xmlns:p14="http://schemas.microsoft.com/office/powerpoint/2010/main" val="1711979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0954A"/>
          </a:solidFill>
          <a:ln>
            <a:solidFill>
              <a:srgbClr val="F095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048F70E6-2257-45FD-A68F-FCEA6C4D563B}"/>
              </a:ext>
            </a:extLst>
          </p:cNvPr>
          <p:cNvSpPr>
            <a:spLocks noGrp="1"/>
          </p:cNvSpPr>
          <p:nvPr>
            <p:ph type="ctrTitle"/>
          </p:nvPr>
        </p:nvSpPr>
        <p:spPr>
          <a:xfrm>
            <a:off x="-103695" y="-2375555"/>
            <a:ext cx="12488836" cy="4711349"/>
          </a:xfrm>
        </p:spPr>
        <p:txBody>
          <a:bodyPr>
            <a:normAutofit/>
          </a:bodyPr>
          <a:lstStyle/>
          <a:p>
            <a:r>
              <a:rPr lang="en-US" sz="6600" b="1" i="1" dirty="0">
                <a:latin typeface="Algerian" panose="04020705040A02060702" pitchFamily="82" charset="0"/>
              </a:rPr>
              <a:t>violence against women</a:t>
            </a:r>
          </a:p>
        </p:txBody>
      </p:sp>
      <p:sp>
        <p:nvSpPr>
          <p:cNvPr id="3" name="Subtitle 2">
            <a:extLst>
              <a:ext uri="{FF2B5EF4-FFF2-40B4-BE49-F238E27FC236}">
                <a16:creationId xmlns:a16="http://schemas.microsoft.com/office/drawing/2014/main" xmlns="" id="{911098E7-1C58-42E9-8F77-7E9A606F2CFE}"/>
              </a:ext>
            </a:extLst>
          </p:cNvPr>
          <p:cNvSpPr>
            <a:spLocks noGrp="1"/>
          </p:cNvSpPr>
          <p:nvPr>
            <p:ph type="subTitle" idx="1"/>
          </p:nvPr>
        </p:nvSpPr>
        <p:spPr>
          <a:xfrm>
            <a:off x="1524000" y="2978870"/>
            <a:ext cx="9144000" cy="2278930"/>
          </a:xfrm>
        </p:spPr>
        <p:txBody>
          <a:bodyPr/>
          <a:lstStyle/>
          <a:p>
            <a:r>
              <a:rPr lang="en-US" dirty="0"/>
              <a:t>WA$AN ABU HAMDEH</a:t>
            </a:r>
          </a:p>
        </p:txBody>
      </p:sp>
    </p:spTree>
    <p:extLst>
      <p:ext uri="{BB962C8B-B14F-4D97-AF65-F5344CB8AC3E}">
        <p14:creationId xmlns:p14="http://schemas.microsoft.com/office/powerpoint/2010/main" val="88156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p:nvSpPr>
        <p:spPr>
          <a:xfrm>
            <a:off x="0" y="0"/>
            <a:ext cx="12192000" cy="6858000"/>
          </a:xfrm>
          <a:prstGeom prst="rect">
            <a:avLst/>
          </a:prstGeom>
          <a:solidFill>
            <a:srgbClr val="F0954A"/>
          </a:solidFill>
          <a:ln>
            <a:solidFill>
              <a:srgbClr val="F095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C44B6D6B-3392-4107-9636-B49885DEEF38}"/>
              </a:ext>
            </a:extLst>
          </p:cNvPr>
          <p:cNvSpPr>
            <a:spLocks noGrp="1"/>
          </p:cNvSpPr>
          <p:nvPr>
            <p:ph type="title"/>
          </p:nvPr>
        </p:nvSpPr>
        <p:spPr>
          <a:xfrm>
            <a:off x="953254" y="1548143"/>
            <a:ext cx="10285491" cy="208230"/>
          </a:xfrm>
        </p:spPr>
        <p:txBody>
          <a:bodyPr>
            <a:normAutofit fontScale="90000"/>
          </a:bodyPr>
          <a:lstStyle/>
          <a:p>
            <a:pPr algn="ctr"/>
            <a:r>
              <a:rPr lang="en-US" sz="3100" b="1" dirty="0">
                <a:latin typeface="Algerian" panose="04020705040A02060702" pitchFamily="82" charset="0"/>
              </a:rPr>
              <a:t>About violence against women </a:t>
            </a:r>
            <a:r>
              <a:rPr lang="en-US" sz="3100" dirty="0"/>
              <a:t/>
            </a:r>
            <a:br>
              <a:rPr lang="en-US" sz="3100" dirty="0"/>
            </a:br>
            <a:r>
              <a:rPr lang="en-US" sz="3100" dirty="0"/>
              <a:t>Violence against women is defined as any violent behavior practiced against them, based on gender intolerance, and leads to physical, psychological and sexual harm to them, and threatening women in any way, depriving them, and limiting their freedom in their private or public life are practices of violence.</a:t>
            </a:r>
            <a:r>
              <a:rPr lang="en-US" dirty="0"/>
              <a:t/>
            </a:r>
            <a:br>
              <a:rPr lang="en-US" dirty="0"/>
            </a:br>
            <a:endParaRPr lang="en-US" dirty="0"/>
          </a:p>
        </p:txBody>
      </p:sp>
      <p:sp>
        <p:nvSpPr>
          <p:cNvPr id="9" name="Rectangle 8">
            <a:extLst>
              <a:ext uri="{FF2B5EF4-FFF2-40B4-BE49-F238E27FC236}">
                <a16:creationId xmlns:a16="http://schemas.microsoft.com/office/drawing/2014/main" xmlns="" id="{F0427630-A026-4914-902C-B05D3BCFB746}"/>
              </a:ext>
            </a:extLst>
          </p:cNvPr>
          <p:cNvSpPr/>
          <p:nvPr/>
        </p:nvSpPr>
        <p:spPr>
          <a:xfrm>
            <a:off x="857249" y="3629025"/>
            <a:ext cx="2857501" cy="2038350"/>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accent2">
                    <a:lumMod val="60000"/>
                    <a:lumOff val="40000"/>
                  </a:schemeClr>
                </a:solidFill>
              </a:ln>
            </a:endParaRPr>
          </a:p>
        </p:txBody>
      </p:sp>
    </p:spTree>
    <p:extLst>
      <p:ext uri="{BB962C8B-B14F-4D97-AF65-F5344CB8AC3E}">
        <p14:creationId xmlns:p14="http://schemas.microsoft.com/office/powerpoint/2010/main" val="3756490977"/>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6350"/>
            <a:ext cx="12204701" cy="687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a:extLst>
              <a:ext uri="{FF2B5EF4-FFF2-40B4-BE49-F238E27FC236}">
                <a16:creationId xmlns:a16="http://schemas.microsoft.com/office/drawing/2014/main" xmlns="" id="{C44B6D6B-3392-4107-9636-B49885DEEF38}"/>
              </a:ext>
            </a:extLst>
          </p:cNvPr>
          <p:cNvSpPr>
            <a:spLocks noGrp="1"/>
          </p:cNvSpPr>
          <p:nvPr>
            <p:ph type="title"/>
          </p:nvPr>
        </p:nvSpPr>
        <p:spPr>
          <a:xfrm>
            <a:off x="953254" y="1548143"/>
            <a:ext cx="10285491" cy="208230"/>
          </a:xfrm>
        </p:spPr>
        <p:txBody>
          <a:bodyPr>
            <a:normAutofit fontScale="90000"/>
          </a:bodyPr>
          <a:lstStyle/>
          <a:p>
            <a:r>
              <a:rPr lang="en-US" sz="3100" dirty="0"/>
              <a:t>About violence against women Violence against women is defined as any violent behavior practiced against them, based on gender intolerance, and leads to physical, psychological and sexual harm to them, and threatening women in any way, depriving them, and limiting their freedom in their private or public life are practices of violence.</a:t>
            </a:r>
            <a:r>
              <a:rPr lang="en-US" dirty="0"/>
              <a:t/>
            </a:r>
            <a:br>
              <a:rPr lang="en-US" dirty="0"/>
            </a:br>
            <a:endParaRPr lang="en-US" dirty="0"/>
          </a:p>
        </p:txBody>
      </p:sp>
      <p:sp>
        <p:nvSpPr>
          <p:cNvPr id="9" name="Rectangle 8">
            <a:extLst>
              <a:ext uri="{FF2B5EF4-FFF2-40B4-BE49-F238E27FC236}">
                <a16:creationId xmlns:a16="http://schemas.microsoft.com/office/drawing/2014/main" xmlns="" id="{F0427630-A026-4914-902C-B05D3BCFB746}"/>
              </a:ext>
            </a:extLst>
          </p:cNvPr>
          <p:cNvSpPr/>
          <p:nvPr/>
        </p:nvSpPr>
        <p:spPr>
          <a:xfrm>
            <a:off x="5124261" y="2589291"/>
            <a:ext cx="6039039" cy="3801984"/>
          </a:xfrm>
          <a:prstGeom prst="rect">
            <a:avLst/>
          </a:prstGeom>
          <a:blipFill dpi="0" rotWithShape="1">
            <a:blip r:embed="rId3">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accent2">
                    <a:lumMod val="60000"/>
                    <a:lumOff val="40000"/>
                  </a:schemeClr>
                </a:solidFill>
              </a:ln>
            </a:endParaRPr>
          </a:p>
        </p:txBody>
      </p:sp>
      <p:sp>
        <p:nvSpPr>
          <p:cNvPr id="3" name="AutoShape 2" descr="Dream Plain by Albany - Orange - Wallpaper - 383266">
            <a:extLst>
              <a:ext uri="{FF2B5EF4-FFF2-40B4-BE49-F238E27FC236}">
                <a16:creationId xmlns:a16="http://schemas.microsoft.com/office/drawing/2014/main" xmlns="" id="{9598FE69-EABA-4B30-B22F-DD80BBD9E88C}"/>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836791014"/>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12F4BD66-DEDF-413A-80CA-AF7BA4F2AF34}"/>
              </a:ext>
            </a:extLst>
          </p:cNvPr>
          <p:cNvSpPr/>
          <p:nvPr/>
        </p:nvSpPr>
        <p:spPr>
          <a:xfrm>
            <a:off x="7616537" y="6207803"/>
            <a:ext cx="2770909" cy="4186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xmlns="" id="{A9325E35-08DB-4B0F-9FE0-3B6074856E0B}"/>
              </a:ext>
            </a:extLst>
          </p:cNvPr>
          <p:cNvPicPr>
            <a:picLocks noChangeAspect="1"/>
          </p:cNvPicPr>
          <p:nvPr/>
        </p:nvPicPr>
        <p:blipFill rotWithShape="1">
          <a:blip r:embed="rId2"/>
          <a:srcRect t="21875" b="21875"/>
          <a:stretch/>
        </p:blipFill>
        <p:spPr>
          <a:xfrm>
            <a:off x="-1101104" y="0"/>
            <a:ext cx="13293104" cy="7477371"/>
          </a:xfrm>
          <a:custGeom>
            <a:avLst/>
            <a:gdLst>
              <a:gd name="connsiteX0" fmla="*/ 10046303 w 13293104"/>
              <a:gd name="connsiteY0" fmla="*/ 1964646 h 7477371"/>
              <a:gd name="connsiteX1" fmla="*/ 9318012 w 13293104"/>
              <a:gd name="connsiteY1" fmla="*/ 2598073 h 7477371"/>
              <a:gd name="connsiteX2" fmla="*/ 9762820 w 13293104"/>
              <a:gd name="connsiteY2" fmla="*/ 3181721 h 7477371"/>
              <a:gd name="connsiteX3" fmla="*/ 9896216 w 13293104"/>
              <a:gd name="connsiteY3" fmla="*/ 3217736 h 7477371"/>
              <a:gd name="connsiteX4" fmla="*/ 9741664 w 13293104"/>
              <a:gd name="connsiteY4" fmla="*/ 3517377 h 7477371"/>
              <a:gd name="connsiteX5" fmla="*/ 8746448 w 13293104"/>
              <a:gd name="connsiteY5" fmla="*/ 4061889 h 7477371"/>
              <a:gd name="connsiteX6" fmla="*/ 8849285 w 13293104"/>
              <a:gd name="connsiteY6" fmla="*/ 4232427 h 7477371"/>
              <a:gd name="connsiteX7" fmla="*/ 9578687 w 13293104"/>
              <a:gd name="connsiteY7" fmla="*/ 3833352 h 7477371"/>
              <a:gd name="connsiteX8" fmla="*/ 8812592 w 13293104"/>
              <a:gd name="connsiteY8" fmla="*/ 5318628 h 7477371"/>
              <a:gd name="connsiteX9" fmla="*/ 9746067 w 13293104"/>
              <a:gd name="connsiteY9" fmla="*/ 5318628 h 7477371"/>
              <a:gd name="connsiteX10" fmla="*/ 9704701 w 13293104"/>
              <a:gd name="connsiteY10" fmla="*/ 5989935 h 7477371"/>
              <a:gd name="connsiteX11" fmla="*/ 9883131 w 13293104"/>
              <a:gd name="connsiteY11" fmla="*/ 5989935 h 7477371"/>
              <a:gd name="connsiteX12" fmla="*/ 9924497 w 13293104"/>
              <a:gd name="connsiteY12" fmla="*/ 5318627 h 7477371"/>
              <a:gd name="connsiteX13" fmla="*/ 10475228 w 13293104"/>
              <a:gd name="connsiteY13" fmla="*/ 5318628 h 7477371"/>
              <a:gd name="connsiteX14" fmla="*/ 10433862 w 13293104"/>
              <a:gd name="connsiteY14" fmla="*/ 5989935 h 7477371"/>
              <a:gd name="connsiteX15" fmla="*/ 10612292 w 13293104"/>
              <a:gd name="connsiteY15" fmla="*/ 5989935 h 7477371"/>
              <a:gd name="connsiteX16" fmla="*/ 10653658 w 13293104"/>
              <a:gd name="connsiteY16" fmla="*/ 5318628 h 7477371"/>
              <a:gd name="connsiteX17" fmla="*/ 11289739 w 13293104"/>
              <a:gd name="connsiteY17" fmla="*/ 5318628 h 7477371"/>
              <a:gd name="connsiteX18" fmla="*/ 10469932 w 13293104"/>
              <a:gd name="connsiteY18" fmla="*/ 3729215 h 7477371"/>
              <a:gd name="connsiteX19" fmla="*/ 11196082 w 13293104"/>
              <a:gd name="connsiteY19" fmla="*/ 4047658 h 7477371"/>
              <a:gd name="connsiteX20" fmla="*/ 11266057 w 13293104"/>
              <a:gd name="connsiteY20" fmla="*/ 3865052 h 7477371"/>
              <a:gd name="connsiteX21" fmla="*/ 10327757 w 13293104"/>
              <a:gd name="connsiteY21" fmla="*/ 3453573 h 7477371"/>
              <a:gd name="connsiteX22" fmla="*/ 10204926 w 13293104"/>
              <a:gd name="connsiteY22" fmla="*/ 3215431 h 7477371"/>
              <a:gd name="connsiteX23" fmla="*/ 10329787 w 13293104"/>
              <a:gd name="connsiteY23" fmla="*/ 3181721 h 7477371"/>
              <a:gd name="connsiteX24" fmla="*/ 10774596 w 13293104"/>
              <a:gd name="connsiteY24" fmla="*/ 2598073 h 7477371"/>
              <a:gd name="connsiteX25" fmla="*/ 10046303 w 13293104"/>
              <a:gd name="connsiteY25" fmla="*/ 1964646 h 7477371"/>
              <a:gd name="connsiteX26" fmla="*/ 0 w 13293104"/>
              <a:gd name="connsiteY26" fmla="*/ 0 h 7477371"/>
              <a:gd name="connsiteX27" fmla="*/ 13293104 w 13293104"/>
              <a:gd name="connsiteY27" fmla="*/ 0 h 7477371"/>
              <a:gd name="connsiteX28" fmla="*/ 13293104 w 13293104"/>
              <a:gd name="connsiteY28" fmla="*/ 7477371 h 7477371"/>
              <a:gd name="connsiteX29" fmla="*/ 0 w 13293104"/>
              <a:gd name="connsiteY29" fmla="*/ 7477371 h 7477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293104" h="7477371">
                <a:moveTo>
                  <a:pt x="10046303" y="1964646"/>
                </a:moveTo>
                <a:cubicBezTo>
                  <a:pt x="9644079" y="1964647"/>
                  <a:pt x="9318012" y="2248241"/>
                  <a:pt x="9318012" y="2598073"/>
                </a:cubicBezTo>
                <a:cubicBezTo>
                  <a:pt x="9318012" y="2860446"/>
                  <a:pt x="9501424" y="3085562"/>
                  <a:pt x="9762820" y="3181721"/>
                </a:cubicBezTo>
                <a:lnTo>
                  <a:pt x="9896216" y="3217736"/>
                </a:lnTo>
                <a:lnTo>
                  <a:pt x="9741664" y="3517377"/>
                </a:lnTo>
                <a:lnTo>
                  <a:pt x="8746448" y="4061889"/>
                </a:lnTo>
                <a:lnTo>
                  <a:pt x="8849285" y="4232427"/>
                </a:lnTo>
                <a:lnTo>
                  <a:pt x="9578687" y="3833352"/>
                </a:lnTo>
                <a:lnTo>
                  <a:pt x="8812592" y="5318628"/>
                </a:lnTo>
                <a:lnTo>
                  <a:pt x="9746067" y="5318628"/>
                </a:lnTo>
                <a:lnTo>
                  <a:pt x="9704701" y="5989935"/>
                </a:lnTo>
                <a:lnTo>
                  <a:pt x="9883131" y="5989935"/>
                </a:lnTo>
                <a:lnTo>
                  <a:pt x="9924497" y="5318627"/>
                </a:lnTo>
                <a:lnTo>
                  <a:pt x="10475228" y="5318628"/>
                </a:lnTo>
                <a:lnTo>
                  <a:pt x="10433862" y="5989935"/>
                </a:lnTo>
                <a:lnTo>
                  <a:pt x="10612292" y="5989935"/>
                </a:lnTo>
                <a:lnTo>
                  <a:pt x="10653658" y="5318628"/>
                </a:lnTo>
                <a:lnTo>
                  <a:pt x="11289739" y="5318628"/>
                </a:lnTo>
                <a:lnTo>
                  <a:pt x="10469932" y="3729215"/>
                </a:lnTo>
                <a:lnTo>
                  <a:pt x="11196082" y="4047658"/>
                </a:lnTo>
                <a:lnTo>
                  <a:pt x="11266057" y="3865052"/>
                </a:lnTo>
                <a:lnTo>
                  <a:pt x="10327757" y="3453573"/>
                </a:lnTo>
                <a:lnTo>
                  <a:pt x="10204926" y="3215431"/>
                </a:lnTo>
                <a:lnTo>
                  <a:pt x="10329787" y="3181721"/>
                </a:lnTo>
                <a:cubicBezTo>
                  <a:pt x="10591183" y="3085562"/>
                  <a:pt x="10774595" y="2860447"/>
                  <a:pt x="10774596" y="2598073"/>
                </a:cubicBezTo>
                <a:cubicBezTo>
                  <a:pt x="10774595" y="2248241"/>
                  <a:pt x="10448529" y="1964647"/>
                  <a:pt x="10046303" y="1964646"/>
                </a:cubicBezTo>
                <a:close/>
                <a:moveTo>
                  <a:pt x="0" y="0"/>
                </a:moveTo>
                <a:lnTo>
                  <a:pt x="13293104" y="0"/>
                </a:lnTo>
                <a:lnTo>
                  <a:pt x="13293104" y="7477371"/>
                </a:lnTo>
                <a:lnTo>
                  <a:pt x="0" y="7477371"/>
                </a:lnTo>
                <a:close/>
              </a:path>
            </a:pathLst>
          </a:custGeom>
        </p:spPr>
      </p:pic>
      <p:sp>
        <p:nvSpPr>
          <p:cNvPr id="2" name="Title 1">
            <a:extLst>
              <a:ext uri="{FF2B5EF4-FFF2-40B4-BE49-F238E27FC236}">
                <a16:creationId xmlns:a16="http://schemas.microsoft.com/office/drawing/2014/main" xmlns="" id="{2B962F49-E9DE-401F-8C23-70DFC86DFB83}"/>
              </a:ext>
            </a:extLst>
          </p:cNvPr>
          <p:cNvSpPr>
            <a:spLocks noGrp="1"/>
          </p:cNvSpPr>
          <p:nvPr>
            <p:ph type="title"/>
          </p:nvPr>
        </p:nvSpPr>
        <p:spPr>
          <a:xfrm>
            <a:off x="838200" y="896293"/>
            <a:ext cx="10515600" cy="461727"/>
          </a:xfrm>
        </p:spPr>
        <p:txBody>
          <a:bodyPr>
            <a:normAutofit fontScale="90000"/>
          </a:bodyPr>
          <a:lstStyle/>
          <a:p>
            <a:pPr algn="ctr"/>
            <a:r>
              <a:rPr lang="en-US" b="1" dirty="0">
                <a:latin typeface="Algerian" panose="04020705040A02060702" pitchFamily="82" charset="0"/>
              </a:rPr>
              <a:t>Forms of violence against women</a:t>
            </a:r>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989F0863-8207-4C55-8EFD-E8BAF902AF39}"/>
              </a:ext>
            </a:extLst>
          </p:cNvPr>
          <p:cNvSpPr>
            <a:spLocks noGrp="1"/>
          </p:cNvSpPr>
          <p:nvPr>
            <p:ph idx="1"/>
          </p:nvPr>
        </p:nvSpPr>
        <p:spPr>
          <a:xfrm>
            <a:off x="838200" y="823864"/>
            <a:ext cx="10515600" cy="5513561"/>
          </a:xfrm>
        </p:spPr>
        <p:txBody>
          <a:bodyPr/>
          <a:lstStyle/>
          <a:p>
            <a:pPr marL="0" indent="0">
              <a:buNone/>
            </a:pPr>
            <a:endParaRPr lang="en-US" dirty="0"/>
          </a:p>
          <a:p>
            <a:pPr marL="0" indent="0">
              <a:buNone/>
            </a:pPr>
            <a:r>
              <a:rPr lang="ar-JO" dirty="0"/>
              <a:t>*</a:t>
            </a:r>
            <a:r>
              <a:rPr lang="en-US" dirty="0"/>
              <a:t>75% of the world's women have been exposed to violence of all kinds:</a:t>
            </a:r>
            <a:endParaRPr lang="ar-JO" dirty="0"/>
          </a:p>
          <a:p>
            <a:pPr marL="0" indent="0">
              <a:buNone/>
            </a:pPr>
            <a:r>
              <a:rPr lang="en-US" dirty="0"/>
              <a:t> 1-Physical violence</a:t>
            </a:r>
          </a:p>
          <a:p>
            <a:pPr marL="0" indent="0">
              <a:buNone/>
            </a:pPr>
            <a:r>
              <a:rPr lang="en-US" dirty="0"/>
              <a:t> 2- Psychological violence</a:t>
            </a:r>
          </a:p>
          <a:p>
            <a:pPr marL="0" indent="0">
              <a:buNone/>
            </a:pPr>
            <a:r>
              <a:rPr lang="en-US" dirty="0"/>
              <a:t>3- Verbal violence</a:t>
            </a:r>
          </a:p>
          <a:p>
            <a:pPr marL="0" indent="0">
              <a:buNone/>
            </a:pPr>
            <a:r>
              <a:rPr lang="en-US" dirty="0"/>
              <a:t>4. Verbal violence</a:t>
            </a:r>
          </a:p>
          <a:p>
            <a:pPr marL="0" indent="0">
              <a:buNone/>
            </a:pPr>
            <a:r>
              <a:rPr lang="en-US" dirty="0"/>
              <a:t>5. Economic violence</a:t>
            </a:r>
          </a:p>
          <a:p>
            <a:endParaRPr lang="en-US" dirty="0"/>
          </a:p>
        </p:txBody>
      </p:sp>
    </p:spTree>
    <p:extLst>
      <p:ext uri="{BB962C8B-B14F-4D97-AF65-F5344CB8AC3E}">
        <p14:creationId xmlns:p14="http://schemas.microsoft.com/office/powerpoint/2010/main" val="3328987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12F4BD66-DEDF-413A-80CA-AF7BA4F2AF34}"/>
              </a:ext>
            </a:extLst>
          </p:cNvPr>
          <p:cNvSpPr/>
          <p:nvPr/>
        </p:nvSpPr>
        <p:spPr>
          <a:xfrm>
            <a:off x="7616537" y="2974425"/>
            <a:ext cx="2770909" cy="4186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xmlns="" id="{A9325E35-08DB-4B0F-9FE0-3B6074856E0B}"/>
              </a:ext>
            </a:extLst>
          </p:cNvPr>
          <p:cNvPicPr>
            <a:picLocks noChangeAspect="1"/>
          </p:cNvPicPr>
          <p:nvPr/>
        </p:nvPicPr>
        <p:blipFill rotWithShape="1">
          <a:blip r:embed="rId2"/>
          <a:srcRect t="21875" b="21875"/>
          <a:stretch/>
        </p:blipFill>
        <p:spPr>
          <a:xfrm>
            <a:off x="-1101104" y="0"/>
            <a:ext cx="13293104" cy="7477371"/>
          </a:xfrm>
          <a:custGeom>
            <a:avLst/>
            <a:gdLst>
              <a:gd name="connsiteX0" fmla="*/ 10046303 w 13293104"/>
              <a:gd name="connsiteY0" fmla="*/ 1964646 h 7477371"/>
              <a:gd name="connsiteX1" fmla="*/ 9318012 w 13293104"/>
              <a:gd name="connsiteY1" fmla="*/ 2598073 h 7477371"/>
              <a:gd name="connsiteX2" fmla="*/ 9762820 w 13293104"/>
              <a:gd name="connsiteY2" fmla="*/ 3181721 h 7477371"/>
              <a:gd name="connsiteX3" fmla="*/ 9896216 w 13293104"/>
              <a:gd name="connsiteY3" fmla="*/ 3217736 h 7477371"/>
              <a:gd name="connsiteX4" fmla="*/ 9741664 w 13293104"/>
              <a:gd name="connsiteY4" fmla="*/ 3517377 h 7477371"/>
              <a:gd name="connsiteX5" fmla="*/ 8746448 w 13293104"/>
              <a:gd name="connsiteY5" fmla="*/ 4061889 h 7477371"/>
              <a:gd name="connsiteX6" fmla="*/ 8849285 w 13293104"/>
              <a:gd name="connsiteY6" fmla="*/ 4232427 h 7477371"/>
              <a:gd name="connsiteX7" fmla="*/ 9578687 w 13293104"/>
              <a:gd name="connsiteY7" fmla="*/ 3833352 h 7477371"/>
              <a:gd name="connsiteX8" fmla="*/ 8812592 w 13293104"/>
              <a:gd name="connsiteY8" fmla="*/ 5318628 h 7477371"/>
              <a:gd name="connsiteX9" fmla="*/ 9746067 w 13293104"/>
              <a:gd name="connsiteY9" fmla="*/ 5318628 h 7477371"/>
              <a:gd name="connsiteX10" fmla="*/ 9704701 w 13293104"/>
              <a:gd name="connsiteY10" fmla="*/ 5989935 h 7477371"/>
              <a:gd name="connsiteX11" fmla="*/ 9883131 w 13293104"/>
              <a:gd name="connsiteY11" fmla="*/ 5989935 h 7477371"/>
              <a:gd name="connsiteX12" fmla="*/ 9924497 w 13293104"/>
              <a:gd name="connsiteY12" fmla="*/ 5318627 h 7477371"/>
              <a:gd name="connsiteX13" fmla="*/ 10475228 w 13293104"/>
              <a:gd name="connsiteY13" fmla="*/ 5318628 h 7477371"/>
              <a:gd name="connsiteX14" fmla="*/ 10433862 w 13293104"/>
              <a:gd name="connsiteY14" fmla="*/ 5989935 h 7477371"/>
              <a:gd name="connsiteX15" fmla="*/ 10612292 w 13293104"/>
              <a:gd name="connsiteY15" fmla="*/ 5989935 h 7477371"/>
              <a:gd name="connsiteX16" fmla="*/ 10653658 w 13293104"/>
              <a:gd name="connsiteY16" fmla="*/ 5318628 h 7477371"/>
              <a:gd name="connsiteX17" fmla="*/ 11289739 w 13293104"/>
              <a:gd name="connsiteY17" fmla="*/ 5318628 h 7477371"/>
              <a:gd name="connsiteX18" fmla="*/ 10469932 w 13293104"/>
              <a:gd name="connsiteY18" fmla="*/ 3729215 h 7477371"/>
              <a:gd name="connsiteX19" fmla="*/ 11196082 w 13293104"/>
              <a:gd name="connsiteY19" fmla="*/ 4047658 h 7477371"/>
              <a:gd name="connsiteX20" fmla="*/ 11266057 w 13293104"/>
              <a:gd name="connsiteY20" fmla="*/ 3865052 h 7477371"/>
              <a:gd name="connsiteX21" fmla="*/ 10327757 w 13293104"/>
              <a:gd name="connsiteY21" fmla="*/ 3453573 h 7477371"/>
              <a:gd name="connsiteX22" fmla="*/ 10204926 w 13293104"/>
              <a:gd name="connsiteY22" fmla="*/ 3215431 h 7477371"/>
              <a:gd name="connsiteX23" fmla="*/ 10329787 w 13293104"/>
              <a:gd name="connsiteY23" fmla="*/ 3181721 h 7477371"/>
              <a:gd name="connsiteX24" fmla="*/ 10774596 w 13293104"/>
              <a:gd name="connsiteY24" fmla="*/ 2598073 h 7477371"/>
              <a:gd name="connsiteX25" fmla="*/ 10046303 w 13293104"/>
              <a:gd name="connsiteY25" fmla="*/ 1964646 h 7477371"/>
              <a:gd name="connsiteX26" fmla="*/ 0 w 13293104"/>
              <a:gd name="connsiteY26" fmla="*/ 0 h 7477371"/>
              <a:gd name="connsiteX27" fmla="*/ 13293104 w 13293104"/>
              <a:gd name="connsiteY27" fmla="*/ 0 h 7477371"/>
              <a:gd name="connsiteX28" fmla="*/ 13293104 w 13293104"/>
              <a:gd name="connsiteY28" fmla="*/ 7477371 h 7477371"/>
              <a:gd name="connsiteX29" fmla="*/ 0 w 13293104"/>
              <a:gd name="connsiteY29" fmla="*/ 7477371 h 7477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3293104" h="7477371">
                <a:moveTo>
                  <a:pt x="10046303" y="1964646"/>
                </a:moveTo>
                <a:cubicBezTo>
                  <a:pt x="9644079" y="1964647"/>
                  <a:pt x="9318012" y="2248241"/>
                  <a:pt x="9318012" y="2598073"/>
                </a:cubicBezTo>
                <a:cubicBezTo>
                  <a:pt x="9318012" y="2860446"/>
                  <a:pt x="9501424" y="3085562"/>
                  <a:pt x="9762820" y="3181721"/>
                </a:cubicBezTo>
                <a:lnTo>
                  <a:pt x="9896216" y="3217736"/>
                </a:lnTo>
                <a:lnTo>
                  <a:pt x="9741664" y="3517377"/>
                </a:lnTo>
                <a:lnTo>
                  <a:pt x="8746448" y="4061889"/>
                </a:lnTo>
                <a:lnTo>
                  <a:pt x="8849285" y="4232427"/>
                </a:lnTo>
                <a:lnTo>
                  <a:pt x="9578687" y="3833352"/>
                </a:lnTo>
                <a:lnTo>
                  <a:pt x="8812592" y="5318628"/>
                </a:lnTo>
                <a:lnTo>
                  <a:pt x="9746067" y="5318628"/>
                </a:lnTo>
                <a:lnTo>
                  <a:pt x="9704701" y="5989935"/>
                </a:lnTo>
                <a:lnTo>
                  <a:pt x="9883131" y="5989935"/>
                </a:lnTo>
                <a:lnTo>
                  <a:pt x="9924497" y="5318627"/>
                </a:lnTo>
                <a:lnTo>
                  <a:pt x="10475228" y="5318628"/>
                </a:lnTo>
                <a:lnTo>
                  <a:pt x="10433862" y="5989935"/>
                </a:lnTo>
                <a:lnTo>
                  <a:pt x="10612292" y="5989935"/>
                </a:lnTo>
                <a:lnTo>
                  <a:pt x="10653658" y="5318628"/>
                </a:lnTo>
                <a:lnTo>
                  <a:pt x="11289739" y="5318628"/>
                </a:lnTo>
                <a:lnTo>
                  <a:pt x="10469932" y="3729215"/>
                </a:lnTo>
                <a:lnTo>
                  <a:pt x="11196082" y="4047658"/>
                </a:lnTo>
                <a:lnTo>
                  <a:pt x="11266057" y="3865052"/>
                </a:lnTo>
                <a:lnTo>
                  <a:pt x="10327757" y="3453573"/>
                </a:lnTo>
                <a:lnTo>
                  <a:pt x="10204926" y="3215431"/>
                </a:lnTo>
                <a:lnTo>
                  <a:pt x="10329787" y="3181721"/>
                </a:lnTo>
                <a:cubicBezTo>
                  <a:pt x="10591183" y="3085562"/>
                  <a:pt x="10774595" y="2860447"/>
                  <a:pt x="10774596" y="2598073"/>
                </a:cubicBezTo>
                <a:cubicBezTo>
                  <a:pt x="10774595" y="2248241"/>
                  <a:pt x="10448529" y="1964647"/>
                  <a:pt x="10046303" y="1964646"/>
                </a:cubicBezTo>
                <a:close/>
                <a:moveTo>
                  <a:pt x="0" y="0"/>
                </a:moveTo>
                <a:lnTo>
                  <a:pt x="13293104" y="0"/>
                </a:lnTo>
                <a:lnTo>
                  <a:pt x="13293104" y="7477371"/>
                </a:lnTo>
                <a:lnTo>
                  <a:pt x="0" y="7477371"/>
                </a:lnTo>
                <a:close/>
              </a:path>
            </a:pathLst>
          </a:custGeom>
        </p:spPr>
      </p:pic>
      <p:sp>
        <p:nvSpPr>
          <p:cNvPr id="2" name="Title 1">
            <a:extLst>
              <a:ext uri="{FF2B5EF4-FFF2-40B4-BE49-F238E27FC236}">
                <a16:creationId xmlns:a16="http://schemas.microsoft.com/office/drawing/2014/main" xmlns="" id="{2B962F49-E9DE-401F-8C23-70DFC86DFB83}"/>
              </a:ext>
            </a:extLst>
          </p:cNvPr>
          <p:cNvSpPr>
            <a:spLocks noGrp="1"/>
          </p:cNvSpPr>
          <p:nvPr>
            <p:ph type="title"/>
          </p:nvPr>
        </p:nvSpPr>
        <p:spPr>
          <a:xfrm>
            <a:off x="838200" y="896293"/>
            <a:ext cx="10515600" cy="461727"/>
          </a:xfrm>
        </p:spPr>
        <p:txBody>
          <a:bodyPr>
            <a:normAutofit fontScale="90000"/>
          </a:bodyPr>
          <a:lstStyle/>
          <a:p>
            <a:pPr algn="ctr"/>
            <a:r>
              <a:rPr lang="en-US" b="1" dirty="0">
                <a:latin typeface="Algerian" panose="04020705040A02060702" pitchFamily="82" charset="0"/>
              </a:rPr>
              <a:t>Forms of violence against women</a:t>
            </a:r>
            <a:r>
              <a:rPr lang="en-US" dirty="0"/>
              <a:t/>
            </a:r>
            <a:br>
              <a:rPr lang="en-US" dirty="0"/>
            </a:br>
            <a:r>
              <a:rPr lang="en-US" dirty="0"/>
              <a:t/>
            </a:r>
            <a:br>
              <a:rPr lang="en-US" dirty="0"/>
            </a:br>
            <a:endParaRPr lang="en-US" dirty="0"/>
          </a:p>
        </p:txBody>
      </p:sp>
      <p:sp>
        <p:nvSpPr>
          <p:cNvPr id="3" name="Content Placeholder 2">
            <a:extLst>
              <a:ext uri="{FF2B5EF4-FFF2-40B4-BE49-F238E27FC236}">
                <a16:creationId xmlns:a16="http://schemas.microsoft.com/office/drawing/2014/main" xmlns="" id="{989F0863-8207-4C55-8EFD-E8BAF902AF39}"/>
              </a:ext>
            </a:extLst>
          </p:cNvPr>
          <p:cNvSpPr>
            <a:spLocks noGrp="1"/>
          </p:cNvSpPr>
          <p:nvPr>
            <p:ph idx="1"/>
          </p:nvPr>
        </p:nvSpPr>
        <p:spPr>
          <a:xfrm>
            <a:off x="838200" y="823864"/>
            <a:ext cx="10515600" cy="5513561"/>
          </a:xfrm>
        </p:spPr>
        <p:txBody>
          <a:bodyPr/>
          <a:lstStyle/>
          <a:p>
            <a:pPr marL="0" indent="0">
              <a:buNone/>
            </a:pPr>
            <a:endParaRPr lang="en-US" dirty="0"/>
          </a:p>
          <a:p>
            <a:pPr marL="0" indent="0">
              <a:buNone/>
            </a:pPr>
            <a:r>
              <a:rPr lang="ar-JO" dirty="0"/>
              <a:t>*</a:t>
            </a:r>
            <a:r>
              <a:rPr lang="en-US" dirty="0"/>
              <a:t>75% of the world's women have been exposed to violence of all kinds:</a:t>
            </a:r>
            <a:endParaRPr lang="ar-JO" dirty="0"/>
          </a:p>
          <a:p>
            <a:pPr marL="0" indent="0">
              <a:buNone/>
            </a:pPr>
            <a:r>
              <a:rPr lang="en-US" dirty="0"/>
              <a:t> 1-Physical violence</a:t>
            </a:r>
          </a:p>
          <a:p>
            <a:pPr marL="0" indent="0">
              <a:buNone/>
            </a:pPr>
            <a:r>
              <a:rPr lang="en-US" dirty="0"/>
              <a:t> 2- Psychological violence</a:t>
            </a:r>
          </a:p>
          <a:p>
            <a:pPr marL="0" indent="0">
              <a:buNone/>
            </a:pPr>
            <a:r>
              <a:rPr lang="en-US" dirty="0"/>
              <a:t>3- Verbal violence</a:t>
            </a:r>
          </a:p>
          <a:p>
            <a:pPr marL="0" indent="0">
              <a:buNone/>
            </a:pPr>
            <a:r>
              <a:rPr lang="en-US" dirty="0"/>
              <a:t>4. Verbal violence</a:t>
            </a:r>
          </a:p>
          <a:p>
            <a:pPr marL="0" indent="0">
              <a:buNone/>
            </a:pPr>
            <a:r>
              <a:rPr lang="en-US" dirty="0"/>
              <a:t>5. Economic violence</a:t>
            </a:r>
          </a:p>
          <a:p>
            <a:endParaRPr lang="en-US" dirty="0"/>
          </a:p>
        </p:txBody>
      </p:sp>
    </p:spTree>
    <p:extLst>
      <p:ext uri="{BB962C8B-B14F-4D97-AF65-F5344CB8AC3E}">
        <p14:creationId xmlns:p14="http://schemas.microsoft.com/office/powerpoint/2010/main" val="3021799746"/>
      </p:ext>
    </p:extLst>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147</Words>
  <Application>Microsoft Office PowerPoint</Application>
  <PresentationFormat>Custom</PresentationFormat>
  <Paragraphs>20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violence against women</vt:lpstr>
      <vt:lpstr>About violence against women  Violence against women is defined as any violent behavior practiced against them, based on gender intolerance, and leads to physical, psychological and sexual harm to them, and threatening women in any way, depriving them, and limiting their freedom in their private or public life are practices of violence. </vt:lpstr>
      <vt:lpstr>About violence against women Violence against women is defined as any violent behavior practiced against them, based on gender intolerance, and leads to physical, psychological and sexual harm to them, and threatening women in any way, depriving them, and limiting their freedom in their private or public life are practices of violence. </vt:lpstr>
      <vt:lpstr>Forms of violence against women  </vt:lpstr>
      <vt:lpstr>Forms of violence against women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violence against women</dc:title>
  <dc:creator>lab2-pc20</dc:creator>
  <cp:lastModifiedBy>Wateen</cp:lastModifiedBy>
  <cp:revision>12</cp:revision>
  <dcterms:created xsi:type="dcterms:W3CDTF">2023-04-05T09:42:32Z</dcterms:created>
  <dcterms:modified xsi:type="dcterms:W3CDTF">2023-05-10T16:56:38Z</dcterms:modified>
</cp:coreProperties>
</file>