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F6A23-20E5-46AE-B416-5645B0B46C3C}"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692A4-858A-4626-8B1A-DB24E26EA493}" type="slidenum">
              <a:rPr lang="en-US" smtClean="0"/>
              <a:t>‹#›</a:t>
            </a:fld>
            <a:endParaRPr lang="en-US"/>
          </a:p>
        </p:txBody>
      </p:sp>
    </p:spTree>
    <p:extLst>
      <p:ext uri="{BB962C8B-B14F-4D97-AF65-F5344CB8AC3E}">
        <p14:creationId xmlns:p14="http://schemas.microsoft.com/office/powerpoint/2010/main" val="228337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0692A4-858A-4626-8B1A-DB24E26EA493}" type="slidenum">
              <a:rPr lang="en-US" smtClean="0"/>
              <a:t>6</a:t>
            </a:fld>
            <a:endParaRPr lang="en-US"/>
          </a:p>
        </p:txBody>
      </p:sp>
    </p:spTree>
    <p:extLst>
      <p:ext uri="{BB962C8B-B14F-4D97-AF65-F5344CB8AC3E}">
        <p14:creationId xmlns:p14="http://schemas.microsoft.com/office/powerpoint/2010/main" val="334028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25F4138-24D1-484B-93E2-EDCDF0B15711}" type="datetimeFigureOut">
              <a:rPr lang="en-US" smtClean="0"/>
              <a:t>5/6/2023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4FD209B-C543-48E3-A52F-E9873D95E95D}"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F4138-24D1-484B-93E2-EDCDF0B15711}"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D209B-C543-48E3-A52F-E9873D95E95D}" type="slidenum">
              <a:rPr lang="en-US" smtClean="0"/>
              <a:t>‹#›</a:t>
            </a:fld>
            <a:endParaRPr lang="en-US"/>
          </a:p>
        </p:txBody>
      </p:sp>
    </p:spTree>
    <p:extLst>
      <p:ext uri="{BB962C8B-B14F-4D97-AF65-F5344CB8AC3E}">
        <p14:creationId xmlns:p14="http://schemas.microsoft.com/office/powerpoint/2010/main" val="23627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F4138-24D1-484B-93E2-EDCDF0B15711}"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D209B-C543-48E3-A52F-E9873D95E95D}" type="slidenum">
              <a:rPr lang="en-US" smtClean="0"/>
              <a:t>‹#›</a:t>
            </a:fld>
            <a:endParaRPr lang="en-US"/>
          </a:p>
        </p:txBody>
      </p:sp>
    </p:spTree>
    <p:extLst>
      <p:ext uri="{BB962C8B-B14F-4D97-AF65-F5344CB8AC3E}">
        <p14:creationId xmlns:p14="http://schemas.microsoft.com/office/powerpoint/2010/main" val="219159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F4138-24D1-484B-93E2-EDCDF0B15711}"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D209B-C543-48E3-A52F-E9873D95E95D}" type="slidenum">
              <a:rPr lang="en-US" smtClean="0"/>
              <a:t>‹#›</a:t>
            </a:fld>
            <a:endParaRPr lang="en-US"/>
          </a:p>
        </p:txBody>
      </p:sp>
    </p:spTree>
    <p:extLst>
      <p:ext uri="{BB962C8B-B14F-4D97-AF65-F5344CB8AC3E}">
        <p14:creationId xmlns:p14="http://schemas.microsoft.com/office/powerpoint/2010/main" val="24487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F4138-24D1-484B-93E2-EDCDF0B15711}"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D209B-C543-48E3-A52F-E9873D95E95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5F4138-24D1-484B-93E2-EDCDF0B15711}"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D209B-C543-48E3-A52F-E9873D95E95D}" type="slidenum">
              <a:rPr lang="en-US" smtClean="0"/>
              <a:t>‹#›</a:t>
            </a:fld>
            <a:endParaRPr lang="en-US"/>
          </a:p>
        </p:txBody>
      </p:sp>
    </p:spTree>
    <p:extLst>
      <p:ext uri="{BB962C8B-B14F-4D97-AF65-F5344CB8AC3E}">
        <p14:creationId xmlns:p14="http://schemas.microsoft.com/office/powerpoint/2010/main" val="305128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5F4138-24D1-484B-93E2-EDCDF0B15711}" type="datetimeFigureOut">
              <a:rPr lang="en-US" smtClean="0"/>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D209B-C543-48E3-A52F-E9873D95E95D}" type="slidenum">
              <a:rPr lang="en-US" smtClean="0"/>
              <a:t>‹#›</a:t>
            </a:fld>
            <a:endParaRPr lang="en-US"/>
          </a:p>
        </p:txBody>
      </p:sp>
    </p:spTree>
    <p:extLst>
      <p:ext uri="{BB962C8B-B14F-4D97-AF65-F5344CB8AC3E}">
        <p14:creationId xmlns:p14="http://schemas.microsoft.com/office/powerpoint/2010/main" val="88422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5F4138-24D1-484B-93E2-EDCDF0B15711}" type="datetimeFigureOut">
              <a:rPr lang="en-US" smtClean="0"/>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D209B-C543-48E3-A52F-E9873D95E95D}" type="slidenum">
              <a:rPr lang="en-US" smtClean="0"/>
              <a:t>‹#›</a:t>
            </a:fld>
            <a:endParaRPr lang="en-US"/>
          </a:p>
        </p:txBody>
      </p:sp>
    </p:spTree>
    <p:extLst>
      <p:ext uri="{BB962C8B-B14F-4D97-AF65-F5344CB8AC3E}">
        <p14:creationId xmlns:p14="http://schemas.microsoft.com/office/powerpoint/2010/main" val="223615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F4138-24D1-484B-93E2-EDCDF0B15711}" type="datetimeFigureOut">
              <a:rPr lang="en-US" smtClean="0"/>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D209B-C543-48E3-A52F-E9873D95E95D}" type="slidenum">
              <a:rPr lang="en-US" smtClean="0"/>
              <a:t>‹#›</a:t>
            </a:fld>
            <a:endParaRPr lang="en-US"/>
          </a:p>
        </p:txBody>
      </p:sp>
    </p:spTree>
    <p:extLst>
      <p:ext uri="{BB962C8B-B14F-4D97-AF65-F5344CB8AC3E}">
        <p14:creationId xmlns:p14="http://schemas.microsoft.com/office/powerpoint/2010/main" val="46679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F4138-24D1-484B-93E2-EDCDF0B15711}"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D209B-C543-48E3-A52F-E9873D95E95D}" type="slidenum">
              <a:rPr lang="en-US" smtClean="0"/>
              <a:t>‹#›</a:t>
            </a:fld>
            <a:endParaRPr lang="en-US"/>
          </a:p>
        </p:txBody>
      </p:sp>
    </p:spTree>
    <p:extLst>
      <p:ext uri="{BB962C8B-B14F-4D97-AF65-F5344CB8AC3E}">
        <p14:creationId xmlns:p14="http://schemas.microsoft.com/office/powerpoint/2010/main" val="17165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F4138-24D1-484B-93E2-EDCDF0B15711}"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D209B-C543-48E3-A52F-E9873D95E95D}" type="slidenum">
              <a:rPr lang="en-US" smtClean="0"/>
              <a:t>‹#›</a:t>
            </a:fld>
            <a:endParaRPr lang="en-US"/>
          </a:p>
        </p:txBody>
      </p:sp>
    </p:spTree>
    <p:extLst>
      <p:ext uri="{BB962C8B-B14F-4D97-AF65-F5344CB8AC3E}">
        <p14:creationId xmlns:p14="http://schemas.microsoft.com/office/powerpoint/2010/main" val="394952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25F4138-24D1-484B-93E2-EDCDF0B15711}" type="datetimeFigureOut">
              <a:rPr lang="en-US" smtClean="0"/>
              <a:t>5/6/2023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4FD209B-C543-48E3-A52F-E9873D95E95D}" type="slidenum">
              <a:rPr lang="en-US" smtClean="0"/>
              <a:t>‹#›</a:t>
            </a:fld>
            <a:endParaRPr lang="en-US"/>
          </a:p>
        </p:txBody>
      </p:sp>
    </p:spTree>
    <p:extLst>
      <p:ext uri="{BB962C8B-B14F-4D97-AF65-F5344CB8AC3E}">
        <p14:creationId xmlns:p14="http://schemas.microsoft.com/office/powerpoint/2010/main" val="1215779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n.hms.harvard.edu/flash/2020/high-fat-diets-can-affect-often-snac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urses.lumenlearning.com/suny-lifespandevelopment/chapter/obesity/"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chaos-lasfinge.blogspot.com/2015/10/obesity-day-2015.html"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drmohameddualeh.blogspot.com/2018/09/prevalence-and-predictors-of-overweight.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bluediamondgallery.com/handwriting/o/obesity.html"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077010-F6DA-2AC3-3A82-1AC2DA276A8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5359" y="-425731"/>
            <a:ext cx="13695680" cy="8895518"/>
          </a:xfrm>
          <a:prstGeom prst="rect">
            <a:avLst/>
          </a:prstGeom>
        </p:spPr>
      </p:pic>
      <p:sp>
        <p:nvSpPr>
          <p:cNvPr id="2" name="Title 1">
            <a:extLst>
              <a:ext uri="{FF2B5EF4-FFF2-40B4-BE49-F238E27FC236}">
                <a16:creationId xmlns:a16="http://schemas.microsoft.com/office/drawing/2014/main" id="{2C18F961-65E0-A7D2-ED49-F1156B12951F}"/>
              </a:ext>
            </a:extLst>
          </p:cNvPr>
          <p:cNvSpPr>
            <a:spLocks noGrp="1"/>
          </p:cNvSpPr>
          <p:nvPr>
            <p:ph type="ctrTitle"/>
          </p:nvPr>
        </p:nvSpPr>
        <p:spPr/>
        <p:txBody>
          <a:bodyPr>
            <a:normAutofit/>
          </a:bodyPr>
          <a:lstStyle/>
          <a:p>
            <a:r>
              <a:rPr lang="ar-JO" sz="8000" dirty="0">
                <a:solidFill>
                  <a:schemeClr val="tx2"/>
                </a:solidFill>
              </a:rPr>
              <a:t>السمنة</a:t>
            </a:r>
            <a:endParaRPr lang="en-US" sz="8000" dirty="0">
              <a:solidFill>
                <a:schemeClr val="tx2"/>
              </a:solidFill>
            </a:endParaRPr>
          </a:p>
        </p:txBody>
      </p:sp>
      <p:sp>
        <p:nvSpPr>
          <p:cNvPr id="3" name="Subtitle 2">
            <a:extLst>
              <a:ext uri="{FF2B5EF4-FFF2-40B4-BE49-F238E27FC236}">
                <a16:creationId xmlns:a16="http://schemas.microsoft.com/office/drawing/2014/main" id="{0958AB99-CF5D-C4BB-8C1F-F6273C4B2585}"/>
              </a:ext>
            </a:extLst>
          </p:cNvPr>
          <p:cNvSpPr>
            <a:spLocks noGrp="1"/>
          </p:cNvSpPr>
          <p:nvPr>
            <p:ph type="subTitle" idx="1"/>
          </p:nvPr>
        </p:nvSpPr>
        <p:spPr>
          <a:xfrm>
            <a:off x="1709530" y="5640679"/>
            <a:ext cx="8767860" cy="669890"/>
          </a:xfrm>
          <a:solidFill>
            <a:schemeClr val="bg2"/>
          </a:solidFill>
        </p:spPr>
        <p:txBody>
          <a:bodyPr>
            <a:normAutofit/>
          </a:bodyPr>
          <a:lstStyle/>
          <a:p>
            <a:r>
              <a:rPr lang="ar-JO" sz="3600" b="1" dirty="0">
                <a:solidFill>
                  <a:schemeClr val="bg1"/>
                </a:solidFill>
              </a:rPr>
              <a:t>عمل: سنتيا نينو, كاتيا حداد, مايا وردات</a:t>
            </a:r>
            <a:endParaRPr lang="en-US" sz="3600" b="1" dirty="0">
              <a:solidFill>
                <a:schemeClr val="bg1"/>
              </a:solidFill>
            </a:endParaRPr>
          </a:p>
        </p:txBody>
      </p:sp>
      <p:sp>
        <p:nvSpPr>
          <p:cNvPr id="9" name="TextBox 8">
            <a:extLst>
              <a:ext uri="{FF2B5EF4-FFF2-40B4-BE49-F238E27FC236}">
                <a16:creationId xmlns:a16="http://schemas.microsoft.com/office/drawing/2014/main" id="{F8220B26-A0A7-F793-FB60-A903045AE24B}"/>
              </a:ext>
            </a:extLst>
          </p:cNvPr>
          <p:cNvSpPr txBox="1"/>
          <p:nvPr/>
        </p:nvSpPr>
        <p:spPr>
          <a:xfrm>
            <a:off x="2979389" y="3791196"/>
            <a:ext cx="5118131" cy="230832"/>
          </a:xfrm>
          <a:prstGeom prst="rect">
            <a:avLst/>
          </a:prstGeom>
          <a:noFill/>
        </p:spPr>
        <p:txBody>
          <a:bodyPr wrap="square" rtlCol="0">
            <a:spAutoFit/>
          </a:bodyPr>
          <a:lstStyle/>
          <a:p>
            <a:r>
              <a:rPr lang="en-US" sz="900" dirty="0">
                <a:hlinkClick r:id="rId4" tooltip="https://creativecommons.org/licenses/by-nc-sa/3.0/"/>
              </a:rPr>
              <a:t>C</a:t>
            </a:r>
            <a:endParaRPr lang="en-US" sz="900" dirty="0"/>
          </a:p>
        </p:txBody>
      </p:sp>
    </p:spTree>
    <p:extLst>
      <p:ext uri="{BB962C8B-B14F-4D97-AF65-F5344CB8AC3E}">
        <p14:creationId xmlns:p14="http://schemas.microsoft.com/office/powerpoint/2010/main" val="424390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1000"/>
                                        <p:tgtEl>
                                          <p:spTgt spid="3">
                                            <p:bg/>
                                          </p:spTgt>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F2D9-2FD3-96CD-0AF2-1E0BC50C8ECF}"/>
              </a:ext>
            </a:extLst>
          </p:cNvPr>
          <p:cNvSpPr>
            <a:spLocks noGrp="1"/>
          </p:cNvSpPr>
          <p:nvPr>
            <p:ph type="title"/>
          </p:nvPr>
        </p:nvSpPr>
        <p:spPr/>
        <p:txBody>
          <a:bodyPr>
            <a:normAutofit/>
          </a:bodyPr>
          <a:lstStyle/>
          <a:p>
            <a:pPr algn="r"/>
            <a:r>
              <a:rPr lang="ar-JO" sz="6000" b="1" dirty="0"/>
              <a:t>ما هي السمنة؟</a:t>
            </a:r>
            <a:endParaRPr lang="en-US" sz="6000" b="1" dirty="0"/>
          </a:p>
        </p:txBody>
      </p:sp>
      <p:sp>
        <p:nvSpPr>
          <p:cNvPr id="31" name="Content Placeholder 30">
            <a:extLst>
              <a:ext uri="{FF2B5EF4-FFF2-40B4-BE49-F238E27FC236}">
                <a16:creationId xmlns:a16="http://schemas.microsoft.com/office/drawing/2014/main" id="{B8D30975-3E1D-B7F0-FB01-A5F1E8D1494B}"/>
              </a:ext>
            </a:extLst>
          </p:cNvPr>
          <p:cNvSpPr>
            <a:spLocks noGrp="1"/>
          </p:cNvSpPr>
          <p:nvPr>
            <p:ph sz="half" idx="2"/>
          </p:nvPr>
        </p:nvSpPr>
        <p:spPr/>
        <p:txBody>
          <a:bodyPr/>
          <a:lstStyle/>
          <a:p>
            <a:pPr marL="45720" indent="0" algn="r">
              <a:buNone/>
            </a:pPr>
            <a:r>
              <a:rPr lang="ar-JO" sz="4400" dirty="0">
                <a:solidFill>
                  <a:schemeClr val="accent1">
                    <a:lumMod val="60000"/>
                    <a:lumOff val="40000"/>
                  </a:schemeClr>
                </a:solidFill>
              </a:rPr>
              <a:t>تراكم مفرط أو غير طبيعي للدهون والذي يلحق الضرر بصحة الفرد.</a:t>
            </a:r>
            <a:r>
              <a:rPr lang="ar-JO" sz="2400" dirty="0">
                <a:solidFill>
                  <a:schemeClr val="accent1">
                    <a:lumMod val="60000"/>
                    <a:lumOff val="40000"/>
                  </a:schemeClr>
                </a:solidFill>
              </a:rPr>
              <a:t>‎</a:t>
            </a:r>
          </a:p>
          <a:p>
            <a:pPr marL="45720" indent="0">
              <a:buNone/>
            </a:pPr>
            <a:endParaRPr lang="en-US" dirty="0"/>
          </a:p>
        </p:txBody>
      </p:sp>
      <p:sp>
        <p:nvSpPr>
          <p:cNvPr id="7" name="Rectangle 4">
            <a:extLst>
              <a:ext uri="{FF2B5EF4-FFF2-40B4-BE49-F238E27FC236}">
                <a16:creationId xmlns:a16="http://schemas.microsoft.com/office/drawing/2014/main" id="{67B591D4-6438-4E21-BFA1-012DD1B18527}"/>
              </a:ext>
            </a:extLst>
          </p:cNvPr>
          <p:cNvSpPr>
            <a:spLocks noChangeArrowheads="1"/>
          </p:cNvSpPr>
          <p:nvPr/>
        </p:nvSpPr>
        <p:spPr bwMode="auto">
          <a:xfrm>
            <a:off x="254000" y="254000"/>
            <a:ext cx="20955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Content Placeholder 3">
            <a:extLst>
              <a:ext uri="{FF2B5EF4-FFF2-40B4-BE49-F238E27FC236}">
                <a16:creationId xmlns:a16="http://schemas.microsoft.com/office/drawing/2014/main" id="{005DAEE6-AA8E-000B-45E5-D3B27B5285A3}"/>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85336" y="2057400"/>
            <a:ext cx="3269889" cy="2877502"/>
          </a:xfrm>
        </p:spPr>
      </p:pic>
    </p:spTree>
    <p:extLst>
      <p:ext uri="{BB962C8B-B14F-4D97-AF65-F5344CB8AC3E}">
        <p14:creationId xmlns:p14="http://schemas.microsoft.com/office/powerpoint/2010/main" val="309575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 calcmode="lin" valueType="num">
                                      <p:cBhvr>
                                        <p:cTn id="13" dur="10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1">
                                            <p:txEl>
                                              <p:pRg st="0" end="0"/>
                                            </p:txEl>
                                          </p:spTgt>
                                        </p:tgtEl>
                                      </p:cBhvr>
                                    </p:animEffect>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8F25-CCB5-E326-249C-2BCCC38DC92B}"/>
              </a:ext>
            </a:extLst>
          </p:cNvPr>
          <p:cNvSpPr>
            <a:spLocks noGrp="1"/>
          </p:cNvSpPr>
          <p:nvPr>
            <p:ph type="title"/>
          </p:nvPr>
        </p:nvSpPr>
        <p:spPr/>
        <p:txBody>
          <a:bodyPr>
            <a:normAutofit/>
          </a:bodyPr>
          <a:lstStyle/>
          <a:p>
            <a:pPr algn="r"/>
            <a:r>
              <a:rPr lang="ar-JO" sz="6000" b="1" dirty="0"/>
              <a:t>ما هي أسباب السمنة؟</a:t>
            </a:r>
            <a:endParaRPr lang="en-US" sz="6000" b="1" dirty="0"/>
          </a:p>
        </p:txBody>
      </p:sp>
      <p:pic>
        <p:nvPicPr>
          <p:cNvPr id="6" name="Content Placeholder 5">
            <a:extLst>
              <a:ext uri="{FF2B5EF4-FFF2-40B4-BE49-F238E27FC236}">
                <a16:creationId xmlns:a16="http://schemas.microsoft.com/office/drawing/2014/main" id="{38C5ADC7-4DC6-141C-3B68-236102531C2D}"/>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98759" y="1885315"/>
            <a:ext cx="4022725" cy="4022725"/>
          </a:xfrm>
        </p:spPr>
      </p:pic>
      <p:sp>
        <p:nvSpPr>
          <p:cNvPr id="4" name="Content Placeholder 3">
            <a:extLst>
              <a:ext uri="{FF2B5EF4-FFF2-40B4-BE49-F238E27FC236}">
                <a16:creationId xmlns:a16="http://schemas.microsoft.com/office/drawing/2014/main" id="{C3B09585-C53D-53F2-C465-19759E86C825}"/>
              </a:ext>
            </a:extLst>
          </p:cNvPr>
          <p:cNvSpPr>
            <a:spLocks noGrp="1"/>
          </p:cNvSpPr>
          <p:nvPr>
            <p:ph sz="half" idx="2"/>
          </p:nvPr>
        </p:nvSpPr>
        <p:spPr/>
        <p:txBody>
          <a:bodyPr/>
          <a:lstStyle/>
          <a:p>
            <a:pPr marL="45720" indent="0" algn="r">
              <a:buNone/>
            </a:pPr>
            <a:r>
              <a:rPr lang="ar-JO" sz="2400" dirty="0"/>
              <a:t> </a:t>
            </a:r>
            <a:r>
              <a:rPr lang="ar-JO" sz="2400" dirty="0">
                <a:solidFill>
                  <a:schemeClr val="accent1">
                    <a:lumMod val="60000"/>
                    <a:lumOff val="40000"/>
                  </a:schemeClr>
                </a:solidFill>
              </a:rPr>
              <a:t>1. من لديه تاريخ مرضي عائلي.</a:t>
            </a:r>
          </a:p>
          <a:p>
            <a:pPr marL="45720" indent="0" algn="r">
              <a:buNone/>
            </a:pPr>
            <a:r>
              <a:rPr lang="ar-JO" sz="2400" dirty="0">
                <a:solidFill>
                  <a:schemeClr val="accent1">
                    <a:lumMod val="60000"/>
                    <a:lumOff val="40000"/>
                  </a:schemeClr>
                </a:solidFill>
              </a:rPr>
              <a:t> 2. طبيعة النمط الغذائي للفرد أو الأسرة.</a:t>
            </a:r>
          </a:p>
          <a:p>
            <a:pPr marL="45720" indent="0" algn="r">
              <a:buNone/>
            </a:pPr>
            <a:r>
              <a:rPr lang="ar-JO" sz="2400" dirty="0">
                <a:solidFill>
                  <a:schemeClr val="accent1">
                    <a:lumMod val="60000"/>
                    <a:lumOff val="40000"/>
                  </a:schemeClr>
                </a:solidFill>
              </a:rPr>
              <a:t>3. غياب أو قلة ممارسة الرياضة.</a:t>
            </a:r>
          </a:p>
          <a:p>
            <a:pPr marL="45720" indent="0" algn="r">
              <a:buNone/>
            </a:pPr>
            <a:r>
              <a:rPr lang="ar-JO" sz="2400" dirty="0">
                <a:solidFill>
                  <a:schemeClr val="accent1">
                    <a:lumMod val="60000"/>
                    <a:lumOff val="40000"/>
                  </a:schemeClr>
                </a:solidFill>
              </a:rPr>
              <a:t> 4. بعض الأمراض، مثل: متلازمة كوشينغ، الغدة الدرقية غير النشطة ومتلازمة برادر ويلي، ويمكن أن تؤدي بعض المشكلات الطبية إلى قلة الحركة، مثل: التهاب المفاصل الذي قد ينجم عنه زيادة في الوزن.</a:t>
            </a:r>
            <a:r>
              <a:rPr lang="ar-JO" dirty="0"/>
              <a:t>‎</a:t>
            </a:r>
          </a:p>
          <a:p>
            <a:pPr marL="45720" indent="0">
              <a:buNone/>
            </a:pPr>
            <a:endParaRPr lang="en-US" dirty="0"/>
          </a:p>
        </p:txBody>
      </p:sp>
    </p:spTree>
    <p:extLst>
      <p:ext uri="{BB962C8B-B14F-4D97-AF65-F5344CB8AC3E}">
        <p14:creationId xmlns:p14="http://schemas.microsoft.com/office/powerpoint/2010/main" val="23121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6"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6F43-C680-7BDF-C192-D5E03F0A4FB4}"/>
              </a:ext>
            </a:extLst>
          </p:cNvPr>
          <p:cNvSpPr>
            <a:spLocks noGrp="1"/>
          </p:cNvSpPr>
          <p:nvPr>
            <p:ph type="title"/>
          </p:nvPr>
        </p:nvSpPr>
        <p:spPr/>
        <p:txBody>
          <a:bodyPr/>
          <a:lstStyle/>
          <a:p>
            <a:pPr algn="r"/>
            <a:r>
              <a:rPr lang="ar-JO" sz="6000" b="1" dirty="0"/>
              <a:t>ما هي نتائج السمنة؟</a:t>
            </a:r>
            <a:endParaRPr lang="en-US" sz="6000" b="1" dirty="0"/>
          </a:p>
        </p:txBody>
      </p:sp>
      <p:pic>
        <p:nvPicPr>
          <p:cNvPr id="6" name="Content Placeholder 5">
            <a:extLst>
              <a:ext uri="{FF2B5EF4-FFF2-40B4-BE49-F238E27FC236}">
                <a16:creationId xmlns:a16="http://schemas.microsoft.com/office/drawing/2014/main" id="{9B14E6A3-FD9D-9524-D3B2-AB93D6C81B8C}"/>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97001" y="2367280"/>
            <a:ext cx="4353560" cy="2866929"/>
          </a:xfrm>
        </p:spPr>
      </p:pic>
      <p:sp>
        <p:nvSpPr>
          <p:cNvPr id="4" name="Content Placeholder 3">
            <a:extLst>
              <a:ext uri="{FF2B5EF4-FFF2-40B4-BE49-F238E27FC236}">
                <a16:creationId xmlns:a16="http://schemas.microsoft.com/office/drawing/2014/main" id="{31096A09-9BEF-6ECA-9A08-AEF148B2EB6B}"/>
              </a:ext>
            </a:extLst>
          </p:cNvPr>
          <p:cNvSpPr>
            <a:spLocks noGrp="1"/>
          </p:cNvSpPr>
          <p:nvPr>
            <p:ph sz="half" idx="2"/>
          </p:nvPr>
        </p:nvSpPr>
        <p:spPr/>
        <p:txBody>
          <a:bodyPr>
            <a:normAutofit/>
          </a:bodyPr>
          <a:lstStyle/>
          <a:p>
            <a:pPr marL="45720" indent="0" algn="r">
              <a:buNone/>
            </a:pPr>
            <a:r>
              <a:rPr lang="ar-JO" sz="2400" b="0" i="0" dirty="0">
                <a:solidFill>
                  <a:schemeClr val="accent1">
                    <a:lumMod val="60000"/>
                    <a:lumOff val="40000"/>
                  </a:schemeClr>
                </a:solidFill>
                <a:effectLst/>
                <a:latin typeface="Google Sans"/>
              </a:rPr>
              <a:t>تجعلكَ السمنة أكثر عرضة للإصابة بارتفاع ضغط الدم، ومستويات الكوليسترول غير الطبيعية، والتي تُعَدُّ عوامل خطورة تتسبَّب في الإصابة بأمراض القلب والسكتات الدماغية. داء السكري من النوع الثاني. </a:t>
            </a:r>
            <a:endParaRPr lang="en-US" sz="2400" dirty="0">
              <a:solidFill>
                <a:schemeClr val="accent1">
                  <a:lumMod val="60000"/>
                  <a:lumOff val="40000"/>
                </a:schemeClr>
              </a:solidFill>
            </a:endParaRPr>
          </a:p>
        </p:txBody>
      </p:sp>
    </p:spTree>
    <p:extLst>
      <p:ext uri="{BB962C8B-B14F-4D97-AF65-F5344CB8AC3E}">
        <p14:creationId xmlns:p14="http://schemas.microsoft.com/office/powerpoint/2010/main" val="377139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80">
                                          <p:stCondLst>
                                            <p:cond delay="0"/>
                                          </p:stCondLst>
                                        </p:cTn>
                                        <p:tgtEl>
                                          <p:spTgt spid="4">
                                            <p:txEl>
                                              <p:pRg st="0" end="0"/>
                                            </p:txEl>
                                          </p:spTgt>
                                        </p:tgtEl>
                                      </p:cBhvr>
                                    </p:animEffect>
                                    <p:anim calcmode="lin" valueType="num">
                                      <p:cBhvr>
                                        <p:cTn id="2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0" end="0"/>
                                            </p:txEl>
                                          </p:spTgt>
                                        </p:tgtEl>
                                      </p:cBhvr>
                                      <p:to x="100000" y="60000"/>
                                    </p:animScale>
                                    <p:animScale>
                                      <p:cBhvr>
                                        <p:cTn id="31" dur="166" decel="50000">
                                          <p:stCondLst>
                                            <p:cond delay="676"/>
                                          </p:stCondLst>
                                        </p:cTn>
                                        <p:tgtEl>
                                          <p:spTgt spid="4">
                                            <p:txEl>
                                              <p:pRg st="0" end="0"/>
                                            </p:txEl>
                                          </p:spTgt>
                                        </p:tgtEl>
                                      </p:cBhvr>
                                      <p:to x="100000" y="100000"/>
                                    </p:animScale>
                                    <p:animScale>
                                      <p:cBhvr>
                                        <p:cTn id="32" dur="26">
                                          <p:stCondLst>
                                            <p:cond delay="1312"/>
                                          </p:stCondLst>
                                        </p:cTn>
                                        <p:tgtEl>
                                          <p:spTgt spid="4">
                                            <p:txEl>
                                              <p:pRg st="0" end="0"/>
                                            </p:txEl>
                                          </p:spTgt>
                                        </p:tgtEl>
                                      </p:cBhvr>
                                      <p:to x="100000" y="80000"/>
                                    </p:animScale>
                                    <p:animScale>
                                      <p:cBhvr>
                                        <p:cTn id="33" dur="166" decel="50000">
                                          <p:stCondLst>
                                            <p:cond delay="1338"/>
                                          </p:stCondLst>
                                        </p:cTn>
                                        <p:tgtEl>
                                          <p:spTgt spid="4">
                                            <p:txEl>
                                              <p:pRg st="0" end="0"/>
                                            </p:txEl>
                                          </p:spTgt>
                                        </p:tgtEl>
                                      </p:cBhvr>
                                      <p:to x="100000" y="100000"/>
                                    </p:animScale>
                                    <p:animScale>
                                      <p:cBhvr>
                                        <p:cTn id="34" dur="26">
                                          <p:stCondLst>
                                            <p:cond delay="1642"/>
                                          </p:stCondLst>
                                        </p:cTn>
                                        <p:tgtEl>
                                          <p:spTgt spid="4">
                                            <p:txEl>
                                              <p:pRg st="0" end="0"/>
                                            </p:txEl>
                                          </p:spTgt>
                                        </p:tgtEl>
                                      </p:cBhvr>
                                      <p:to x="100000" y="90000"/>
                                    </p:animScale>
                                    <p:animScale>
                                      <p:cBhvr>
                                        <p:cTn id="35" dur="166" decel="50000">
                                          <p:stCondLst>
                                            <p:cond delay="1668"/>
                                          </p:stCondLst>
                                        </p:cTn>
                                        <p:tgtEl>
                                          <p:spTgt spid="4">
                                            <p:txEl>
                                              <p:pRg st="0" end="0"/>
                                            </p:txEl>
                                          </p:spTgt>
                                        </p:tgtEl>
                                      </p:cBhvr>
                                      <p:to x="100000" y="100000"/>
                                    </p:animScale>
                                    <p:animScale>
                                      <p:cBhvr>
                                        <p:cTn id="36" dur="26">
                                          <p:stCondLst>
                                            <p:cond delay="1808"/>
                                          </p:stCondLst>
                                        </p:cTn>
                                        <p:tgtEl>
                                          <p:spTgt spid="4">
                                            <p:txEl>
                                              <p:pRg st="0" end="0"/>
                                            </p:txEl>
                                          </p:spTgt>
                                        </p:tgtEl>
                                      </p:cBhvr>
                                      <p:to x="100000" y="95000"/>
                                    </p:animScale>
                                    <p:animScale>
                                      <p:cBhvr>
                                        <p:cTn id="37" dur="166" decel="50000">
                                          <p:stCondLst>
                                            <p:cond delay="1834"/>
                                          </p:stCondLst>
                                        </p:cTn>
                                        <p:tgtEl>
                                          <p:spTgt spid="4">
                                            <p:txEl>
                                              <p:pRg st="0" end="0"/>
                                            </p:txEl>
                                          </p:spTgt>
                                        </p:tgtEl>
                                      </p:cBhvr>
                                      <p:to x="100000" y="100000"/>
                                    </p:animScale>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A1269-6562-B58D-B7E7-C1FCDCE94E12}"/>
              </a:ext>
            </a:extLst>
          </p:cNvPr>
          <p:cNvSpPr>
            <a:spLocks noGrp="1"/>
          </p:cNvSpPr>
          <p:nvPr>
            <p:ph type="title"/>
          </p:nvPr>
        </p:nvSpPr>
        <p:spPr/>
        <p:txBody>
          <a:bodyPr>
            <a:normAutofit/>
          </a:bodyPr>
          <a:lstStyle/>
          <a:p>
            <a:pPr algn="r"/>
            <a:r>
              <a:rPr lang="ar-JO" sz="6000" b="1" dirty="0"/>
              <a:t>ما هم حلول السمنة؟</a:t>
            </a:r>
            <a:endParaRPr lang="en-US" sz="6000" b="1" dirty="0"/>
          </a:p>
        </p:txBody>
      </p:sp>
      <p:pic>
        <p:nvPicPr>
          <p:cNvPr id="6" name="Content Placeholder 5">
            <a:extLst>
              <a:ext uri="{FF2B5EF4-FFF2-40B4-BE49-F238E27FC236}">
                <a16:creationId xmlns:a16="http://schemas.microsoft.com/office/drawing/2014/main" id="{F1983067-51C6-1542-0E8E-818BB90AD79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846"/>
          <a:stretch/>
        </p:blipFill>
        <p:spPr>
          <a:xfrm>
            <a:off x="1143000" y="2351617"/>
            <a:ext cx="4861560" cy="3301999"/>
          </a:xfrm>
        </p:spPr>
      </p:pic>
      <p:sp>
        <p:nvSpPr>
          <p:cNvPr id="4" name="Content Placeholder 3">
            <a:extLst>
              <a:ext uri="{FF2B5EF4-FFF2-40B4-BE49-F238E27FC236}">
                <a16:creationId xmlns:a16="http://schemas.microsoft.com/office/drawing/2014/main" id="{7875B540-2B6E-532F-F551-4B0E93D1DDE2}"/>
              </a:ext>
            </a:extLst>
          </p:cNvPr>
          <p:cNvSpPr>
            <a:spLocks noGrp="1"/>
          </p:cNvSpPr>
          <p:nvPr>
            <p:ph sz="half" idx="2"/>
          </p:nvPr>
        </p:nvSpPr>
        <p:spPr/>
        <p:txBody>
          <a:bodyPr>
            <a:normAutofit/>
          </a:bodyPr>
          <a:lstStyle/>
          <a:p>
            <a:pPr marL="45720" indent="0" algn="r">
              <a:buNone/>
            </a:pPr>
            <a:r>
              <a:rPr lang="ar-JO" dirty="0"/>
              <a:t>تقليل كمّيّة السعرات الحرارية المأخوذة في اليوم بحيث </a:t>
            </a:r>
            <a:r>
              <a:rPr lang="ar-JO" dirty="0" err="1"/>
              <a:t>لاتتعدّى</a:t>
            </a:r>
            <a:r>
              <a:rPr lang="ar-JO" dirty="0"/>
              <a:t> ألفي سعرة حراريّة، والابتعاد عن الأغذية المحتوية على الكربوهيدرات، والسكّريّات، والدهون، واستبدالها بأطعمة تحتوي على عناصر غذائيّة مفيدة لصحة الجسم، كالفواكه، والخضروات، والبروتينات. ممارسة الرياضة بشكل يوميّ، بممارسة بعض التمارين الرياضة البسيطة كالمشي لمدّة ساعة، فكلها تعتبر مفيدة بحيث يتمّ حرق الدهون المتراكمة في الجسم.</a:t>
            </a:r>
            <a:endParaRPr lang="en-US" dirty="0"/>
          </a:p>
        </p:txBody>
      </p:sp>
    </p:spTree>
    <p:extLst>
      <p:ext uri="{BB962C8B-B14F-4D97-AF65-F5344CB8AC3E}">
        <p14:creationId xmlns:p14="http://schemas.microsoft.com/office/powerpoint/2010/main" val="38350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1000"/>
                                        <p:tgtEl>
                                          <p:spTgt spid="4">
                                            <p:txEl>
                                              <p:pRg st="0" end="0"/>
                                            </p:txEl>
                                          </p:spTgt>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A6D2-0482-EC71-3C6F-6001B93C41B3}"/>
              </a:ext>
            </a:extLst>
          </p:cNvPr>
          <p:cNvSpPr>
            <a:spLocks noGrp="1"/>
          </p:cNvSpPr>
          <p:nvPr>
            <p:ph type="title"/>
          </p:nvPr>
        </p:nvSpPr>
        <p:spPr/>
        <p:txBody>
          <a:bodyPr/>
          <a:lstStyle/>
          <a:p>
            <a:pPr algn="r"/>
            <a:r>
              <a:rPr lang="ar-JO" b="1" dirty="0"/>
              <a:t>كيف تؤثر السمنة اجتماعيا؟</a:t>
            </a:r>
            <a:endParaRPr lang="en-US" b="1" dirty="0"/>
          </a:p>
        </p:txBody>
      </p:sp>
      <p:sp>
        <p:nvSpPr>
          <p:cNvPr id="4" name="Content Placeholder 3">
            <a:extLst>
              <a:ext uri="{FF2B5EF4-FFF2-40B4-BE49-F238E27FC236}">
                <a16:creationId xmlns:a16="http://schemas.microsoft.com/office/drawing/2014/main" id="{4ECFAC95-2EFC-A22F-B3DB-41353024BB09}"/>
              </a:ext>
            </a:extLst>
          </p:cNvPr>
          <p:cNvSpPr>
            <a:spLocks noGrp="1"/>
          </p:cNvSpPr>
          <p:nvPr>
            <p:ph sz="half" idx="2"/>
          </p:nvPr>
        </p:nvSpPr>
        <p:spPr/>
        <p:txBody>
          <a:bodyPr>
            <a:normAutofit/>
          </a:bodyPr>
          <a:lstStyle/>
          <a:p>
            <a:pPr marL="45720" indent="0" algn="r">
              <a:buNone/>
            </a:pPr>
            <a:r>
              <a:rPr lang="ar-JO" sz="1800" dirty="0">
                <a:solidFill>
                  <a:schemeClr val="accent1">
                    <a:lumMod val="60000"/>
                    <a:lumOff val="40000"/>
                  </a:schemeClr>
                </a:solidFill>
              </a:rPr>
              <a:t>   1. </a:t>
            </a:r>
            <a:r>
              <a:rPr lang="ar-JO" sz="1800" b="0" i="0" dirty="0">
                <a:solidFill>
                  <a:schemeClr val="accent1">
                    <a:lumMod val="60000"/>
                    <a:lumOff val="40000"/>
                  </a:schemeClr>
                </a:solidFill>
                <a:effectLst/>
                <a:latin typeface="Roboto" panose="02000000000000000000" pitchFamily="2" charset="0"/>
              </a:rPr>
              <a:t>التعرض للتحيّزات والتعصبات المجتمعية: قد يتعرض الأفراد الذين يعانون من السمنة للرفض المجتمعي، وقد يتعرضون وخاصة الأطفال إلى ضغوط مجتمعية فيما يتعلق بالعواقب الاجتماعية المثالية للنحالة والرشاقة.‎</a:t>
            </a:r>
          </a:p>
          <a:p>
            <a:pPr marL="45720" indent="0" algn="r">
              <a:buNone/>
            </a:pPr>
            <a:r>
              <a:rPr lang="ar-JO" sz="1800" dirty="0">
                <a:solidFill>
                  <a:schemeClr val="accent1">
                    <a:lumMod val="60000"/>
                    <a:lumOff val="40000"/>
                  </a:schemeClr>
                </a:solidFill>
              </a:rPr>
              <a:t>2.</a:t>
            </a:r>
            <a:r>
              <a:rPr lang="ar-JO" sz="1800" b="0" i="0" dirty="0">
                <a:solidFill>
                  <a:schemeClr val="accent1">
                    <a:lumMod val="60000"/>
                    <a:lumOff val="40000"/>
                  </a:schemeClr>
                </a:solidFill>
                <a:effectLst/>
                <a:latin typeface="Roboto" panose="02000000000000000000" pitchFamily="2" charset="0"/>
              </a:rPr>
              <a:t> خسائر عاطفية: تؤدي السمنة إلى الاكتئاب والعزلة، مما يعني فقد الكثير من العلاقات الاجتماعية، والعيش في حياة غير سوية.</a:t>
            </a:r>
          </a:p>
          <a:p>
            <a:pPr marL="45720" indent="0" algn="r">
              <a:buNone/>
            </a:pPr>
            <a:r>
              <a:rPr lang="ar-JO" sz="1800" dirty="0">
                <a:solidFill>
                  <a:schemeClr val="accent1">
                    <a:lumMod val="60000"/>
                    <a:lumOff val="40000"/>
                  </a:schemeClr>
                </a:solidFill>
                <a:latin typeface="Roboto" panose="02000000000000000000" pitchFamily="2" charset="0"/>
              </a:rPr>
              <a:t>3.</a:t>
            </a:r>
            <a:r>
              <a:rPr lang="ar-JO" sz="1800" b="0" i="0" dirty="0">
                <a:solidFill>
                  <a:schemeClr val="accent1">
                    <a:lumMod val="60000"/>
                    <a:lumOff val="40000"/>
                  </a:schemeClr>
                </a:solidFill>
                <a:effectLst/>
                <a:latin typeface="Roboto" panose="02000000000000000000" pitchFamily="2" charset="0"/>
              </a:rPr>
              <a:t> التعرض للبلطجة والتنمر: يعد الأشخاص الذين يعانون من السمنة أكثر عرضة لهذه الآفات من غيرهم، إضافةً إلى تعرضهم للإهانة أو التخويف أو النبذ من قبل المجتمعات.</a:t>
            </a:r>
            <a:r>
              <a:rPr lang="ar-JO" sz="1400" b="0" i="0" dirty="0">
                <a:solidFill>
                  <a:srgbClr val="202124"/>
                </a:solidFill>
                <a:effectLst/>
                <a:latin typeface="Roboto" panose="02000000000000000000" pitchFamily="2" charset="0"/>
              </a:rPr>
              <a:t>‎</a:t>
            </a:r>
            <a:endParaRPr lang="en-US" sz="1800" dirty="0"/>
          </a:p>
        </p:txBody>
      </p:sp>
      <p:pic>
        <p:nvPicPr>
          <p:cNvPr id="1026" name="Picture 2" descr="Obesity linked with higher risk for COVID-19 complications - UNC News : UNC  News">
            <a:extLst>
              <a:ext uri="{FF2B5EF4-FFF2-40B4-BE49-F238E27FC236}">
                <a16:creationId xmlns:a16="http://schemas.microsoft.com/office/drawing/2014/main" id="{F2825DD2-F76D-1E0C-B99F-96ED81755E5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43000" y="2113280"/>
            <a:ext cx="4779850" cy="334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86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p:val>
                                            <p:fltVal val="0"/>
                                          </p:val>
                                        </p:tav>
                                        <p:tav tm="100000">
                                          <p:val>
                                            <p:strVal val="#ppt_w"/>
                                          </p:val>
                                        </p:tav>
                                      </p:tavLst>
                                    </p:anim>
                                    <p:anim calcmode="lin" valueType="num">
                                      <p:cBhvr>
                                        <p:cTn id="32" dur="1000" fill="hold"/>
                                        <p:tgtEl>
                                          <p:spTgt spid="1026"/>
                                        </p:tgtEl>
                                        <p:attrNameLst>
                                          <p:attrName>ppt_h</p:attrName>
                                        </p:attrNameLst>
                                      </p:cBhvr>
                                      <p:tavLst>
                                        <p:tav tm="0">
                                          <p:val>
                                            <p:fltVal val="0"/>
                                          </p:val>
                                        </p:tav>
                                        <p:tav tm="100000">
                                          <p:val>
                                            <p:strVal val="#ppt_h"/>
                                          </p:val>
                                        </p:tav>
                                      </p:tavLst>
                                    </p:anim>
                                    <p:animEffect transition="in" filter="fade">
                                      <p:cBhvr>
                                        <p:cTn id="3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C495-A983-9F2B-8FAB-2B4FF3CF8D3F}"/>
              </a:ext>
            </a:extLst>
          </p:cNvPr>
          <p:cNvSpPr>
            <a:spLocks noGrp="1"/>
          </p:cNvSpPr>
          <p:nvPr>
            <p:ph type="title"/>
          </p:nvPr>
        </p:nvSpPr>
        <p:spPr/>
        <p:txBody>
          <a:bodyPr/>
          <a:lstStyle/>
          <a:p>
            <a:r>
              <a:rPr lang="en-US" dirty="0"/>
              <a:t>Citation links:</a:t>
            </a:r>
          </a:p>
        </p:txBody>
      </p:sp>
      <p:sp>
        <p:nvSpPr>
          <p:cNvPr id="3" name="Content Placeholder 2">
            <a:extLst>
              <a:ext uri="{FF2B5EF4-FFF2-40B4-BE49-F238E27FC236}">
                <a16:creationId xmlns:a16="http://schemas.microsoft.com/office/drawing/2014/main" id="{3FFACB39-556F-D370-6991-E60B9674B701}"/>
              </a:ext>
            </a:extLst>
          </p:cNvPr>
          <p:cNvSpPr>
            <a:spLocks noGrp="1"/>
          </p:cNvSpPr>
          <p:nvPr>
            <p:ph idx="1"/>
          </p:nvPr>
        </p:nvSpPr>
        <p:spPr/>
        <p:txBody>
          <a:bodyPr/>
          <a:lstStyle/>
          <a:p>
            <a:pPr marL="45720" indent="0">
              <a:buNone/>
            </a:pPr>
            <a:r>
              <a:rPr lang="en-US" dirty="0"/>
              <a:t>1. </a:t>
            </a:r>
            <a:r>
              <a:rPr lang="en-US" dirty="0">
                <a:effectLst/>
              </a:rPr>
              <a:t>Mayo Foundation for Medical Education and Research. (2021, October 11). </a:t>
            </a:r>
            <a:r>
              <a:rPr lang="ar-JO" i="1" dirty="0">
                <a:effectLst/>
              </a:rPr>
              <a:t>السمنة</a:t>
            </a:r>
            <a:r>
              <a:rPr lang="ar-JO" dirty="0">
                <a:effectLst/>
              </a:rPr>
              <a:t>. </a:t>
            </a:r>
            <a:r>
              <a:rPr lang="en-US" dirty="0">
                <a:effectLst/>
              </a:rPr>
              <a:t>Mayo Clinic. Retrieved May 6, 2023, from https://www.mayoclinic.org/ar/diseases-conditions/obesity/diagnosis-treatment/drc-20375749 </a:t>
            </a:r>
          </a:p>
          <a:p>
            <a:pPr marL="45720" indent="0">
              <a:buNone/>
            </a:pPr>
            <a:r>
              <a:rPr lang="en-US" u="sng" dirty="0">
                <a:solidFill>
                  <a:srgbClr val="1967D2"/>
                </a:solidFill>
                <a:latin typeface="Roboto" panose="02000000000000000000" pitchFamily="2" charset="0"/>
              </a:rPr>
              <a:t>2. </a:t>
            </a:r>
            <a:r>
              <a:rPr lang="ar-JO" dirty="0">
                <a:effectLst/>
              </a:rPr>
              <a:t>الصحة فريق بوابة وزارة. (</a:t>
            </a:r>
            <a:r>
              <a:rPr lang="en-US" dirty="0">
                <a:effectLst/>
              </a:rPr>
              <a:t>n.d.). </a:t>
            </a:r>
            <a:r>
              <a:rPr lang="ar-JO" i="1" dirty="0">
                <a:effectLst/>
              </a:rPr>
              <a:t>الأمراض المزمنة</a:t>
            </a:r>
            <a:r>
              <a:rPr lang="ar-JO" dirty="0">
                <a:effectLst/>
              </a:rPr>
              <a:t>. وزارة الصحة السعودية. </a:t>
            </a:r>
            <a:r>
              <a:rPr lang="en-US" dirty="0">
                <a:effectLst/>
              </a:rPr>
              <a:t>Retrieved May 6, 2023, from https://www.moh.gov.sa/awarenessplateform/ChronicDisease/Pages/Obesity.aspx </a:t>
            </a:r>
          </a:p>
          <a:p>
            <a:pPr marL="45720" indent="0">
              <a:buNone/>
            </a:pPr>
            <a:endParaRPr lang="en-US" dirty="0"/>
          </a:p>
        </p:txBody>
      </p:sp>
    </p:spTree>
    <p:extLst>
      <p:ext uri="{BB962C8B-B14F-4D97-AF65-F5344CB8AC3E}">
        <p14:creationId xmlns:p14="http://schemas.microsoft.com/office/powerpoint/2010/main" val="301703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4BBF6-2B03-B3A5-DB23-AC97683BEB17}"/>
              </a:ext>
            </a:extLst>
          </p:cNvPr>
          <p:cNvSpPr>
            <a:spLocks noGrp="1"/>
          </p:cNvSpPr>
          <p:nvPr>
            <p:ph type="title"/>
          </p:nvPr>
        </p:nvSpPr>
        <p:spPr>
          <a:xfrm>
            <a:off x="365760" y="345440"/>
            <a:ext cx="11460480" cy="6715760"/>
          </a:xfrm>
          <a:ln>
            <a:solidFill>
              <a:schemeClr val="accent1"/>
            </a:solidFill>
          </a:ln>
        </p:spPr>
        <p:txBody>
          <a:bodyPr>
            <a:noAutofit/>
          </a:bodyPr>
          <a:lstStyle/>
          <a:p>
            <a:pPr algn="ctr"/>
            <a:r>
              <a:rPr lang="ar-JO" sz="10000" b="1" dirty="0"/>
              <a:t>شكرا</a:t>
            </a:r>
            <a:endParaRPr lang="en-US" sz="10000" b="1" dirty="0"/>
          </a:p>
        </p:txBody>
      </p:sp>
    </p:spTree>
    <p:extLst>
      <p:ext uri="{BB962C8B-B14F-4D97-AF65-F5344CB8AC3E}">
        <p14:creationId xmlns:p14="http://schemas.microsoft.com/office/powerpoint/2010/main" val="1600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afterEffect">
                                  <p:stCondLst>
                                    <p:cond delay="0"/>
                                  </p:stCondLst>
                                  <p:childTnLst>
                                    <p:anim calcmode="lin" valueType="num">
                                      <p:cBhvr>
                                        <p:cTn id="6" dur="1500"/>
                                        <p:tgtEl>
                                          <p:spTgt spid="2"/>
                                        </p:tgtEl>
                                        <p:attrNameLst>
                                          <p:attrName>ppt_w</p:attrName>
                                        </p:attrNameLst>
                                      </p:cBhvr>
                                      <p:tavLst>
                                        <p:tav tm="0">
                                          <p:val>
                                            <p:strVal val="ppt_w"/>
                                          </p:val>
                                        </p:tav>
                                        <p:tav tm="100000">
                                          <p:val>
                                            <p:fltVal val="0"/>
                                          </p:val>
                                        </p:tav>
                                      </p:tavLst>
                                    </p:anim>
                                    <p:anim calcmode="lin" valueType="num">
                                      <p:cBhvr>
                                        <p:cTn id="7" dur="1500"/>
                                        <p:tgtEl>
                                          <p:spTgt spid="2"/>
                                        </p:tgtEl>
                                        <p:attrNameLst>
                                          <p:attrName>ppt_h</p:attrName>
                                        </p:attrNameLst>
                                      </p:cBhvr>
                                      <p:tavLst>
                                        <p:tav tm="0">
                                          <p:val>
                                            <p:strVal val="ppt_h"/>
                                          </p:val>
                                        </p:tav>
                                        <p:tav tm="100000">
                                          <p:val>
                                            <p:fltVal val="0"/>
                                          </p:val>
                                        </p:tav>
                                      </p:tavLst>
                                    </p:anim>
                                    <p:anim calcmode="lin" valueType="num">
                                      <p:cBhvr>
                                        <p:cTn id="8" dur="1500"/>
                                        <p:tgtEl>
                                          <p:spTgt spid="2"/>
                                        </p:tgtEl>
                                        <p:attrNameLst>
                                          <p:attrName>style.rotation</p:attrName>
                                        </p:attrNameLst>
                                      </p:cBhvr>
                                      <p:tavLst>
                                        <p:tav tm="0">
                                          <p:val>
                                            <p:fltVal val="0"/>
                                          </p:val>
                                        </p:tav>
                                        <p:tav tm="100000">
                                          <p:val>
                                            <p:fltVal val="90"/>
                                          </p:val>
                                        </p:tav>
                                      </p:tavLst>
                                    </p:anim>
                                    <p:animEffect transition="out" filter="fade">
                                      <p:cBhvr>
                                        <p:cTn id="9" dur="1500"/>
                                        <p:tgtEl>
                                          <p:spTgt spid="2"/>
                                        </p:tgtEl>
                                      </p:cBhvr>
                                    </p:animEffect>
                                    <p:set>
                                      <p:cBhvr>
                                        <p:cTn id="10" dur="1" fill="hold">
                                          <p:stCondLst>
                                            <p:cond delay="1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98</TotalTime>
  <Words>401</Words>
  <Application>Microsoft Office PowerPoint</Application>
  <PresentationFormat>Widescreen</PresentationFormat>
  <Paragraphs>23</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Candara</vt:lpstr>
      <vt:lpstr>Corbel</vt:lpstr>
      <vt:lpstr>Google Sans</vt:lpstr>
      <vt:lpstr>Roboto</vt:lpstr>
      <vt:lpstr>Basis</vt:lpstr>
      <vt:lpstr>السمنة</vt:lpstr>
      <vt:lpstr>ما هي السمنة؟</vt:lpstr>
      <vt:lpstr>ما هي أسباب السمنة؟</vt:lpstr>
      <vt:lpstr>ما هي نتائج السمنة؟</vt:lpstr>
      <vt:lpstr>ما هم حلول السمنة؟</vt:lpstr>
      <vt:lpstr>كيف تؤثر السمنة اجتماعيا؟</vt:lpstr>
      <vt:lpstr>Citation links:</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dc:title>
  <dc:creator>DELL</dc:creator>
  <cp:lastModifiedBy>DELL</cp:lastModifiedBy>
  <cp:revision>11</cp:revision>
  <dcterms:created xsi:type="dcterms:W3CDTF">2023-04-26T17:10:58Z</dcterms:created>
  <dcterms:modified xsi:type="dcterms:W3CDTF">2023-05-06T18:16:08Z</dcterms:modified>
</cp:coreProperties>
</file>