
<file path=[Content_Types].xml><?xml version="1.0" encoding="utf-8"?>
<Types xmlns="http://schemas.openxmlformats.org/package/2006/content-types">
  <Default Extension="1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5DEC6FD-88D4-4DA8-876C-0A092A2C274B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AF9A6EC-9FE8-4493-9950-4116011F7A9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4922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C6FD-88D4-4DA8-876C-0A092A2C274B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A6EC-9FE8-4493-9950-4116011F7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701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C6FD-88D4-4DA8-876C-0A092A2C274B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A6EC-9FE8-4493-9950-4116011F7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409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C6FD-88D4-4DA8-876C-0A092A2C274B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A6EC-9FE8-4493-9950-4116011F7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909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C6FD-88D4-4DA8-876C-0A092A2C274B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A6EC-9FE8-4493-9950-4116011F7A9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0322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C6FD-88D4-4DA8-876C-0A092A2C274B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A6EC-9FE8-4493-9950-4116011F7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464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C6FD-88D4-4DA8-876C-0A092A2C274B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A6EC-9FE8-4493-9950-4116011F7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646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C6FD-88D4-4DA8-876C-0A092A2C274B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A6EC-9FE8-4493-9950-4116011F7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810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C6FD-88D4-4DA8-876C-0A092A2C274B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A6EC-9FE8-4493-9950-4116011F7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811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C6FD-88D4-4DA8-876C-0A092A2C274B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A6EC-9FE8-4493-9950-4116011F7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310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C6FD-88D4-4DA8-876C-0A092A2C274B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A6EC-9FE8-4493-9950-4116011F7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613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5DEC6FD-88D4-4DA8-876C-0A092A2C274B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1AF9A6EC-9FE8-4493-9950-4116011F7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72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wpixel.com/image/450066/premium-illustration-image-obesity-appetite-apple" TargetMode="External"/><Relationship Id="rId2" Type="http://schemas.openxmlformats.org/officeDocument/2006/relationships/image" Target="../media/image1.1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wpixel.com/image/450066/premium-illustration-image-obesity-motivation-appetite" TargetMode="External"/><Relationship Id="rId2" Type="http://schemas.openxmlformats.org/officeDocument/2006/relationships/image" Target="../media/image2.1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wpixel.com/image/450066/premium-illustration-image-obesity-appetite-apple" TargetMode="External"/><Relationship Id="rId2" Type="http://schemas.openxmlformats.org/officeDocument/2006/relationships/image" Target="../media/image3.1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delweisspublications.com/keyword/32/1897/Obesity-depression-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wpixel.com/image/450066/premium-illustration-image-obesity-motivation-appetite" TargetMode="External"/><Relationship Id="rId2" Type="http://schemas.openxmlformats.org/officeDocument/2006/relationships/image" Target="../media/image5.1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46AD4B8-0F6E-2E0B-1248-54CF83769A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-213360" y="-386081"/>
            <a:ext cx="12405360" cy="798257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F9DCBE1-F84A-0A29-5606-812F27DA2F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Obesity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696DAF-0B10-3429-D7D8-F767E3967A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7610" y="5354538"/>
            <a:ext cx="8633350" cy="621086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2400" b="1" dirty="0"/>
              <a:t>Made by: Cynthia Nino, Katia Haddad, and Maya Wardat</a:t>
            </a:r>
          </a:p>
        </p:txBody>
      </p:sp>
    </p:spTree>
    <p:extLst>
      <p:ext uri="{BB962C8B-B14F-4D97-AF65-F5344CB8AC3E}">
        <p14:creationId xmlns:p14="http://schemas.microsoft.com/office/powerpoint/2010/main" val="50522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D564A-90D3-73FD-05B3-4EC84D4F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obesity?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DB9ED-6ABB-2CB6-41B7-BE7CCFA804A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en-US" sz="4000" b="0" i="0" dirty="0">
                <a:solidFill>
                  <a:schemeClr val="accent4"/>
                </a:solidFill>
                <a:effectLst/>
              </a:rPr>
              <a:t>Overweight and obesity are defined as abnormal or excessive fat accumulation that presents a risk to health.</a:t>
            </a:r>
            <a:endParaRPr lang="en-US" sz="4000" dirty="0">
              <a:solidFill>
                <a:schemeClr val="accent4"/>
              </a:solidFill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67AB508-49FF-FD6E-2273-7533EE17CE7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294437" y="1513840"/>
            <a:ext cx="5228034" cy="4182427"/>
          </a:xfrm>
        </p:spPr>
      </p:pic>
    </p:spTree>
    <p:extLst>
      <p:ext uri="{BB962C8B-B14F-4D97-AF65-F5344CB8AC3E}">
        <p14:creationId xmlns:p14="http://schemas.microsoft.com/office/powerpoint/2010/main" val="3564103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A31F4-6AC1-E138-EF67-CB8C99825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Causes of obesity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C21E7-2F9A-8931-D800-461B7C6262C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1800" b="0" i="0" dirty="0">
                <a:solidFill>
                  <a:schemeClr val="accent4"/>
                </a:solidFill>
                <a:effectLst/>
              </a:rPr>
              <a:t>1. Obesity is generally caused by consuming more calories – particularly those in fatty and sugary foods – than you burn off through physical activity.</a:t>
            </a:r>
          </a:p>
          <a:p>
            <a:pPr marL="45720" indent="0">
              <a:buNone/>
            </a:pPr>
            <a:r>
              <a:rPr lang="en-US" sz="1800" b="0" i="0" dirty="0">
                <a:solidFill>
                  <a:schemeClr val="accent4"/>
                </a:solidFill>
                <a:effectLst/>
              </a:rPr>
              <a:t>2. Research shows that genetics plays a role in obesity.</a:t>
            </a:r>
          </a:p>
          <a:p>
            <a:pPr marL="45720" indent="0">
              <a:buNone/>
            </a:pPr>
            <a:r>
              <a:rPr lang="en-US" sz="1800" b="0" i="0" dirty="0">
                <a:solidFill>
                  <a:schemeClr val="accent4"/>
                </a:solidFill>
                <a:effectLst/>
              </a:rPr>
              <a:t>3. Some people don’t have access to supermarkets that sell affordable healthy foods, such as fresh fruits and vegetables.</a:t>
            </a:r>
          </a:p>
          <a:p>
            <a:pPr marL="45720" indent="0">
              <a:buNone/>
            </a:pPr>
            <a:r>
              <a:rPr lang="en-US" sz="1800" b="0" i="0" dirty="0">
                <a:solidFill>
                  <a:schemeClr val="accent4"/>
                </a:solidFill>
                <a:effectLst/>
              </a:rPr>
              <a:t>4. Food advertising encourages people to buy unhealthy foods, such as high-fat snacks and sugary drinks. </a:t>
            </a:r>
            <a:endParaRPr lang="en-US" sz="1800" dirty="0">
              <a:solidFill>
                <a:schemeClr val="accent4"/>
              </a:solidFill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7479733-66B8-75C8-6750-6A9280E21CE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755289" y="1229360"/>
            <a:ext cx="4759325" cy="4759325"/>
          </a:xfrm>
        </p:spPr>
      </p:pic>
    </p:spTree>
    <p:extLst>
      <p:ext uri="{BB962C8B-B14F-4D97-AF65-F5344CB8AC3E}">
        <p14:creationId xmlns:p14="http://schemas.microsoft.com/office/powerpoint/2010/main" val="2797392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BA665-6B48-F00C-5F48-B4F24D8BF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Consequences of obesity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F66E3-54AD-A305-22A6-7A6D921FD87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b="0" i="0" dirty="0">
                <a:solidFill>
                  <a:schemeClr val="accent4"/>
                </a:solidFill>
                <a:effectLst/>
              </a:rPr>
              <a:t>1. High blood pressure and high cholesterol are risk factors for heart disease.</a:t>
            </a:r>
          </a:p>
          <a:p>
            <a:pPr marL="45720" indent="0">
              <a:buNone/>
            </a:pPr>
            <a:r>
              <a:rPr lang="en-US" b="0" i="0" dirty="0">
                <a:solidFill>
                  <a:schemeClr val="accent4"/>
                </a:solidFill>
                <a:effectLst/>
              </a:rPr>
              <a:t> 2. Type 2 diabetes.</a:t>
            </a:r>
          </a:p>
          <a:p>
            <a:pPr marL="45720" indent="0">
              <a:buNone/>
            </a:pPr>
            <a:r>
              <a:rPr lang="en-US" b="0" i="0" dirty="0">
                <a:solidFill>
                  <a:schemeClr val="accent4"/>
                </a:solidFill>
                <a:effectLst/>
              </a:rPr>
              <a:t> 3. Breathing problems, such as asthma and sleep apnea. </a:t>
            </a:r>
          </a:p>
          <a:p>
            <a:pPr marL="45720" indent="0">
              <a:buNone/>
            </a:pPr>
            <a:r>
              <a:rPr lang="en-US" b="0" i="0" dirty="0">
                <a:solidFill>
                  <a:schemeClr val="accent4"/>
                </a:solidFill>
                <a:effectLst/>
              </a:rPr>
              <a:t>4. Joint problems such as osteoarthritis and musculoskeletal discomfort. </a:t>
            </a:r>
          </a:p>
          <a:p>
            <a:pPr marL="45720" indent="0">
              <a:buNone/>
            </a:pPr>
            <a:r>
              <a:rPr lang="en-US" b="0" i="0" dirty="0">
                <a:solidFill>
                  <a:schemeClr val="accent4"/>
                </a:solidFill>
                <a:effectLst/>
              </a:rPr>
              <a:t>5. Gallstones and gallbladder disease.</a:t>
            </a:r>
            <a:endParaRPr lang="en-US" dirty="0">
              <a:solidFill>
                <a:schemeClr val="accent4"/>
              </a:solidFill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50788BF-B7B5-DBEA-0664-DE1CE9D403F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267450" y="1859280"/>
            <a:ext cx="5257292" cy="3945223"/>
          </a:xfrm>
        </p:spPr>
      </p:pic>
    </p:spTree>
    <p:extLst>
      <p:ext uri="{BB962C8B-B14F-4D97-AF65-F5344CB8AC3E}">
        <p14:creationId xmlns:p14="http://schemas.microsoft.com/office/powerpoint/2010/main" val="2996629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F19E3-B387-1761-72BE-EC4111B11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solutions to obesity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C7D58-AA22-75DE-EF8F-C612B3AA8F7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en-US" sz="2000" b="0" i="0" dirty="0">
                <a:solidFill>
                  <a:schemeClr val="accent4"/>
                </a:solidFill>
                <a:effectLst/>
              </a:rPr>
              <a:t>1. you should exercise regularly so the fatty and sugary foods that you consume aren’t stored as fat.</a:t>
            </a:r>
          </a:p>
          <a:p>
            <a:pPr marL="45720" indent="0">
              <a:buNone/>
            </a:pPr>
            <a:r>
              <a:rPr lang="en-US" sz="2000" b="0" i="0" dirty="0">
                <a:solidFill>
                  <a:schemeClr val="accent4"/>
                </a:solidFill>
                <a:effectLst/>
              </a:rPr>
              <a:t> 2. you should go to a dietitian and let the doctor give you a meal plan that can help lose weight. </a:t>
            </a:r>
          </a:p>
          <a:p>
            <a:pPr marL="45720" indent="0">
              <a:buNone/>
            </a:pPr>
            <a:r>
              <a:rPr lang="en-US" sz="2000" b="0" i="0" dirty="0">
                <a:solidFill>
                  <a:schemeClr val="accent4"/>
                </a:solidFill>
                <a:effectLst/>
              </a:rPr>
              <a:t>3. you should go to supermarkets or stores that sell healthy food that you can afford. </a:t>
            </a:r>
          </a:p>
          <a:p>
            <a:pPr marL="45720" indent="0">
              <a:buNone/>
            </a:pPr>
            <a:r>
              <a:rPr lang="en-US" sz="2000" b="0" i="0" dirty="0">
                <a:solidFill>
                  <a:schemeClr val="accent4"/>
                </a:solidFill>
                <a:effectLst/>
              </a:rPr>
              <a:t>4. they should make more advertisements about healthy foods and less about unhealthy foods so that people aren’t encouraged by them.</a:t>
            </a:r>
            <a:endParaRPr lang="en-US" sz="2000" dirty="0">
              <a:solidFill>
                <a:schemeClr val="accent4"/>
              </a:solidFill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C5B9B12-179D-8323-A707-6A2CC03487F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294122" y="1947227"/>
            <a:ext cx="5139134" cy="4111307"/>
          </a:xfrm>
        </p:spPr>
      </p:pic>
    </p:spTree>
    <p:extLst>
      <p:ext uri="{BB962C8B-B14F-4D97-AF65-F5344CB8AC3E}">
        <p14:creationId xmlns:p14="http://schemas.microsoft.com/office/powerpoint/2010/main" val="1841141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68838-4252-7316-D33B-E16A5233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Citation links: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3737F-6F66-F842-97F2-AEDD49213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1965960"/>
            <a:ext cx="9872871" cy="4038600"/>
          </a:xfrm>
        </p:spPr>
        <p:txBody>
          <a:bodyPr/>
          <a:lstStyle/>
          <a:p>
            <a:pPr marL="45720" indent="0">
              <a:buNone/>
            </a:pPr>
            <a:r>
              <a:rPr lang="en-US" sz="2800" dirty="0">
                <a:solidFill>
                  <a:schemeClr val="accent4"/>
                </a:solidFill>
                <a:latin typeface="Roboto" panose="02000000000000000000" pitchFamily="2" charset="0"/>
              </a:rPr>
              <a:t>1. </a:t>
            </a:r>
            <a:r>
              <a:rPr lang="en-US" sz="28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World Health Organization. (n.d.). </a:t>
            </a:r>
            <a:r>
              <a:rPr lang="en-US" sz="28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Obesity</a:t>
            </a:r>
            <a:r>
              <a:rPr lang="en-US" sz="28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World Health Organization. https://www.who.int/health-topics/obesity#tab=tab_1 </a:t>
            </a:r>
          </a:p>
          <a:p>
            <a:pPr marL="0" marR="0" indent="0">
              <a:buNone/>
            </a:pPr>
            <a:r>
              <a:rPr lang="en-US" sz="2800" dirty="0">
                <a:solidFill>
                  <a:schemeClr val="accent4"/>
                </a:solidFill>
                <a:latin typeface="Roboto" panose="02000000000000000000" pitchFamily="2" charset="0"/>
              </a:rPr>
              <a:t>2. </a:t>
            </a:r>
            <a:r>
              <a:rPr lang="en-US" sz="28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Centers for Disease Control and Prevention. (2022, July 15). </a:t>
            </a:r>
            <a:r>
              <a:rPr lang="en-US" sz="28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Consequences of obesity</a:t>
            </a:r>
            <a:r>
              <a:rPr lang="en-US" sz="28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Centers for Disease Control and Prevention. https://www.cdc.gov/obesity/basics/consequences.html#:~:text=Adults%20with%20obesity%20have%20higher,as%20clinical%20depression%20and%20anxiety </a:t>
            </a:r>
          </a:p>
          <a:p>
            <a:pPr marL="45720" indent="0">
              <a:buNone/>
            </a:pPr>
            <a:endParaRPr lang="en-US" u="sng" dirty="0">
              <a:solidFill>
                <a:srgbClr val="1967D2"/>
              </a:solidFill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107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010A1-06C5-6EA9-F36E-7C4B58C03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5372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68142141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32</TotalTime>
  <Words>365</Words>
  <Application>Microsoft Office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Corbel</vt:lpstr>
      <vt:lpstr>Roboto</vt:lpstr>
      <vt:lpstr>Times New Roman</vt:lpstr>
      <vt:lpstr>Trebuchet MS</vt:lpstr>
      <vt:lpstr>Basis</vt:lpstr>
      <vt:lpstr>Obesity </vt:lpstr>
      <vt:lpstr>What is obesity?</vt:lpstr>
      <vt:lpstr>Causes of obesity</vt:lpstr>
      <vt:lpstr>Consequences of obesity</vt:lpstr>
      <vt:lpstr>The solutions to obesity</vt:lpstr>
      <vt:lpstr>Citation links: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Obesity </dc:title>
  <dc:creator>DELL</dc:creator>
  <cp:lastModifiedBy>DELL</cp:lastModifiedBy>
  <cp:revision>3</cp:revision>
  <dcterms:created xsi:type="dcterms:W3CDTF">2023-05-07T14:02:35Z</dcterms:created>
  <dcterms:modified xsi:type="dcterms:W3CDTF">2023-05-09T15:18:22Z</dcterms:modified>
</cp:coreProperties>
</file>