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2E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7E18-FDBF-4A6D-BDE1-53D6E48AF3C2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7499-C04B-4AFD-AC23-42F3CAEAA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345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7E18-FDBF-4A6D-BDE1-53D6E48AF3C2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7499-C04B-4AFD-AC23-42F3CAEAA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96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7E18-FDBF-4A6D-BDE1-53D6E48AF3C2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7499-C04B-4AFD-AC23-42F3CAEAA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7E18-FDBF-4A6D-BDE1-53D6E48AF3C2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7499-C04B-4AFD-AC23-42F3CAEAA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7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7E18-FDBF-4A6D-BDE1-53D6E48AF3C2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7499-C04B-4AFD-AC23-42F3CAEAA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17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7E18-FDBF-4A6D-BDE1-53D6E48AF3C2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7499-C04B-4AFD-AC23-42F3CAEAA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07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7E18-FDBF-4A6D-BDE1-53D6E48AF3C2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7499-C04B-4AFD-AC23-42F3CAEAA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451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7E18-FDBF-4A6D-BDE1-53D6E48AF3C2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7499-C04B-4AFD-AC23-42F3CAEAA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57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7E18-FDBF-4A6D-BDE1-53D6E48AF3C2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7499-C04B-4AFD-AC23-42F3CAEAA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58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7E18-FDBF-4A6D-BDE1-53D6E48AF3C2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7499-C04B-4AFD-AC23-42F3CAEAA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77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7E18-FDBF-4A6D-BDE1-53D6E48AF3C2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7499-C04B-4AFD-AC23-42F3CAEAA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48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07E18-FDBF-4A6D-BDE1-53D6E48AF3C2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7499-C04B-4AFD-AC23-42F3CAEAA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48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3064" y="2329371"/>
            <a:ext cx="10244328" cy="2387600"/>
          </a:xfrm>
        </p:spPr>
        <p:txBody>
          <a:bodyPr>
            <a:noAutofit/>
          </a:bodyPr>
          <a:lstStyle/>
          <a:p>
            <a:r>
              <a:rPr lang="en-US" sz="11500" dirty="0" smtClean="0">
                <a:solidFill>
                  <a:srgbClr val="F82EC5"/>
                </a:solidFill>
                <a:latin typeface="Haettenschweiler" panose="020B0706040902060204" pitchFamily="34" charset="0"/>
              </a:rPr>
              <a:t>Chemical Properties of Substances</a:t>
            </a:r>
            <a:endParaRPr lang="en-US" sz="11500" dirty="0">
              <a:solidFill>
                <a:srgbClr val="F82EC5"/>
              </a:solidFill>
              <a:latin typeface="Haettenschweiler" panose="020B070604090206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23960" y="5998464"/>
            <a:ext cx="3145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82EC5"/>
                </a:solidFill>
                <a:latin typeface="Bahnschrift SemiLight SemiConde" panose="020B0502040204020203" pitchFamily="34" charset="0"/>
              </a:rPr>
              <a:t>Made By: Feras Abu Jiries, Sanad Salhi and Zaid Bakeer</a:t>
            </a:r>
            <a:endParaRPr lang="en-US" b="1" dirty="0">
              <a:solidFill>
                <a:srgbClr val="F82EC5"/>
              </a:solidFill>
              <a:latin typeface="Bahnschrift SemiLight SemiCond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641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6696" y="0"/>
            <a:ext cx="10296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bg1">
                    <a:lumMod val="95000"/>
                  </a:schemeClr>
                </a:solidFill>
                <a:latin typeface="Bahnschrift SemiCondensed" panose="020B0502040204020203" pitchFamily="34" charset="0"/>
                <a:ea typeface="Roboto Medium" panose="02000000000000000000" pitchFamily="2" charset="0"/>
              </a:rPr>
              <a:t>Sodium Chloride</a:t>
            </a:r>
            <a:endParaRPr lang="en-US" sz="9600" b="1" dirty="0">
              <a:solidFill>
                <a:schemeClr val="bg1">
                  <a:lumMod val="95000"/>
                </a:schemeClr>
              </a:solidFill>
              <a:latin typeface="Bahnschrift SemiCondensed" panose="020B0502040204020203" pitchFamily="34" charset="0"/>
              <a:ea typeface="Roboto Medium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1208" y="2063436"/>
            <a:ext cx="98663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Bahnschrift" panose="020B0502040204020203" pitchFamily="34" charset="0"/>
              </a:rPr>
              <a:t>Sodium chloride is a white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Bahnschrift" panose="020B0502040204020203" pitchFamily="34" charset="0"/>
              </a:rPr>
              <a:t>crystalline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Bahnschrift" panose="020B0502040204020203" pitchFamily="34" charset="0"/>
              </a:rPr>
              <a:t>solid that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Bahnschrift" panose="020B0502040204020203" pitchFamily="34" charset="0"/>
              </a:rPr>
              <a:t>contains a density of 2.165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Bahnschrift" panose="020B0502040204020203" pitchFamily="34" charset="0"/>
              </a:rPr>
              <a:t>g/mL . It has a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Bahnschrift" panose="020B0502040204020203" pitchFamily="34" charset="0"/>
              </a:rPr>
              <a:t>melting point of 801 °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Bahnschrift" panose="020B0502040204020203" pitchFamily="34" charset="0"/>
              </a:rPr>
              <a:t>C and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Bahnschrift" panose="020B0502040204020203" pitchFamily="34" charset="0"/>
              </a:rPr>
              <a:t>a boiling point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Bahnschrift" panose="020B0502040204020203" pitchFamily="34" charset="0"/>
              </a:rPr>
              <a:t>of around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Bahnschrift" panose="020B0502040204020203" pitchFamily="34" charset="0"/>
              </a:rPr>
              <a:t>1,413 °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Bahnschrift" panose="020B0502040204020203" pitchFamily="34" charset="0"/>
              </a:rPr>
              <a:t>C and it is commonly known as table salt and it is used as a seasoning for food. </a:t>
            </a:r>
            <a:endParaRPr lang="en-US" sz="2800" dirty="0">
              <a:solidFill>
                <a:schemeClr val="bg1">
                  <a:lumMod val="9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1208" y="4502229"/>
            <a:ext cx="98663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Bahnschrift" panose="020B0502040204020203" pitchFamily="34" charset="0"/>
              </a:rPr>
              <a:t>When Sodium chloride is added to water it absorbs heat from it’s surroundings (water) which makes it an endothermic reaction.</a:t>
            </a:r>
            <a:endParaRPr lang="en-US" sz="2800" dirty="0">
              <a:solidFill>
                <a:schemeClr val="bg1">
                  <a:lumMod val="9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104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1288" y="0"/>
            <a:ext cx="10296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bg1">
                    <a:lumMod val="95000"/>
                  </a:schemeClr>
                </a:solidFill>
                <a:latin typeface="Bahnschrift SemiCondensed" panose="020B0502040204020203" pitchFamily="34" charset="0"/>
                <a:ea typeface="Roboto Medium" panose="02000000000000000000" pitchFamily="2" charset="0"/>
              </a:rPr>
              <a:t>Calcium Chloride</a:t>
            </a:r>
            <a:endParaRPr lang="en-US" sz="9600" b="1" dirty="0">
              <a:solidFill>
                <a:schemeClr val="bg1">
                  <a:lumMod val="95000"/>
                </a:schemeClr>
              </a:solidFill>
              <a:latin typeface="Bahnschrift SemiCondensed" panose="020B0502040204020203" pitchFamily="34" charset="0"/>
              <a:ea typeface="Roboto Medium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1208" y="2063436"/>
            <a:ext cx="98663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Bahnschrift" panose="020B0502040204020203" pitchFamily="34" charset="0"/>
              </a:rPr>
              <a:t>Calcium chloride is </a:t>
            </a:r>
            <a:r>
              <a:rPr lang="en-US" sz="28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a white silvery cubic crystal that contains a </a:t>
            </a:r>
            <a:r>
              <a:rPr lang="en-US" sz="2800" dirty="0">
                <a:solidFill>
                  <a:schemeClr val="bg1"/>
                </a:solidFill>
                <a:latin typeface="Bahnschrift" panose="020B0502040204020203" pitchFamily="34" charset="0"/>
              </a:rPr>
              <a:t>density of 1.55 g/cm3 at 293 </a:t>
            </a:r>
            <a:r>
              <a:rPr lang="en-US" sz="28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K. It has a melting point of </a:t>
            </a:r>
            <a:r>
              <a:rPr lang="en-US" sz="2800" dirty="0">
                <a:solidFill>
                  <a:schemeClr val="bg1"/>
                </a:solidFill>
                <a:latin typeface="Bahnschrift" panose="020B0502040204020203" pitchFamily="34" charset="0"/>
              </a:rPr>
              <a:t>772 °</a:t>
            </a:r>
            <a:r>
              <a:rPr lang="en-US" sz="28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C and a boiling point of 1965 </a:t>
            </a:r>
            <a:r>
              <a:rPr lang="en-US" sz="2800" dirty="0">
                <a:solidFill>
                  <a:schemeClr val="bg1"/>
                </a:solidFill>
                <a:latin typeface="Bahnschrift" panose="020B0502040204020203" pitchFamily="34" charset="0"/>
              </a:rPr>
              <a:t>°</a:t>
            </a:r>
            <a:r>
              <a:rPr lang="en-US" sz="28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C and is commonly used </a:t>
            </a:r>
            <a:r>
              <a:rPr lang="en-US" sz="2800" dirty="0">
                <a:solidFill>
                  <a:schemeClr val="bg1"/>
                </a:solidFill>
                <a:latin typeface="Bahnschrift" panose="020B0502040204020203" pitchFamily="34" charset="0"/>
              </a:rPr>
              <a:t>for the treatment of hypocalcemia and </a:t>
            </a:r>
            <a:r>
              <a:rPr lang="en-US" sz="28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hyperkalemia.</a:t>
            </a:r>
            <a:endParaRPr lang="en-US" sz="2800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1208" y="4502229"/>
            <a:ext cx="98663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Bahnschrift" panose="020B0502040204020203" pitchFamily="34" charset="0"/>
              </a:rPr>
              <a:t>When Calcium chloride is added to water it gives out heat to it’s surroundings (water) which make it an exothermic reaction.</a:t>
            </a:r>
            <a:endParaRPr lang="en-US" sz="2800" dirty="0">
              <a:solidFill>
                <a:schemeClr val="bg1">
                  <a:lumMod val="9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57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8408" y="-182880"/>
            <a:ext cx="10296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bg1">
                    <a:lumMod val="95000"/>
                  </a:schemeClr>
                </a:solidFill>
                <a:latin typeface="Bahnschrift SemiCondensed" panose="020B0502040204020203" pitchFamily="34" charset="0"/>
                <a:ea typeface="Roboto Medium" panose="02000000000000000000" pitchFamily="2" charset="0"/>
              </a:rPr>
              <a:t>Ammonium Chloride</a:t>
            </a:r>
            <a:endParaRPr lang="en-US" sz="9600" b="1" dirty="0">
              <a:solidFill>
                <a:schemeClr val="bg1">
                  <a:lumMod val="95000"/>
                </a:schemeClr>
              </a:solidFill>
              <a:latin typeface="Bahnschrift SemiCondensed" panose="020B0502040204020203" pitchFamily="34" charset="0"/>
              <a:ea typeface="Roboto Medium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1208" y="2063436"/>
            <a:ext cx="98663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Bahnschrift" panose="020B0502040204020203" pitchFamily="34" charset="0"/>
              </a:rPr>
              <a:t>Ammonium chloride </a:t>
            </a:r>
            <a:r>
              <a:rPr lang="en-US" sz="2800" dirty="0">
                <a:solidFill>
                  <a:schemeClr val="bg1"/>
                </a:solidFill>
                <a:latin typeface="Bahnschrift" panose="020B0502040204020203" pitchFamily="34" charset="0"/>
              </a:rPr>
              <a:t>is a white crystalline solid that has no </a:t>
            </a:r>
            <a:r>
              <a:rPr lang="en-US" sz="28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smell that contains a </a:t>
            </a:r>
            <a:r>
              <a:rPr lang="en-US" sz="2800" dirty="0">
                <a:solidFill>
                  <a:schemeClr val="bg1"/>
                </a:solidFill>
                <a:latin typeface="Bahnschrift" panose="020B0502040204020203" pitchFamily="34" charset="0"/>
              </a:rPr>
              <a:t>density of approximately 1.5274 g </a:t>
            </a:r>
            <a:r>
              <a:rPr lang="en-US" sz="28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mL</a:t>
            </a:r>
            <a:r>
              <a:rPr lang="en-US" sz="2800" baseline="30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-1</a:t>
            </a:r>
            <a:r>
              <a:rPr lang="en-US" sz="28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. It has a melting point of 338</a:t>
            </a:r>
            <a:r>
              <a:rPr lang="en-US" sz="2800" dirty="0">
                <a:solidFill>
                  <a:schemeClr val="bg1"/>
                </a:solidFill>
                <a:latin typeface="Bahnschrift" panose="020B0502040204020203" pitchFamily="34" charset="0"/>
              </a:rPr>
              <a:t> °</a:t>
            </a:r>
            <a:r>
              <a:rPr lang="en-US" sz="28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C and a boiling point of 520</a:t>
            </a:r>
            <a:r>
              <a:rPr lang="en-US" sz="2800" dirty="0">
                <a:solidFill>
                  <a:schemeClr val="bg1"/>
                </a:solidFill>
                <a:latin typeface="Bahnschrift" panose="020B0502040204020203" pitchFamily="34" charset="0"/>
              </a:rPr>
              <a:t> °C</a:t>
            </a:r>
            <a:r>
              <a:rPr lang="en-US" sz="28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 and is commonly used </a:t>
            </a:r>
            <a:r>
              <a:rPr lang="en-US" sz="2800" dirty="0">
                <a:solidFill>
                  <a:schemeClr val="bg1"/>
                </a:solidFill>
                <a:latin typeface="Bahnschrift" panose="020B0502040204020203" pitchFamily="34" charset="0"/>
              </a:rPr>
              <a:t>as a nitrogen supply in fertilizers and as an electrolyte in dry </a:t>
            </a:r>
            <a:r>
              <a:rPr lang="en-US" sz="28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cells.</a:t>
            </a:r>
            <a:endParaRPr lang="en-US" sz="2800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1208" y="4502229"/>
            <a:ext cx="98663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Bahnschrift" panose="020B0502040204020203" pitchFamily="34" charset="0"/>
              </a:rPr>
              <a:t>When Ammonium chloride is added to water it absorbs heat from it’s surroundings (water) which makes it an endothermic reaction.</a:t>
            </a:r>
          </a:p>
        </p:txBody>
      </p:sp>
    </p:spTree>
    <p:extLst>
      <p:ext uri="{BB962C8B-B14F-4D97-AF65-F5344CB8AC3E}">
        <p14:creationId xmlns:p14="http://schemas.microsoft.com/office/powerpoint/2010/main" val="2715388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6696" y="109728"/>
            <a:ext cx="10296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bg1">
                    <a:lumMod val="95000"/>
                  </a:schemeClr>
                </a:solidFill>
                <a:latin typeface="Bahnschrift SemiCondensed" panose="020B0502040204020203" pitchFamily="34" charset="0"/>
                <a:ea typeface="Roboto Medium" panose="02000000000000000000" pitchFamily="2" charset="0"/>
              </a:rPr>
              <a:t>Potassium Chloride</a:t>
            </a:r>
            <a:endParaRPr lang="en-US" sz="9600" b="1" dirty="0">
              <a:solidFill>
                <a:schemeClr val="bg1">
                  <a:lumMod val="95000"/>
                </a:schemeClr>
              </a:solidFill>
              <a:latin typeface="Bahnschrift SemiCondensed" panose="020B0502040204020203" pitchFamily="34" charset="0"/>
              <a:ea typeface="Roboto Medium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1208" y="2063436"/>
            <a:ext cx="98663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Bahnschrift" panose="020B0502040204020203" pitchFamily="34" charset="0"/>
              </a:rPr>
              <a:t>Potassium chloride </a:t>
            </a:r>
            <a:r>
              <a:rPr lang="en-US" sz="2800" dirty="0">
                <a:solidFill>
                  <a:schemeClr val="bg1"/>
                </a:solidFill>
                <a:latin typeface="Bahnschrift" panose="020B0502040204020203" pitchFamily="34" charset="0"/>
              </a:rPr>
              <a:t>is a white crystalline </a:t>
            </a:r>
            <a:r>
              <a:rPr lang="en-US" sz="28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solid that contains a density of </a:t>
            </a:r>
            <a:r>
              <a:rPr lang="en-US" sz="2800" dirty="0">
                <a:solidFill>
                  <a:schemeClr val="bg1"/>
                </a:solidFill>
                <a:latin typeface="Bahnschrift" panose="020B0502040204020203" pitchFamily="34" charset="0"/>
              </a:rPr>
              <a:t>1.98 </a:t>
            </a:r>
            <a:r>
              <a:rPr lang="en-US" sz="28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g/cm³. It has a melting point of </a:t>
            </a:r>
            <a:r>
              <a:rPr lang="en-US" sz="2800" dirty="0">
                <a:solidFill>
                  <a:schemeClr val="bg1"/>
                </a:solidFill>
                <a:latin typeface="Bahnschrift" panose="020B0502040204020203" pitchFamily="34" charset="0"/>
              </a:rPr>
              <a:t>770 °C</a:t>
            </a:r>
            <a:r>
              <a:rPr lang="en-US" sz="28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 and a boiling point of </a:t>
            </a:r>
            <a:r>
              <a:rPr lang="en-US" sz="2800" dirty="0">
                <a:solidFill>
                  <a:schemeClr val="bg1"/>
                </a:solidFill>
                <a:latin typeface="Bahnschrift" panose="020B0502040204020203" pitchFamily="34" charset="0"/>
              </a:rPr>
              <a:t>1,420 °C</a:t>
            </a:r>
            <a:r>
              <a:rPr lang="en-US" sz="28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 and it is commonly used </a:t>
            </a:r>
            <a:r>
              <a:rPr lang="en-US" sz="2800" dirty="0">
                <a:solidFill>
                  <a:schemeClr val="bg1"/>
                </a:solidFill>
                <a:latin typeface="Bahnschrift" panose="020B0502040204020203" pitchFamily="34" charset="0"/>
              </a:rPr>
              <a:t>to prevent or treat low potassium levels in the </a:t>
            </a:r>
            <a:r>
              <a:rPr lang="en-US" sz="28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body.</a:t>
            </a:r>
            <a:endParaRPr lang="en-US" sz="2800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1208" y="4502229"/>
            <a:ext cx="98663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Bahnschrift" panose="020B0502040204020203" pitchFamily="34" charset="0"/>
              </a:rPr>
              <a:t>When Potassium chloride is added to water it absorbs heat from it’s surroundings (water) which makes it an endothermic reaction.</a:t>
            </a:r>
          </a:p>
        </p:txBody>
      </p:sp>
    </p:spTree>
    <p:extLst>
      <p:ext uri="{BB962C8B-B14F-4D97-AF65-F5344CB8AC3E}">
        <p14:creationId xmlns:p14="http://schemas.microsoft.com/office/powerpoint/2010/main" val="1256105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6696" y="109728"/>
            <a:ext cx="10296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bg1">
                    <a:lumMod val="95000"/>
                  </a:schemeClr>
                </a:solidFill>
                <a:latin typeface="Bahnschrift SemiCondensed" panose="020B0502040204020203" pitchFamily="34" charset="0"/>
                <a:ea typeface="Roboto Medium" panose="02000000000000000000" pitchFamily="2" charset="0"/>
              </a:rPr>
              <a:t>Hydrogen Chloride</a:t>
            </a:r>
            <a:endParaRPr lang="en-US" sz="9600" b="1" dirty="0">
              <a:solidFill>
                <a:schemeClr val="bg1">
                  <a:lumMod val="95000"/>
                </a:schemeClr>
              </a:solidFill>
              <a:latin typeface="Bahnschrift SemiCondensed" panose="020B0502040204020203" pitchFamily="34" charset="0"/>
              <a:ea typeface="Roboto Medium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1208" y="2063436"/>
            <a:ext cx="98663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Bahnschrift" panose="020B0502040204020203" pitchFamily="34" charset="0"/>
              </a:rPr>
              <a:t>Hydrogen chloride is a colorless gas that contains a density of </a:t>
            </a:r>
            <a:r>
              <a:rPr lang="en-US" sz="2800" dirty="0">
                <a:solidFill>
                  <a:schemeClr val="bg1"/>
                </a:solidFill>
                <a:latin typeface="Bahnschrift" panose="020B0502040204020203" pitchFamily="34" charset="0"/>
              </a:rPr>
              <a:t>1.49 </a:t>
            </a:r>
            <a:r>
              <a:rPr lang="en-US" sz="28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kg/m³. It has a melting point of </a:t>
            </a:r>
            <a:r>
              <a:rPr lang="en-US" sz="2800" dirty="0">
                <a:solidFill>
                  <a:schemeClr val="bg1"/>
                </a:solidFill>
                <a:latin typeface="Bahnschrift" panose="020B0502040204020203" pitchFamily="34" charset="0"/>
              </a:rPr>
              <a:t>-114.2 °C</a:t>
            </a:r>
            <a:r>
              <a:rPr lang="en-US" sz="28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 and a boiling point of </a:t>
            </a:r>
            <a:r>
              <a:rPr lang="en-US" sz="2800" dirty="0">
                <a:solidFill>
                  <a:schemeClr val="bg1"/>
                </a:solidFill>
                <a:latin typeface="Bahnschrift" panose="020B0502040204020203" pitchFamily="34" charset="0"/>
              </a:rPr>
              <a:t>-85.05 °C</a:t>
            </a:r>
            <a:r>
              <a:rPr lang="en-US" sz="28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 and it is commonly used for </a:t>
            </a:r>
            <a:r>
              <a:rPr lang="en-US" sz="2800" dirty="0">
                <a:solidFill>
                  <a:schemeClr val="bg1"/>
                </a:solidFill>
                <a:latin typeface="Bahnschrift" panose="020B0502040204020203" pitchFamily="34" charset="0"/>
              </a:rPr>
              <a:t>cleaning, pickling, electroplating metals, tanning leather, and </a:t>
            </a:r>
            <a:r>
              <a:rPr lang="en-US" sz="28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refining. </a:t>
            </a:r>
            <a:endParaRPr lang="en-US" sz="2800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1208" y="4502229"/>
            <a:ext cx="98663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Bahnschrift" panose="020B0502040204020203" pitchFamily="34" charset="0"/>
              </a:rPr>
              <a:t>When Hydrogen chloride is added to water it gives out heat to it’s surroundings (water) which make it an exothermic reaction.</a:t>
            </a:r>
          </a:p>
        </p:txBody>
      </p:sp>
    </p:spTree>
    <p:extLst>
      <p:ext uri="{BB962C8B-B14F-4D97-AF65-F5344CB8AC3E}">
        <p14:creationId xmlns:p14="http://schemas.microsoft.com/office/powerpoint/2010/main" val="937885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4812</TotalTime>
  <Words>262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Bahnschrift</vt:lpstr>
      <vt:lpstr>Bahnschrift SemiCondensed</vt:lpstr>
      <vt:lpstr>Bahnschrift SemiLight SemiConde</vt:lpstr>
      <vt:lpstr>Calibri</vt:lpstr>
      <vt:lpstr>Calibri Light</vt:lpstr>
      <vt:lpstr>Haettenschweiler</vt:lpstr>
      <vt:lpstr>Roboto Medium</vt:lpstr>
      <vt:lpstr>Office Theme</vt:lpstr>
      <vt:lpstr>Chemical Properties of Substances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Properties of Substances</dc:title>
  <dc:creator>Microsoft account</dc:creator>
  <cp:lastModifiedBy>Microsoft account</cp:lastModifiedBy>
  <cp:revision>15</cp:revision>
  <dcterms:created xsi:type="dcterms:W3CDTF">2023-05-05T16:41:36Z</dcterms:created>
  <dcterms:modified xsi:type="dcterms:W3CDTF">2023-05-09T15:04:21Z</dcterms:modified>
</cp:coreProperties>
</file>