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64" r:id="rId3"/>
    <p:sldId id="272" r:id="rId4"/>
    <p:sldId id="274" r:id="rId5"/>
    <p:sldId id="276" r:id="rId6"/>
    <p:sldId id="278" r:id="rId7"/>
    <p:sldId id="280" r:id="rId8"/>
    <p:sldId id="258" r:id="rId9"/>
    <p:sldId id="260" r:id="rId10"/>
    <p:sldId id="262" r:id="rId11"/>
    <p:sldId id="281" r:id="rId12"/>
    <p:sldId id="265" r:id="rId13"/>
    <p:sldId id="271"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88" d="100"/>
          <a:sy n="88" d="100"/>
        </p:scale>
        <p:origin x="494" y="53"/>
      </p:cViewPr>
      <p:guideLst>
        <p:guide orient="horz" pos="218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bdullah\Downloads\&#1573;&#1587;&#1578;&#1576;&#1575;&#1606;&#1577;%20&#1593;&#1606;%20&#1605;&#1583;&#1609;%20&#1575;&#1604;&#1608;&#1593;&#1610;%20&#1575;&#1604;&#1576;&#1610;&#1574;&#1610;%20&#1601;&#1610;%20&#1605;&#1580;&#1578;&#1605;&#1593;&#1606;&#1575;%20(Response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6TH%20GRADE\&#1575;&#1604;&#1593;&#1585;&#1576;&#1610;\&#1573;&#1587;&#1578;&#1576;&#1575;&#1606;&#1577;%20&#1593;&#1606;%20&#1605;&#1583;&#1609;%20&#1575;&#1604;&#1608;&#1593;&#1610;%20&#1575;&#1604;&#1576;&#1610;&#1574;&#1610;%20&#1601;&#1610;%20&#1605;&#1580;&#1578;&#1605;&#1593;&#1606;&#1575;%20(Response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ar-JO"/>
              <a:t>ما مدى معرفتك عن التلوث البيئي؟</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1D14-4137-A2DF-6D42723E64F4}"/>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1D14-4137-A2DF-6D42723E64F4}"/>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1D14-4137-A2DF-6D42723E64F4}"/>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'[إستبانة عن مدى الوعي البيئي في مجتمعنا (Responses).xlsx]Sheet1'!$C$2:$E$2</c:f>
              <c:strCache>
                <c:ptCount val="3"/>
                <c:pt idx="0">
                  <c:v>جيد</c:v>
                </c:pt>
                <c:pt idx="1">
                  <c:v>جيد جدا</c:v>
                </c:pt>
                <c:pt idx="2">
                  <c:v>لا يوجد</c:v>
                </c:pt>
              </c:strCache>
            </c:strRef>
          </c:cat>
          <c:val>
            <c:numRef>
              <c:f>'[إستبانة عن مدى الوعي البيئي في مجتمعنا (Responses).xlsx]Sheet1'!$C$3:$E$3</c:f>
              <c:numCache>
                <c:formatCode>General</c:formatCode>
                <c:ptCount val="3"/>
                <c:pt idx="0">
                  <c:v>21</c:v>
                </c:pt>
                <c:pt idx="1">
                  <c:v>18</c:v>
                </c:pt>
                <c:pt idx="2">
                  <c:v>2</c:v>
                </c:pt>
              </c:numCache>
            </c:numRef>
          </c:val>
          <c:extLst>
            <c:ext xmlns:c16="http://schemas.microsoft.com/office/drawing/2014/chart" uri="{C3380CC4-5D6E-409C-BE32-E72D297353CC}">
              <c16:uniqueId val="{00000006-1D14-4137-A2DF-6D42723E64F4}"/>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ar-JO" sz="1800" b="1" i="0" u="none" strike="noStrike" baseline="0">
                <a:effectLst/>
              </a:rPr>
              <a:t>هل انت قلق من إنقراض الحيوانات المهددة للإنقراض؟</a:t>
            </a:r>
            <a:endParaRPr lang="en-US"/>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22CA-44EB-938F-0D20A058FDA8}"/>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22CA-44EB-938F-0D20A058FDA8}"/>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22CA-44EB-938F-0D20A058FDA8}"/>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22CA-44EB-938F-0D20A058FDA8}"/>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22CA-44EB-938F-0D20A058FDA8}"/>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Sheet2!$C$2:$G$2</c:f>
              <c:strCache>
                <c:ptCount val="5"/>
                <c:pt idx="0">
                  <c:v>قلق</c:v>
                </c:pt>
                <c:pt idx="1">
                  <c:v>قلق للغاية</c:v>
                </c:pt>
                <c:pt idx="2">
                  <c:v>محايد</c:v>
                </c:pt>
                <c:pt idx="3">
                  <c:v>غير مبال</c:v>
                </c:pt>
                <c:pt idx="4">
                  <c:v>غير مبال للغاية</c:v>
                </c:pt>
              </c:strCache>
            </c:strRef>
          </c:cat>
          <c:val>
            <c:numRef>
              <c:f>Sheet2!$C$3:$G$3</c:f>
              <c:numCache>
                <c:formatCode>General</c:formatCode>
                <c:ptCount val="5"/>
                <c:pt idx="0">
                  <c:v>19</c:v>
                </c:pt>
                <c:pt idx="1">
                  <c:v>10</c:v>
                </c:pt>
                <c:pt idx="2">
                  <c:v>8</c:v>
                </c:pt>
                <c:pt idx="3">
                  <c:v>4</c:v>
                </c:pt>
                <c:pt idx="4">
                  <c:v>1</c:v>
                </c:pt>
              </c:numCache>
            </c:numRef>
          </c:val>
          <c:extLst>
            <c:ext xmlns:c16="http://schemas.microsoft.com/office/drawing/2014/chart" uri="{C3380CC4-5D6E-409C-BE32-E72D297353CC}">
              <c16:uniqueId val="{0000000A-22CA-44EB-938F-0D20A058FDA8}"/>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ar-JO" dirty="0"/>
              <a:t>هل انت قلق من الإحتباس الحراري؟</a:t>
            </a:r>
            <a:endParaRPr lang="en-US" dirty="0"/>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A974-4699-B15E-406C6F20C13A}"/>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A974-4699-B15E-406C6F20C13A}"/>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A974-4699-B15E-406C6F20C13A}"/>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A974-4699-B15E-406C6F20C13A}"/>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A974-4699-B15E-406C6F20C13A}"/>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Sheet3!$C$2:$G$2</c:f>
              <c:strCache>
                <c:ptCount val="5"/>
                <c:pt idx="0">
                  <c:v>قلق</c:v>
                </c:pt>
                <c:pt idx="1">
                  <c:v>قلق للغاية</c:v>
                </c:pt>
                <c:pt idx="2">
                  <c:v>محايد</c:v>
                </c:pt>
                <c:pt idx="3">
                  <c:v>غير مبال</c:v>
                </c:pt>
                <c:pt idx="4">
                  <c:v>غير مبال للغاية</c:v>
                </c:pt>
              </c:strCache>
            </c:strRef>
          </c:cat>
          <c:val>
            <c:numRef>
              <c:f>Sheet3!$C$3:$G$3</c:f>
              <c:numCache>
                <c:formatCode>General</c:formatCode>
                <c:ptCount val="5"/>
                <c:pt idx="0">
                  <c:v>18</c:v>
                </c:pt>
                <c:pt idx="1">
                  <c:v>21</c:v>
                </c:pt>
                <c:pt idx="2">
                  <c:v>2</c:v>
                </c:pt>
                <c:pt idx="3">
                  <c:v>2</c:v>
                </c:pt>
                <c:pt idx="4">
                  <c:v>0</c:v>
                </c:pt>
              </c:numCache>
            </c:numRef>
          </c:val>
          <c:extLst>
            <c:ext xmlns:c16="http://schemas.microsoft.com/office/drawing/2014/chart" uri="{C3380CC4-5D6E-409C-BE32-E72D297353CC}">
              <c16:uniqueId val="{0000000A-A974-4699-B15E-406C6F20C13A}"/>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ar-JO" dirty="0"/>
              <a:t>هل انت على علم و دراية بالسياسات أو المبادرات العالمية التي تتخذها المنظمات المختلفة للحد من التلوث البيئي؟</a:t>
            </a:r>
            <a:endParaRPr lang="en-US" dirty="0"/>
          </a:p>
        </c:rich>
      </c:tx>
      <c:layout>
        <c:manualLayout>
          <c:xMode val="edge"/>
          <c:yMode val="edge"/>
          <c:x val="0.17555555555555555"/>
          <c:y val="3.6537378529399284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9CDB-4743-AED5-ADCDCC1AB548}"/>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9CDB-4743-AED5-ADCDCC1AB548}"/>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Sheet4!$C$2:$D$2</c:f>
              <c:strCache>
                <c:ptCount val="2"/>
                <c:pt idx="0">
                  <c:v>نعم</c:v>
                </c:pt>
                <c:pt idx="1">
                  <c:v>لا</c:v>
                </c:pt>
              </c:strCache>
            </c:strRef>
          </c:cat>
          <c:val>
            <c:numRef>
              <c:f>Sheet4!$C$3:$D$3</c:f>
              <c:numCache>
                <c:formatCode>General</c:formatCode>
                <c:ptCount val="2"/>
                <c:pt idx="0">
                  <c:v>23</c:v>
                </c:pt>
                <c:pt idx="1">
                  <c:v>21</c:v>
                </c:pt>
              </c:numCache>
            </c:numRef>
          </c:val>
          <c:extLst>
            <c:ext xmlns:c16="http://schemas.microsoft.com/office/drawing/2014/chart" uri="{C3380CC4-5D6E-409C-BE32-E72D297353CC}">
              <c16:uniqueId val="{00000004-9CDB-4743-AED5-ADCDCC1AB548}"/>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ar-JO" dirty="0"/>
              <a:t>هل انت على علم بقوانين بلدنا الأردن للحد من التلوث البيئي؟</a:t>
            </a:r>
            <a:endParaRPr lang="en-US" dirty="0"/>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511D-40BF-AFCC-6C47B5AD639D}"/>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511D-40BF-AFCC-6C47B5AD639D}"/>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Sheet5!$C$2:$D$2</c:f>
              <c:strCache>
                <c:ptCount val="2"/>
                <c:pt idx="0">
                  <c:v>نعم</c:v>
                </c:pt>
                <c:pt idx="1">
                  <c:v>لا</c:v>
                </c:pt>
              </c:strCache>
            </c:strRef>
          </c:cat>
          <c:val>
            <c:numRef>
              <c:f>Sheet5!$C$3:$D$3</c:f>
              <c:numCache>
                <c:formatCode>General</c:formatCode>
                <c:ptCount val="2"/>
                <c:pt idx="0">
                  <c:v>20</c:v>
                </c:pt>
                <c:pt idx="1">
                  <c:v>23</c:v>
                </c:pt>
              </c:numCache>
            </c:numRef>
          </c:val>
          <c:extLst>
            <c:ext xmlns:c16="http://schemas.microsoft.com/office/drawing/2014/chart" uri="{C3380CC4-5D6E-409C-BE32-E72D297353CC}">
              <c16:uniqueId val="{00000004-511D-40BF-AFCC-6C47B5AD639D}"/>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2D76E68-6A45-4BDB-8EEB-476D6BC70403}" type="datetimeFigureOut">
              <a:rPr lang="en-US" smtClean="0"/>
              <a:t>5/5/2023</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629587B4-8D0C-4003-B993-4FDE9787A8FD}" type="slidenum">
              <a:rPr lang="en-US" smtClean="0"/>
              <a:t>‹#›</a:t>
            </a:fld>
            <a:endParaRPr lang="en-US"/>
          </a:p>
        </p:txBody>
      </p:sp>
    </p:spTree>
    <p:extLst>
      <p:ext uri="{BB962C8B-B14F-4D97-AF65-F5344CB8AC3E}">
        <p14:creationId xmlns:p14="http://schemas.microsoft.com/office/powerpoint/2010/main" val="293469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2D76E68-6A45-4BDB-8EEB-476D6BC70403}" type="datetimeFigureOut">
              <a:rPr lang="en-US" smtClean="0"/>
              <a:t>5/5/2023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9587B4-8D0C-4003-B993-4FDE9787A8FD}" type="slidenum">
              <a:rPr lang="en-US" smtClean="0"/>
              <a:t>‹#›</a:t>
            </a:fld>
            <a:endParaRPr lang="en-US"/>
          </a:p>
        </p:txBody>
      </p:sp>
    </p:spTree>
    <p:extLst>
      <p:ext uri="{BB962C8B-B14F-4D97-AF65-F5344CB8AC3E}">
        <p14:creationId xmlns:p14="http://schemas.microsoft.com/office/powerpoint/2010/main" val="821790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2D76E68-6A45-4BDB-8EEB-476D6BC70403}" type="datetimeFigureOut">
              <a:rPr lang="en-US" smtClean="0"/>
              <a:t>5/5/2023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587B4-8D0C-4003-B993-4FDE9787A8FD}" type="slidenum">
              <a:rPr lang="en-US" smtClean="0"/>
              <a:t>‹#›</a:t>
            </a:fld>
            <a:endParaRPr lang="en-US"/>
          </a:p>
        </p:txBody>
      </p:sp>
    </p:spTree>
    <p:extLst>
      <p:ext uri="{BB962C8B-B14F-4D97-AF65-F5344CB8AC3E}">
        <p14:creationId xmlns:p14="http://schemas.microsoft.com/office/powerpoint/2010/main" val="3483576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2D76E68-6A45-4BDB-8EEB-476D6BC70403}" type="datetimeFigureOut">
              <a:rPr lang="en-US" smtClean="0"/>
              <a:t>5/5/2023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587B4-8D0C-4003-B993-4FDE9787A8FD}" type="slidenum">
              <a:rPr lang="en-US" smtClean="0"/>
              <a:t>‹#›</a:t>
            </a:fld>
            <a:endParaRPr lang="en-US"/>
          </a:p>
        </p:txBody>
      </p:sp>
    </p:spTree>
    <p:extLst>
      <p:ext uri="{BB962C8B-B14F-4D97-AF65-F5344CB8AC3E}">
        <p14:creationId xmlns:p14="http://schemas.microsoft.com/office/powerpoint/2010/main" val="10947819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2D76E68-6A45-4BDB-8EEB-476D6BC70403}" type="datetimeFigureOut">
              <a:rPr lang="en-US" smtClean="0"/>
              <a:t>5/5/2023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587B4-8D0C-4003-B993-4FDE9787A8FD}" type="slidenum">
              <a:rPr lang="en-US" smtClean="0"/>
              <a:t>‹#›</a:t>
            </a:fld>
            <a:endParaRPr lang="en-US"/>
          </a:p>
        </p:txBody>
      </p:sp>
    </p:spTree>
    <p:extLst>
      <p:ext uri="{BB962C8B-B14F-4D97-AF65-F5344CB8AC3E}">
        <p14:creationId xmlns:p14="http://schemas.microsoft.com/office/powerpoint/2010/main" val="10042887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2D76E68-6A45-4BDB-8EEB-476D6BC70403}" type="datetimeFigureOut">
              <a:rPr lang="en-US" smtClean="0"/>
              <a:t>5/5/2023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587B4-8D0C-4003-B993-4FDE9787A8FD}" type="slidenum">
              <a:rPr lang="en-US" smtClean="0"/>
              <a:t>‹#›</a:t>
            </a:fld>
            <a:endParaRPr lang="en-US"/>
          </a:p>
        </p:txBody>
      </p:sp>
    </p:spTree>
    <p:extLst>
      <p:ext uri="{BB962C8B-B14F-4D97-AF65-F5344CB8AC3E}">
        <p14:creationId xmlns:p14="http://schemas.microsoft.com/office/powerpoint/2010/main" val="38891721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2D76E68-6A45-4BDB-8EEB-476D6BC70403}" type="datetimeFigureOut">
              <a:rPr lang="en-US" smtClean="0"/>
              <a:t>5/5/2023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587B4-8D0C-4003-B993-4FDE9787A8FD}" type="slidenum">
              <a:rPr lang="en-US" smtClean="0"/>
              <a:t>‹#›</a:t>
            </a:fld>
            <a:endParaRPr lang="en-US"/>
          </a:p>
        </p:txBody>
      </p:sp>
    </p:spTree>
    <p:extLst>
      <p:ext uri="{BB962C8B-B14F-4D97-AF65-F5344CB8AC3E}">
        <p14:creationId xmlns:p14="http://schemas.microsoft.com/office/powerpoint/2010/main" val="14327488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2D76E68-6A45-4BDB-8EEB-476D6BC70403}" type="datetimeFigureOut">
              <a:rPr lang="en-US" smtClean="0"/>
              <a:t>5/5/2023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587B4-8D0C-4003-B993-4FDE9787A8FD}" type="slidenum">
              <a:rPr lang="en-US" smtClean="0"/>
              <a:t>‹#›</a:t>
            </a:fld>
            <a:endParaRPr lang="en-US"/>
          </a:p>
        </p:txBody>
      </p:sp>
    </p:spTree>
    <p:extLst>
      <p:ext uri="{BB962C8B-B14F-4D97-AF65-F5344CB8AC3E}">
        <p14:creationId xmlns:p14="http://schemas.microsoft.com/office/powerpoint/2010/main" val="41030813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2D76E68-6A45-4BDB-8EEB-476D6BC70403}" type="datetimeFigureOut">
              <a:rPr lang="en-US" smtClean="0"/>
              <a:t>5/5/2023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587B4-8D0C-4003-B993-4FDE9787A8FD}" type="slidenum">
              <a:rPr lang="en-US" smtClean="0"/>
              <a:t>‹#›</a:t>
            </a:fld>
            <a:endParaRPr lang="en-US"/>
          </a:p>
        </p:txBody>
      </p:sp>
    </p:spTree>
    <p:extLst>
      <p:ext uri="{BB962C8B-B14F-4D97-AF65-F5344CB8AC3E}">
        <p14:creationId xmlns:p14="http://schemas.microsoft.com/office/powerpoint/2010/main" val="1342448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2D76E68-6A45-4BDB-8EEB-476D6BC70403}" type="datetimeFigureOut">
              <a:rPr lang="en-US" smtClean="0"/>
              <a:t>5/5/2023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629587B4-8D0C-4003-B993-4FDE9787A8FD}" type="slidenum">
              <a:rPr lang="en-US" smtClean="0"/>
              <a:t>‹#›</a:t>
            </a:fld>
            <a:endParaRPr lang="en-US"/>
          </a:p>
        </p:txBody>
      </p:sp>
    </p:spTree>
    <p:extLst>
      <p:ext uri="{BB962C8B-B14F-4D97-AF65-F5344CB8AC3E}">
        <p14:creationId xmlns:p14="http://schemas.microsoft.com/office/powerpoint/2010/main" val="4236798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2D76E68-6A45-4BDB-8EEB-476D6BC70403}" type="datetimeFigureOut">
              <a:rPr lang="en-US" smtClean="0"/>
              <a:t>5/5/2023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587B4-8D0C-4003-B993-4FDE9787A8FD}" type="slidenum">
              <a:rPr lang="en-US" smtClean="0"/>
              <a:t>‹#›</a:t>
            </a:fld>
            <a:endParaRPr lang="en-US"/>
          </a:p>
        </p:txBody>
      </p:sp>
    </p:spTree>
    <p:extLst>
      <p:ext uri="{BB962C8B-B14F-4D97-AF65-F5344CB8AC3E}">
        <p14:creationId xmlns:p14="http://schemas.microsoft.com/office/powerpoint/2010/main" val="3445892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2D76E68-6A45-4BDB-8EEB-476D6BC70403}" type="datetimeFigureOut">
              <a:rPr lang="en-US" smtClean="0"/>
              <a:t>5/5/2023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9587B4-8D0C-4003-B993-4FDE9787A8FD}" type="slidenum">
              <a:rPr lang="en-US" smtClean="0"/>
              <a:t>‹#›</a:t>
            </a:fld>
            <a:endParaRPr lang="en-US"/>
          </a:p>
        </p:txBody>
      </p:sp>
    </p:spTree>
    <p:extLst>
      <p:ext uri="{BB962C8B-B14F-4D97-AF65-F5344CB8AC3E}">
        <p14:creationId xmlns:p14="http://schemas.microsoft.com/office/powerpoint/2010/main" val="4037262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2D76E68-6A45-4BDB-8EEB-476D6BC70403}" type="datetimeFigureOut">
              <a:rPr lang="en-US" smtClean="0"/>
              <a:t>5/5/2023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9587B4-8D0C-4003-B993-4FDE9787A8FD}" type="slidenum">
              <a:rPr lang="en-US" smtClean="0"/>
              <a:t>‹#›</a:t>
            </a:fld>
            <a:endParaRPr lang="en-US"/>
          </a:p>
        </p:txBody>
      </p:sp>
    </p:spTree>
    <p:extLst>
      <p:ext uri="{BB962C8B-B14F-4D97-AF65-F5344CB8AC3E}">
        <p14:creationId xmlns:p14="http://schemas.microsoft.com/office/powerpoint/2010/main" val="2870177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2D76E68-6A45-4BDB-8EEB-476D6BC70403}" type="datetimeFigureOut">
              <a:rPr lang="en-US" smtClean="0"/>
              <a:t>5/5/2023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9587B4-8D0C-4003-B993-4FDE9787A8FD}" type="slidenum">
              <a:rPr lang="en-US" smtClean="0"/>
              <a:t>‹#›</a:t>
            </a:fld>
            <a:endParaRPr lang="en-US"/>
          </a:p>
        </p:txBody>
      </p:sp>
    </p:spTree>
    <p:extLst>
      <p:ext uri="{BB962C8B-B14F-4D97-AF65-F5344CB8AC3E}">
        <p14:creationId xmlns:p14="http://schemas.microsoft.com/office/powerpoint/2010/main" val="954621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D76E68-6A45-4BDB-8EEB-476D6BC70403}" type="datetimeFigureOut">
              <a:rPr lang="en-US" smtClean="0"/>
              <a:t>5/5/2023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9587B4-8D0C-4003-B993-4FDE9787A8FD}" type="slidenum">
              <a:rPr lang="en-US" smtClean="0"/>
              <a:t>‹#›</a:t>
            </a:fld>
            <a:endParaRPr lang="en-US"/>
          </a:p>
        </p:txBody>
      </p:sp>
    </p:spTree>
    <p:extLst>
      <p:ext uri="{BB962C8B-B14F-4D97-AF65-F5344CB8AC3E}">
        <p14:creationId xmlns:p14="http://schemas.microsoft.com/office/powerpoint/2010/main" val="2761027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2D76E68-6A45-4BDB-8EEB-476D6BC70403}" type="datetimeFigureOut">
              <a:rPr lang="en-US" smtClean="0"/>
              <a:t>5/5/2023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9587B4-8D0C-4003-B993-4FDE9787A8FD}" type="slidenum">
              <a:rPr lang="en-US" smtClean="0"/>
              <a:t>‹#›</a:t>
            </a:fld>
            <a:endParaRPr lang="en-US"/>
          </a:p>
        </p:txBody>
      </p:sp>
    </p:spTree>
    <p:extLst>
      <p:ext uri="{BB962C8B-B14F-4D97-AF65-F5344CB8AC3E}">
        <p14:creationId xmlns:p14="http://schemas.microsoft.com/office/powerpoint/2010/main" val="2959953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2D76E68-6A45-4BDB-8EEB-476D6BC70403}" type="datetimeFigureOut">
              <a:rPr lang="en-US" smtClean="0"/>
              <a:t>5/5/2023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9587B4-8D0C-4003-B993-4FDE9787A8FD}" type="slidenum">
              <a:rPr lang="en-US" smtClean="0"/>
              <a:t>‹#›</a:t>
            </a:fld>
            <a:endParaRPr lang="en-US"/>
          </a:p>
        </p:txBody>
      </p:sp>
    </p:spTree>
    <p:extLst>
      <p:ext uri="{BB962C8B-B14F-4D97-AF65-F5344CB8AC3E}">
        <p14:creationId xmlns:p14="http://schemas.microsoft.com/office/powerpoint/2010/main" val="4178841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2D76E68-6A45-4BDB-8EEB-476D6BC70403}" type="datetimeFigureOut">
              <a:rPr lang="en-US" smtClean="0"/>
              <a:t>5/5/2023</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29587B4-8D0C-4003-B993-4FDE9787A8FD}" type="slidenum">
              <a:rPr lang="en-US" smtClean="0"/>
              <a:t>‹#›</a:t>
            </a:fld>
            <a:endParaRPr lang="en-US"/>
          </a:p>
        </p:txBody>
      </p:sp>
    </p:spTree>
    <p:extLst>
      <p:ext uri="{BB962C8B-B14F-4D97-AF65-F5344CB8AC3E}">
        <p14:creationId xmlns:p14="http://schemas.microsoft.com/office/powerpoint/2010/main" val="384939546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starshams.com/2021/07/blog-post_24.html" TargetMode="External"/><Relationship Id="rId7" Type="http://schemas.openxmlformats.org/officeDocument/2006/relationships/hyperlink" Target="https://mawdoo3.com/" TargetMode="External"/><Relationship Id="rId2" Type="http://schemas.openxmlformats.org/officeDocument/2006/relationships/hyperlink" Target="https://www.addustour.com/articles/837679-" TargetMode="External"/><Relationship Id="rId1" Type="http://schemas.openxmlformats.org/officeDocument/2006/relationships/slideLayout" Target="../slideLayouts/slideLayout2.xml"/><Relationship Id="rId6" Type="http://schemas.openxmlformats.org/officeDocument/2006/relationships/hyperlink" Target="https://www.youm7.com/story/2022/6/5" TargetMode="External"/><Relationship Id="rId5" Type="http://schemas.openxmlformats.org/officeDocument/2006/relationships/hyperlink" Target="https://www.feedo.net/Environment/Ecology/DefinitionOfEnvironment.htm" TargetMode="External"/><Relationship Id="rId4" Type="http://schemas.openxmlformats.org/officeDocument/2006/relationships/hyperlink" Target="https://www.mosoah.com/science/environmen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070" y="1637211"/>
            <a:ext cx="6960215" cy="3640728"/>
          </a:xfrm>
          <a:prstGeom prst="rect">
            <a:avLst/>
          </a:prstGeom>
          <a:ln>
            <a:noFill/>
          </a:ln>
          <a:effectLst>
            <a:softEdge rad="112500"/>
          </a:effectLst>
        </p:spPr>
      </p:pic>
      <p:sp>
        <p:nvSpPr>
          <p:cNvPr id="3" name="Subtitle 2"/>
          <p:cNvSpPr>
            <a:spLocks noGrp="1"/>
          </p:cNvSpPr>
          <p:nvPr>
            <p:ph type="subTitle" idx="1"/>
          </p:nvPr>
        </p:nvSpPr>
        <p:spPr>
          <a:xfrm>
            <a:off x="5765074" y="4252443"/>
            <a:ext cx="5634445" cy="3675984"/>
          </a:xfrm>
        </p:spPr>
        <p:txBody>
          <a:bodyPr>
            <a:noAutofit/>
          </a:bodyPr>
          <a:lstStyle/>
          <a:p>
            <a:r>
              <a:rPr lang="ar-JO" sz="3600" b="1" i="1" dirty="0" smtClean="0">
                <a:latin typeface="Times New Roman" panose="02020603050405020304" pitchFamily="18" charset="0"/>
                <a:cs typeface="Times New Roman" panose="02020603050405020304" pitchFamily="18" charset="0"/>
              </a:rPr>
              <a:t>عبدالله خطاب            جورج سابا</a:t>
            </a:r>
            <a:endParaRPr lang="en-US" sz="3600" b="1" i="1" dirty="0">
              <a:latin typeface="Times New Roman" panose="02020603050405020304" pitchFamily="18" charset="0"/>
              <a:cs typeface="Times New Roman" panose="02020603050405020304" pitchFamily="18" charset="0"/>
            </a:endParaRPr>
          </a:p>
          <a:p>
            <a:r>
              <a:rPr lang="ar-JO" sz="3600" b="1" i="1" dirty="0" smtClean="0">
                <a:latin typeface="Times New Roman" panose="02020603050405020304" pitchFamily="18" charset="0"/>
                <a:cs typeface="Times New Roman" panose="02020603050405020304" pitchFamily="18" charset="0"/>
              </a:rPr>
              <a:t>فارس الزعمط           </a:t>
            </a:r>
            <a:r>
              <a:rPr lang="ar-JO" sz="3600" b="1" i="1" dirty="0">
                <a:latin typeface="Times New Roman" panose="02020603050405020304" pitchFamily="18" charset="0"/>
                <a:cs typeface="Times New Roman" panose="02020603050405020304" pitchFamily="18" charset="0"/>
              </a:rPr>
              <a:t>أيمن ضراغمة</a:t>
            </a:r>
            <a:endParaRPr lang="en-US" sz="3600" b="1" i="1" dirty="0">
              <a:latin typeface="Times New Roman" panose="02020603050405020304" pitchFamily="18" charset="0"/>
              <a:cs typeface="Times New Roman" panose="02020603050405020304" pitchFamily="18" charset="0"/>
            </a:endParaRPr>
          </a:p>
          <a:p>
            <a:pPr algn="ctr"/>
            <a:r>
              <a:rPr lang="ar-JO" sz="3200" i="1" dirty="0" smtClean="0">
                <a:latin typeface="Times New Roman" panose="02020603050405020304" pitchFamily="18" charset="0"/>
                <a:cs typeface="Times New Roman" panose="02020603050405020304" pitchFamily="18" charset="0"/>
              </a:rPr>
              <a:t>الصف السادس ج</a:t>
            </a:r>
            <a:endParaRPr lang="en-US" sz="3200" i="1" dirty="0">
              <a:latin typeface="Times New Roman" panose="02020603050405020304" pitchFamily="18" charset="0"/>
              <a:cs typeface="Times New Roman" panose="02020603050405020304" pitchFamily="18" charset="0"/>
            </a:endParaRPr>
          </a:p>
        </p:txBody>
      </p:sp>
      <p:sp>
        <p:nvSpPr>
          <p:cNvPr id="5" name="Title 1"/>
          <p:cNvSpPr txBox="1">
            <a:spLocks/>
          </p:cNvSpPr>
          <p:nvPr/>
        </p:nvSpPr>
        <p:spPr>
          <a:xfrm>
            <a:off x="4125831" y="1275566"/>
            <a:ext cx="8574622" cy="2616199"/>
          </a:xfrm>
          <a:prstGeom prst="rect">
            <a:avLst/>
          </a:prstGeom>
          <a:effectLst/>
        </p:spPr>
        <p:txBody>
          <a:bodyPr vert="horz" lIns="91440" tIns="45720" rIns="91440" bIns="45720" rtlCol="0" anchor="b">
            <a:normAutofit/>
          </a:bodyPr>
          <a:lstStyle>
            <a:lvl1pPr algn="r" defTabSz="457200" rtl="0" eaLnBrk="1" latinLnBrk="0" hangingPunct="1">
              <a:spcBef>
                <a:spcPct val="0"/>
              </a:spcBef>
              <a:buNone/>
              <a:defRPr sz="6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ar-JO" sz="80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البيئة </a:t>
            </a:r>
          </a:p>
          <a:p>
            <a:pPr algn="ctr"/>
            <a:r>
              <a:rPr lang="ar-JO" sz="80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تحديات المستقبل</a:t>
            </a:r>
            <a:endParaRPr lang="en-US" sz="80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86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5424" y="0"/>
            <a:ext cx="6526576" cy="1706879"/>
          </a:xfrm>
        </p:spPr>
        <p:txBody>
          <a:bodyPr>
            <a:normAutofit/>
          </a:bodyPr>
          <a:lstStyle/>
          <a:p>
            <a:r>
              <a:rPr lang="ar-JO" sz="3200" b="1" dirty="0" smtClean="0">
                <a:latin typeface="Times New Roman" panose="02020603050405020304" pitchFamily="18" charset="0"/>
                <a:cs typeface="Times New Roman" panose="02020603050405020304" pitchFamily="18" charset="0"/>
              </a:rPr>
              <a:t>-هل </a:t>
            </a:r>
            <a:r>
              <a:rPr lang="ar-JO" sz="3200" b="1" dirty="0">
                <a:latin typeface="Times New Roman" panose="02020603050405020304" pitchFamily="18" charset="0"/>
                <a:cs typeface="Times New Roman" panose="02020603050405020304" pitchFamily="18" charset="0"/>
              </a:rPr>
              <a:t>انت على علم و دراية بالسياسات أو المبادرات العالمية التي تتخذها المنظمات المختلفة للحد من التلوث البيئي</a:t>
            </a:r>
            <a:r>
              <a:rPr lang="ar-JO" sz="3200" b="1" dirty="0" smtClean="0">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sz="half" idx="2"/>
          </p:nvPr>
        </p:nvSpPr>
        <p:spPr>
          <a:xfrm>
            <a:off x="6433794" y="1881053"/>
            <a:ext cx="5314067" cy="1060269"/>
          </a:xfrm>
        </p:spPr>
        <p:txBody>
          <a:bodyPr>
            <a:noAutofit/>
          </a:bodyPr>
          <a:lstStyle/>
          <a:p>
            <a:pPr marL="0" indent="0" algn="r">
              <a:buNone/>
            </a:pPr>
            <a:r>
              <a:rPr lang="ar-JO" sz="2800" dirty="0" smtClean="0">
                <a:latin typeface="Times New Roman" panose="02020603050405020304" pitchFamily="18" charset="0"/>
                <a:cs typeface="Times New Roman" panose="02020603050405020304" pitchFamily="18" charset="0"/>
              </a:rPr>
              <a:t>نسبة 52% هي نسبة متساوية تقريبا. حيث أن هناك معرفة متوسطة بما تقوم به المنظمات و المبادرات العالمية التي تخص الحد من التلوث البيئي.</a:t>
            </a:r>
            <a:endParaRPr lang="en-US" sz="2800" dirty="0">
              <a:latin typeface="Times New Roman" panose="02020603050405020304" pitchFamily="18" charset="0"/>
              <a:cs typeface="Times New Roman" panose="02020603050405020304" pitchFamily="18" charset="0"/>
            </a:endParaRP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388772532"/>
              </p:ext>
            </p:extLst>
          </p:nvPr>
        </p:nvGraphicFramePr>
        <p:xfrm>
          <a:off x="0" y="113212"/>
          <a:ext cx="5564822" cy="2983771"/>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6096000" y="3596640"/>
            <a:ext cx="5965371" cy="1077218"/>
          </a:xfrm>
          <a:prstGeom prst="rect">
            <a:avLst/>
          </a:prstGeom>
          <a:noFill/>
        </p:spPr>
        <p:txBody>
          <a:bodyPr wrap="square" rtlCol="0">
            <a:spAutoFit/>
          </a:bodyPr>
          <a:lstStyle/>
          <a:p>
            <a:pPr algn="r"/>
            <a:r>
              <a:rPr lang="ar-JO" sz="3200" b="1" dirty="0" smtClean="0">
                <a:latin typeface="Times New Roman" panose="02020603050405020304" pitchFamily="18" charset="0"/>
                <a:cs typeface="Times New Roman" panose="02020603050405020304" pitchFamily="18" charset="0"/>
              </a:rPr>
              <a:t>-هل </a:t>
            </a:r>
            <a:r>
              <a:rPr lang="ar-JO" sz="3200" b="1" dirty="0">
                <a:latin typeface="Times New Roman" panose="02020603050405020304" pitchFamily="18" charset="0"/>
                <a:cs typeface="Times New Roman" panose="02020603050405020304" pitchFamily="18" charset="0"/>
              </a:rPr>
              <a:t>انت على علم بقوانين بلدنا الأردن للحد من التلوث البيئي؟</a:t>
            </a:r>
            <a:endParaRPr lang="en-US" sz="3200" b="1" dirty="0">
              <a:latin typeface="Times New Roman" panose="02020603050405020304" pitchFamily="18" charset="0"/>
              <a:cs typeface="Times New Roman" panose="02020603050405020304" pitchFamily="18" charset="0"/>
            </a:endParaRPr>
          </a:p>
        </p:txBody>
      </p:sp>
      <p:graphicFrame>
        <p:nvGraphicFramePr>
          <p:cNvPr id="8" name="Content Placeholder 4"/>
          <p:cNvGraphicFramePr>
            <a:graphicFrameLocks/>
          </p:cNvGraphicFramePr>
          <p:nvPr>
            <p:extLst>
              <p:ext uri="{D42A27DB-BD31-4B8C-83A1-F6EECF244321}">
                <p14:modId xmlns:p14="http://schemas.microsoft.com/office/powerpoint/2010/main" val="3445318225"/>
              </p:ext>
            </p:extLst>
          </p:nvPr>
        </p:nvGraphicFramePr>
        <p:xfrm>
          <a:off x="0" y="3467100"/>
          <a:ext cx="5534795" cy="3003369"/>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6433794" y="4968784"/>
            <a:ext cx="5375029" cy="954107"/>
          </a:xfrm>
          <a:prstGeom prst="rect">
            <a:avLst/>
          </a:prstGeom>
          <a:noFill/>
        </p:spPr>
        <p:txBody>
          <a:bodyPr wrap="square" rtlCol="0">
            <a:spAutoFit/>
          </a:bodyPr>
          <a:lstStyle/>
          <a:p>
            <a:pPr algn="r"/>
            <a:r>
              <a:rPr lang="ar-JO" sz="2800" dirty="0" smtClean="0">
                <a:latin typeface="Times New Roman" panose="02020603050405020304" pitchFamily="18" charset="0"/>
                <a:cs typeface="Times New Roman" panose="02020603050405020304" pitchFamily="18" charset="0"/>
              </a:rPr>
              <a:t>النسبة 53%  دليل على نقص في المعلومات بقوانين الأردن للحد من التلوث البيئي.</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346190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8803" y="224245"/>
            <a:ext cx="8948558" cy="724989"/>
          </a:xfrm>
        </p:spPr>
        <p:txBody>
          <a:bodyPr>
            <a:normAutofit/>
          </a:bodyPr>
          <a:lstStyle/>
          <a:p>
            <a:r>
              <a:rPr lang="ar-JO" sz="3200" b="1" dirty="0" smtClean="0">
                <a:latin typeface="Times New Roman" panose="02020603050405020304" pitchFamily="18" charset="0"/>
                <a:cs typeface="Times New Roman" panose="02020603050405020304" pitchFamily="18" charset="0"/>
              </a:rPr>
              <a:t>الواجب الإنساني تجاه البيئة وحمايتها</a:t>
            </a:r>
            <a:endParaRPr lang="en-US"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75063" y="1184366"/>
            <a:ext cx="11059887" cy="5791201"/>
          </a:xfrm>
        </p:spPr>
        <p:txBody>
          <a:bodyPr>
            <a:noAutofit/>
          </a:bodyPr>
          <a:lstStyle/>
          <a:p>
            <a:pPr marL="0" indent="0" algn="r">
              <a:buNone/>
            </a:pPr>
            <a:r>
              <a:rPr lang="ar-JO" sz="2800" dirty="0" smtClean="0">
                <a:latin typeface="Times New Roman" panose="02020603050405020304" pitchFamily="18" charset="0"/>
                <a:cs typeface="Times New Roman" panose="02020603050405020304" pitchFamily="18" charset="0"/>
              </a:rPr>
              <a:t>أظهرت نتائج الإستبانة ان المجتمع لديه وعي بالبيئة و فهم لمشاكل االتلوث. ومع التدهور الأخير للبيئة أصبح من الواجب إتخاذ مجموعة من التدابير على مستوى الفرد و على مستوى المجتمع و التي ستساهم بشكل كبير في الحفاظ على البيئة.</a:t>
            </a:r>
          </a:p>
          <a:p>
            <a:pPr marL="0" indent="0" algn="r">
              <a:buNone/>
            </a:pPr>
            <a:r>
              <a:rPr lang="ar-JO" sz="2800" dirty="0" smtClean="0">
                <a:latin typeface="Times New Roman" panose="02020603050405020304" pitchFamily="18" charset="0"/>
                <a:cs typeface="Times New Roman" panose="02020603050405020304" pitchFamily="18" charset="0"/>
              </a:rPr>
              <a:t>	</a:t>
            </a:r>
            <a:r>
              <a:rPr lang="ar-JO" sz="2800" b="1" i="1" dirty="0" smtClean="0">
                <a:latin typeface="Times New Roman" panose="02020603050405020304" pitchFamily="18" charset="0"/>
                <a:cs typeface="Times New Roman" panose="02020603050405020304" pitchFamily="18" charset="0"/>
              </a:rPr>
              <a:t>على مستوى الفرد</a:t>
            </a:r>
            <a:r>
              <a:rPr lang="ar-JO" sz="2800" dirty="0" smtClean="0">
                <a:latin typeface="Times New Roman" panose="02020603050405020304" pitchFamily="18" charset="0"/>
                <a:cs typeface="Times New Roman" panose="02020603050405020304" pitchFamily="18" charset="0"/>
              </a:rPr>
              <a:t>:</a:t>
            </a:r>
          </a:p>
          <a:p>
            <a:pPr marL="0" indent="0" algn="r">
              <a:buNone/>
            </a:pPr>
            <a:r>
              <a:rPr lang="ar-JO" sz="2800" dirty="0" smtClean="0">
                <a:latin typeface="Times New Roman" panose="02020603050405020304" pitchFamily="18" charset="0"/>
                <a:cs typeface="Times New Roman" panose="02020603050405020304" pitchFamily="18" charset="0"/>
              </a:rPr>
              <a:t>تقليل حجم النفايات.	-</a:t>
            </a:r>
            <a:endParaRPr lang="ar-JO" sz="2800" dirty="0">
              <a:latin typeface="Times New Roman" panose="02020603050405020304" pitchFamily="18" charset="0"/>
              <a:cs typeface="Times New Roman" panose="02020603050405020304" pitchFamily="18" charset="0"/>
            </a:endParaRPr>
          </a:p>
          <a:p>
            <a:pPr marL="0" indent="0" algn="r">
              <a:buNone/>
            </a:pPr>
            <a:r>
              <a:rPr lang="ar-JO" sz="2800" dirty="0" smtClean="0">
                <a:latin typeface="Times New Roman" panose="02020603050405020304" pitchFamily="18" charset="0"/>
                <a:cs typeface="Times New Roman" panose="02020603050405020304" pitchFamily="18" charset="0"/>
              </a:rPr>
              <a:t>اعادة الإستخدام و إعادة التدوير. 	-</a:t>
            </a:r>
          </a:p>
          <a:p>
            <a:pPr marL="0" indent="0" algn="r">
              <a:buNone/>
            </a:pPr>
            <a:r>
              <a:rPr lang="ar-JO" sz="2800" dirty="0" smtClean="0">
                <a:latin typeface="Times New Roman" panose="02020603050405020304" pitchFamily="18" charset="0"/>
                <a:cs typeface="Times New Roman" panose="02020603050405020304" pitchFamily="18" charset="0"/>
              </a:rPr>
              <a:t>الحفاظ على المياه.	-</a:t>
            </a:r>
          </a:p>
          <a:p>
            <a:pPr marL="0" indent="0" algn="r">
              <a:buNone/>
            </a:pPr>
            <a:r>
              <a:rPr lang="ar-JO" sz="2800" dirty="0" smtClean="0">
                <a:latin typeface="Times New Roman" panose="02020603050405020304" pitchFamily="18" charset="0"/>
                <a:cs typeface="Times New Roman" panose="02020603050405020304" pitchFamily="18" charset="0"/>
              </a:rPr>
              <a:t>المشي أكثر.		-</a:t>
            </a:r>
          </a:p>
          <a:p>
            <a:pPr marL="0" indent="0" algn="r">
              <a:buNone/>
            </a:pPr>
            <a:r>
              <a:rPr lang="ar-JO" sz="2800" dirty="0" smtClean="0">
                <a:latin typeface="Times New Roman" panose="02020603050405020304" pitchFamily="18" charset="0"/>
                <a:cs typeface="Times New Roman" panose="02020603050405020304" pitchFamily="18" charset="0"/>
              </a:rPr>
              <a:t>			-     إستخدام مصادر الطاقة المتجددة.</a:t>
            </a:r>
          </a:p>
          <a:p>
            <a:pPr marL="0" indent="0" algn="r">
              <a:buNone/>
            </a:pPr>
            <a:r>
              <a:rPr lang="ar-JO" sz="2800" dirty="0" smtClean="0">
                <a:latin typeface="Times New Roman" panose="02020603050405020304" pitchFamily="18" charset="0"/>
                <a:cs typeface="Times New Roman" panose="02020603050405020304" pitchFamily="18" charset="0"/>
              </a:rPr>
              <a:t>البقاء على اطلاع.	-</a:t>
            </a:r>
          </a:p>
          <a:p>
            <a:pPr marL="0" indent="0" algn="r">
              <a:buNone/>
            </a:pPr>
            <a:r>
              <a:rPr lang="ar-JO" sz="2800" dirty="0" smtClean="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33070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57350" y="278674"/>
            <a:ext cx="11382102" cy="6093976"/>
          </a:xfrm>
          <a:prstGeom prst="rect">
            <a:avLst/>
          </a:prstGeom>
          <a:noFill/>
        </p:spPr>
        <p:txBody>
          <a:bodyPr wrap="square" rtlCol="0">
            <a:spAutoFit/>
          </a:bodyPr>
          <a:lstStyle/>
          <a:p>
            <a:pPr algn="r"/>
            <a:r>
              <a:rPr lang="ar-JO" sz="2600" b="1" i="1" dirty="0" smtClean="0">
                <a:latin typeface="Times New Roman" panose="02020603050405020304" pitchFamily="18" charset="0"/>
                <a:cs typeface="Times New Roman" panose="02020603050405020304" pitchFamily="18" charset="0"/>
              </a:rPr>
              <a:t>على مستوى المجتمع والحكومات:</a:t>
            </a:r>
          </a:p>
          <a:p>
            <a:pPr algn="r"/>
            <a:r>
              <a:rPr lang="ar-JO" sz="2600" dirty="0" smtClean="0">
                <a:latin typeface="Times New Roman" panose="02020603050405020304" pitchFamily="18" charset="0"/>
                <a:cs typeface="Times New Roman" panose="02020603050405020304" pitchFamily="18" charset="0"/>
              </a:rPr>
              <a:t>تكون مساهمة الحكومات بالحفاظ على البيئة من خلال القوانين المتعلقة بشتى مجالات الأنشطة الإنسانية. تحظى البيئة في الأردن بخصوصية تجعلها تتأثر بالعوامل المحيطة أكثر من غيرها , اذ هناك محدودية في الموارد سواء كانت الزراعية او المائية مما يجعل ضرورة ترشيد الإستهلاك و التعامل معها بكفاءة أمرا مهما.</a:t>
            </a:r>
          </a:p>
          <a:p>
            <a:pPr algn="r"/>
            <a:endParaRPr lang="ar-JO" sz="2600" dirty="0">
              <a:latin typeface="Times New Roman" panose="02020603050405020304" pitchFamily="18" charset="0"/>
              <a:cs typeface="Times New Roman" panose="02020603050405020304" pitchFamily="18" charset="0"/>
            </a:endParaRPr>
          </a:p>
          <a:p>
            <a:pPr algn="r"/>
            <a:r>
              <a:rPr lang="ar-JO" sz="2600" dirty="0" smtClean="0">
                <a:latin typeface="Times New Roman" panose="02020603050405020304" pitchFamily="18" charset="0"/>
                <a:cs typeface="Times New Roman" panose="02020603050405020304" pitchFamily="18" charset="0"/>
              </a:rPr>
              <a:t>ان من اهم المشاكل البيئية في الأردن هو زيادة التلوث و النفايات الصلبة وظاهرة التصحر, اما فقر الموارد المائية فيعتبر على رأس الاولويات البيئية فهي تتناقص و الطلب في إزدياد، اذ يعد الأردن رابع أفقر دوله في العالم من المياه.</a:t>
            </a:r>
          </a:p>
          <a:p>
            <a:pPr algn="r"/>
            <a:endParaRPr lang="ar-JO" sz="2600" dirty="0">
              <a:latin typeface="Times New Roman" panose="02020603050405020304" pitchFamily="18" charset="0"/>
              <a:cs typeface="Times New Roman" panose="02020603050405020304" pitchFamily="18" charset="0"/>
            </a:endParaRPr>
          </a:p>
          <a:p>
            <a:pPr algn="r"/>
            <a:r>
              <a:rPr lang="ar-JO" sz="2600" dirty="0" smtClean="0">
                <a:latin typeface="Times New Roman" panose="02020603050405020304" pitchFamily="18" charset="0"/>
                <a:cs typeface="Times New Roman" panose="02020603050405020304" pitchFamily="18" charset="0"/>
              </a:rPr>
              <a:t>إزداد الحديث مؤخرا على إستغلال مصادر الطاقة النظيفة الصديقة للبيئة, إضافة إلى المطالبة بتشديد العقوبات البيئية ضد التلوث والمخالفات البيئية لتكون رادعة اكثر.</a:t>
            </a:r>
          </a:p>
          <a:p>
            <a:pPr algn="r"/>
            <a:r>
              <a:rPr lang="ar-JO" sz="2600" dirty="0" smtClean="0">
                <a:latin typeface="Times New Roman" panose="02020603050405020304" pitchFamily="18" charset="0"/>
                <a:cs typeface="Times New Roman" panose="02020603050405020304" pitchFamily="18" charset="0"/>
              </a:rPr>
              <a:t>واخيرا ، هناك حاجة إلى عيش مستدام في وئام مع الطبيعة عن طريق إحداث تغييرات على السياسات و الخيارات نحو أنماط حياة أنظف.</a:t>
            </a:r>
          </a:p>
          <a:p>
            <a:pPr algn="ctr"/>
            <a:r>
              <a:rPr lang="ar-JO" sz="2600" dirty="0" smtClean="0">
                <a:latin typeface="Times New Roman" panose="02020603050405020304" pitchFamily="18" charset="0"/>
                <a:cs typeface="Times New Roman" panose="02020603050405020304" pitchFamily="18" charset="0"/>
              </a:rPr>
              <a:t>لنعش تحت شعار:</a:t>
            </a:r>
          </a:p>
          <a:p>
            <a:pPr algn="ctr"/>
            <a:r>
              <a:rPr lang="ar-JO" sz="2600" dirty="0" smtClean="0">
                <a:latin typeface="Times New Roman" panose="02020603050405020304" pitchFamily="18" charset="0"/>
                <a:cs typeface="Times New Roman" panose="02020603050405020304" pitchFamily="18" charset="0"/>
              </a:rPr>
              <a:t>   </a:t>
            </a:r>
            <a:r>
              <a:rPr lang="ar-JO" sz="2600" b="1" dirty="0" smtClean="0">
                <a:latin typeface="Times New Roman" panose="02020603050405020304" pitchFamily="18" charset="0"/>
                <a:cs typeface="Times New Roman" panose="02020603050405020304" pitchFamily="18" charset="0"/>
              </a:rPr>
              <a:t>(لا نملك إلا أرضًا واحدة) </a:t>
            </a:r>
            <a:endParaRPr lang="en-US" sz="2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211606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2757" y="-350520"/>
            <a:ext cx="10018713" cy="1752599"/>
          </a:xfrm>
        </p:spPr>
        <p:txBody>
          <a:bodyPr>
            <a:normAutofit/>
          </a:bodyPr>
          <a:lstStyle/>
          <a:p>
            <a:r>
              <a:rPr lang="ar-JO" sz="3200" b="1" dirty="0" smtClean="0">
                <a:latin typeface="Times New Roman" panose="02020603050405020304" pitchFamily="18" charset="0"/>
                <a:cs typeface="Times New Roman" panose="02020603050405020304" pitchFamily="18" charset="0"/>
              </a:rPr>
              <a:t>المصادر </a:t>
            </a:r>
            <a:endParaRPr lang="en-US"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227908" y="1090748"/>
            <a:ext cx="10598331" cy="5440681"/>
          </a:xfrm>
        </p:spPr>
        <p:txBody>
          <a:bodyPr>
            <a:normAutofit fontScale="85000" lnSpcReduction="20000"/>
          </a:bodyPr>
          <a:lstStyle/>
          <a:p>
            <a:pPr marL="0" indent="0">
              <a:buNone/>
            </a:pPr>
            <a:endParaRPr lang="ar-JO" sz="2000" dirty="0">
              <a:latin typeface="Times New Roman" panose="02020603050405020304" pitchFamily="18" charset="0"/>
              <a:cs typeface="Times New Roman" panose="02020603050405020304" pitchFamily="18" charset="0"/>
            </a:endParaRPr>
          </a:p>
          <a:p>
            <a:pPr algn="r">
              <a:buFontTx/>
              <a:buChar char="-"/>
            </a:pPr>
            <a:r>
              <a:rPr lang="ar-JO" sz="2000" dirty="0" smtClean="0">
                <a:latin typeface="Times New Roman" panose="02020603050405020304" pitchFamily="18" charset="0"/>
                <a:cs typeface="Times New Roman" panose="02020603050405020304" pitchFamily="18" charset="0"/>
              </a:rPr>
              <a:t>-"البيئه في الاردن..تحديات كبيرة تصطدم بضعف الامكانات لمعالجتها"،4 تموز 2013،جريدة الدستور.</a:t>
            </a:r>
          </a:p>
          <a:p>
            <a:pPr marL="0" indent="0">
              <a:buNone/>
            </a:pPr>
            <a:r>
              <a:rPr lang="en-US" sz="2000" dirty="0" smtClean="0">
                <a:latin typeface="Times New Roman" panose="02020603050405020304" pitchFamily="18" charset="0"/>
                <a:cs typeface="Times New Roman" panose="02020603050405020304" pitchFamily="18" charset="0"/>
                <a:hlinkClick r:id="rId2"/>
              </a:rPr>
              <a:t>https</a:t>
            </a:r>
            <a:r>
              <a:rPr lang="en-US" sz="2000" dirty="0">
                <a:latin typeface="Times New Roman" panose="02020603050405020304" pitchFamily="18" charset="0"/>
                <a:cs typeface="Times New Roman" panose="02020603050405020304" pitchFamily="18" charset="0"/>
                <a:hlinkClick r:id="rId2"/>
              </a:rPr>
              <a:t>://</a:t>
            </a:r>
            <a:r>
              <a:rPr lang="en-US" sz="2000" dirty="0" smtClean="0">
                <a:latin typeface="Times New Roman" panose="02020603050405020304" pitchFamily="18" charset="0"/>
                <a:cs typeface="Times New Roman" panose="02020603050405020304" pitchFamily="18" charset="0"/>
                <a:hlinkClick r:id="rId2"/>
              </a:rPr>
              <a:t>www.addustour.com/articles/837679-</a:t>
            </a:r>
            <a:endParaRPr lang="ar-JO" sz="2000" dirty="0" smtClean="0">
              <a:latin typeface="Times New Roman" panose="02020603050405020304" pitchFamily="18" charset="0"/>
              <a:cs typeface="Times New Roman" panose="02020603050405020304" pitchFamily="18" charset="0"/>
            </a:endParaRPr>
          </a:p>
          <a:p>
            <a:pPr marL="0" indent="0" algn="r">
              <a:buNone/>
            </a:pPr>
            <a:r>
              <a:rPr lang="ar-JO" sz="2000" dirty="0" smtClean="0">
                <a:latin typeface="Times New Roman" panose="02020603050405020304" pitchFamily="18" charset="0"/>
                <a:cs typeface="Times New Roman" panose="02020603050405020304" pitchFamily="18" charset="0"/>
              </a:rPr>
              <a:t>- "بحث عن الوعي البيئي"، تم الدخول 3 ايار 2023، ستار شمس .</a:t>
            </a:r>
          </a:p>
          <a:p>
            <a:pPr marL="0" indent="0">
              <a:buNone/>
            </a:pPr>
            <a:r>
              <a:rPr lang="en-US" sz="2000" dirty="0">
                <a:latin typeface="Times New Roman" panose="02020603050405020304" pitchFamily="18" charset="0"/>
                <a:cs typeface="Times New Roman" panose="02020603050405020304" pitchFamily="18" charset="0"/>
                <a:hlinkClick r:id="rId3"/>
              </a:rPr>
              <a:t>https://</a:t>
            </a:r>
            <a:r>
              <a:rPr lang="en-US" sz="2000" dirty="0" smtClean="0">
                <a:latin typeface="Times New Roman" panose="02020603050405020304" pitchFamily="18" charset="0"/>
                <a:cs typeface="Times New Roman" panose="02020603050405020304" pitchFamily="18" charset="0"/>
                <a:hlinkClick r:id="rId3"/>
              </a:rPr>
              <a:t>www.starshams.com/2021/07/blog-post_24.html</a:t>
            </a:r>
            <a:endParaRPr lang="ar-JO" sz="2000" dirty="0" smtClean="0">
              <a:latin typeface="Times New Roman" panose="02020603050405020304" pitchFamily="18" charset="0"/>
              <a:cs typeface="Times New Roman" panose="02020603050405020304" pitchFamily="18" charset="0"/>
            </a:endParaRPr>
          </a:p>
          <a:p>
            <a:pPr algn="r">
              <a:buFontTx/>
              <a:buChar char="-"/>
            </a:pPr>
            <a:r>
              <a:rPr lang="ar-JO" sz="2000" dirty="0" smtClean="0">
                <a:latin typeface="Times New Roman" panose="02020603050405020304" pitchFamily="18" charset="0"/>
                <a:cs typeface="Times New Roman" panose="02020603050405020304" pitchFamily="18" charset="0"/>
              </a:rPr>
              <a:t>-"كيفية المحافظة على البيئة"،</a:t>
            </a:r>
            <a:r>
              <a:rPr lang="ar-JO" sz="2000" dirty="0">
                <a:latin typeface="Times New Roman" panose="02020603050405020304" pitchFamily="18" charset="0"/>
                <a:cs typeface="Times New Roman" panose="02020603050405020304" pitchFamily="18" charset="0"/>
              </a:rPr>
              <a:t> </a:t>
            </a:r>
            <a:r>
              <a:rPr lang="ar-JO" sz="2000" dirty="0" smtClean="0">
                <a:latin typeface="Times New Roman" panose="02020603050405020304" pitchFamily="18" charset="0"/>
                <a:cs typeface="Times New Roman" panose="02020603050405020304" pitchFamily="18" charset="0"/>
              </a:rPr>
              <a:t>تم </a:t>
            </a:r>
            <a:r>
              <a:rPr lang="ar-JO" sz="2000" dirty="0">
                <a:latin typeface="Times New Roman" panose="02020603050405020304" pitchFamily="18" charset="0"/>
                <a:cs typeface="Times New Roman" panose="02020603050405020304" pitchFamily="18" charset="0"/>
              </a:rPr>
              <a:t>الدخول 3 ايار 2023</a:t>
            </a:r>
            <a:r>
              <a:rPr lang="ar-JO" sz="2000" dirty="0" smtClean="0">
                <a:latin typeface="Times New Roman" panose="02020603050405020304" pitchFamily="18" charset="0"/>
                <a:cs typeface="Times New Roman" panose="02020603050405020304" pitchFamily="18" charset="0"/>
              </a:rPr>
              <a:t> ، موقع جيولوجي.</a:t>
            </a:r>
          </a:p>
          <a:p>
            <a:pPr>
              <a:buFontTx/>
              <a:buChar char="-"/>
            </a:pPr>
            <a:r>
              <a:rPr lang="en-US" sz="2000" u="sng" dirty="0" smtClean="0">
                <a:latin typeface="Times New Roman" panose="02020603050405020304" pitchFamily="18" charset="0"/>
                <a:cs typeface="Times New Roman" panose="02020603050405020304" pitchFamily="18" charset="0"/>
              </a:rPr>
              <a:t>https</a:t>
            </a:r>
            <a:r>
              <a:rPr lang="en-US" sz="2000" u="sng" dirty="0">
                <a:latin typeface="Times New Roman" panose="02020603050405020304" pitchFamily="18" charset="0"/>
                <a:cs typeface="Times New Roman" panose="02020603050405020304" pitchFamily="18" charset="0"/>
              </a:rPr>
              <a:t>://</a:t>
            </a:r>
            <a:r>
              <a:rPr lang="en-US" sz="2000" u="sng" dirty="0" smtClean="0">
                <a:latin typeface="Times New Roman" panose="02020603050405020304" pitchFamily="18" charset="0"/>
                <a:cs typeface="Times New Roman" panose="02020603050405020304" pitchFamily="18" charset="0"/>
              </a:rPr>
              <a:t>geolougy.com</a:t>
            </a:r>
            <a:endParaRPr lang="ar-JO" sz="2000" u="sng" dirty="0" smtClean="0">
              <a:latin typeface="Times New Roman" panose="02020603050405020304" pitchFamily="18" charset="0"/>
              <a:cs typeface="Times New Roman" panose="02020603050405020304" pitchFamily="18" charset="0"/>
            </a:endParaRPr>
          </a:p>
          <a:p>
            <a:pPr algn="r">
              <a:buFontTx/>
              <a:buChar char="-"/>
            </a:pPr>
            <a:r>
              <a:rPr lang="ar-JO" sz="2000" dirty="0" smtClean="0">
                <a:latin typeface="Times New Roman" panose="02020603050405020304" pitchFamily="18" charset="0"/>
                <a:cs typeface="Times New Roman" panose="02020603050405020304" pitchFamily="18" charset="0"/>
              </a:rPr>
              <a:t>-عبد السلام، شيرين."ماهي البيئة وكيف نحافظ عليها"،11 ايلول 2019، موقع الموسوعه العربية الشاملة.</a:t>
            </a:r>
          </a:p>
          <a:p>
            <a:pPr>
              <a:buFontTx/>
              <a:buChar char="-"/>
            </a:pPr>
            <a:r>
              <a:rPr lang="en-US" sz="2000" dirty="0">
                <a:latin typeface="Times New Roman" panose="02020603050405020304" pitchFamily="18" charset="0"/>
                <a:cs typeface="Times New Roman" panose="02020603050405020304" pitchFamily="18" charset="0"/>
                <a:hlinkClick r:id="rId4"/>
              </a:rPr>
              <a:t>https://</a:t>
            </a:r>
            <a:r>
              <a:rPr lang="en-US" sz="2000" dirty="0" smtClean="0">
                <a:latin typeface="Times New Roman" panose="02020603050405020304" pitchFamily="18" charset="0"/>
                <a:cs typeface="Times New Roman" panose="02020603050405020304" pitchFamily="18" charset="0"/>
                <a:hlinkClick r:id="rId4"/>
              </a:rPr>
              <a:t>www.mosoah.com/science/environment</a:t>
            </a:r>
            <a:endParaRPr lang="ar-JO" sz="2000" dirty="0" smtClean="0">
              <a:latin typeface="Times New Roman" panose="02020603050405020304" pitchFamily="18" charset="0"/>
              <a:cs typeface="Times New Roman" panose="02020603050405020304" pitchFamily="18" charset="0"/>
            </a:endParaRPr>
          </a:p>
          <a:p>
            <a:pPr marL="0" indent="0" algn="r">
              <a:buNone/>
            </a:pPr>
            <a:r>
              <a:rPr lang="ar-JO" sz="2000" dirty="0" smtClean="0">
                <a:latin typeface="Times New Roman" panose="02020603050405020304" pitchFamily="18" charset="0"/>
                <a:cs typeface="Times New Roman" panose="02020603050405020304" pitchFamily="18" charset="0"/>
              </a:rPr>
              <a:t>-"تعريف البيئة..ضرورة للحفاظ عليها"،تم الدخول 1 ايار 2023، موقع فيدو معنى جودة الحياة.</a:t>
            </a:r>
          </a:p>
          <a:p>
            <a:pPr marL="0" indent="0">
              <a:buNone/>
            </a:pPr>
            <a:r>
              <a:rPr lang="en-US" sz="2000" dirty="0">
                <a:latin typeface="Times New Roman" panose="02020603050405020304" pitchFamily="18" charset="0"/>
                <a:cs typeface="Times New Roman" panose="02020603050405020304" pitchFamily="18" charset="0"/>
                <a:hlinkClick r:id="rId5"/>
              </a:rPr>
              <a:t>https://</a:t>
            </a:r>
            <a:r>
              <a:rPr lang="en-US" sz="2000" dirty="0" smtClean="0">
                <a:latin typeface="Times New Roman" panose="02020603050405020304" pitchFamily="18" charset="0"/>
                <a:cs typeface="Times New Roman" panose="02020603050405020304" pitchFamily="18" charset="0"/>
                <a:hlinkClick r:id="rId5"/>
              </a:rPr>
              <a:t>www.feedo.net/Environment/Ecology/DefinitionOfEnvironment.htm</a:t>
            </a:r>
            <a:endParaRPr lang="ar-JO" sz="2000" dirty="0" smtClean="0">
              <a:latin typeface="Times New Roman" panose="02020603050405020304" pitchFamily="18" charset="0"/>
              <a:cs typeface="Times New Roman" panose="02020603050405020304" pitchFamily="18" charset="0"/>
            </a:endParaRPr>
          </a:p>
          <a:p>
            <a:pPr marL="0" indent="0" algn="r">
              <a:buNone/>
            </a:pPr>
            <a:r>
              <a:rPr lang="ar-JO" sz="2000" dirty="0" smtClean="0">
                <a:latin typeface="Times New Roman" panose="02020603050405020304" pitchFamily="18" charset="0"/>
                <a:cs typeface="Times New Roman" panose="02020603050405020304" pitchFamily="18" charset="0"/>
              </a:rPr>
              <a:t>-"الاردن يؤكد التزامه بمعالجة ازمات المناخ والطبيعة والمحافظة على البيئة"،5 حزيران 2022، موقع اليوم السابع.</a:t>
            </a:r>
          </a:p>
          <a:p>
            <a:pPr marL="0" indent="0">
              <a:buNone/>
            </a:pPr>
            <a:r>
              <a:rPr lang="en-US" sz="2000" dirty="0">
                <a:latin typeface="Times New Roman" panose="02020603050405020304" pitchFamily="18" charset="0"/>
                <a:cs typeface="Times New Roman" panose="02020603050405020304" pitchFamily="18" charset="0"/>
                <a:hlinkClick r:id="rId6"/>
              </a:rPr>
              <a:t>https://</a:t>
            </a:r>
            <a:r>
              <a:rPr lang="en-US" sz="2000" dirty="0" smtClean="0">
                <a:latin typeface="Times New Roman" panose="02020603050405020304" pitchFamily="18" charset="0"/>
                <a:cs typeface="Times New Roman" panose="02020603050405020304" pitchFamily="18" charset="0"/>
                <a:hlinkClick r:id="rId6"/>
              </a:rPr>
              <a:t>www.youm7.com/story/2022/6/</a:t>
            </a:r>
            <a:r>
              <a:rPr lang="ar-JO" sz="2000" dirty="0" smtClean="0">
                <a:latin typeface="Times New Roman" panose="02020603050405020304" pitchFamily="18" charset="0"/>
                <a:cs typeface="Times New Roman" panose="02020603050405020304" pitchFamily="18" charset="0"/>
                <a:hlinkClick r:id="rId6"/>
              </a:rPr>
              <a:t>5</a:t>
            </a:r>
            <a:endParaRPr lang="ar-JO" sz="2000" dirty="0" smtClean="0">
              <a:latin typeface="Times New Roman" panose="02020603050405020304" pitchFamily="18" charset="0"/>
              <a:cs typeface="Times New Roman" panose="02020603050405020304" pitchFamily="18" charset="0"/>
            </a:endParaRPr>
          </a:p>
          <a:p>
            <a:pPr marL="0" indent="0" algn="r">
              <a:buNone/>
            </a:pPr>
            <a:r>
              <a:rPr lang="ar-JO" sz="2000" dirty="0" smtClean="0">
                <a:latin typeface="Times New Roman" panose="02020603050405020304" pitchFamily="18" charset="0"/>
                <a:cs typeface="Times New Roman" panose="02020603050405020304" pitchFamily="18" charset="0"/>
              </a:rPr>
              <a:t>-"طرق المحافظة على الموارد البيئية"،تم الدخول في 29 نيسان 2023، موقع موضوع.</a:t>
            </a:r>
            <a:endParaRPr lang="en-US" sz="2000" dirty="0" smtClean="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hlinkClick r:id="rId7"/>
              </a:rPr>
              <a:t>https://</a:t>
            </a:r>
            <a:r>
              <a:rPr lang="en-US" sz="2000" dirty="0" smtClean="0">
                <a:latin typeface="Times New Roman" panose="02020603050405020304" pitchFamily="18" charset="0"/>
                <a:cs typeface="Times New Roman" panose="02020603050405020304" pitchFamily="18" charset="0"/>
                <a:hlinkClick r:id="rId7"/>
              </a:rPr>
              <a:t>mawdoo3.com/</a:t>
            </a:r>
            <a:endParaRPr lang="en-US" sz="2000" dirty="0" smtClean="0">
              <a:latin typeface="Times New Roman" panose="02020603050405020304" pitchFamily="18" charset="0"/>
              <a:cs typeface="Times New Roman" panose="02020603050405020304" pitchFamily="18" charset="0"/>
            </a:endParaRPr>
          </a:p>
          <a:p>
            <a:pPr marL="0" indent="0">
              <a:buNone/>
            </a:pPr>
            <a:endParaRPr lang="ar-JO" sz="2000" dirty="0" smtClean="0">
              <a:latin typeface="Times New Roman" panose="02020603050405020304" pitchFamily="18" charset="0"/>
              <a:cs typeface="Times New Roman" panose="02020603050405020304" pitchFamily="18" charset="0"/>
            </a:endParaRPr>
          </a:p>
          <a:p>
            <a:pPr marL="0" indent="0">
              <a:buNone/>
            </a:pPr>
            <a:endParaRPr lang="ar-JO" sz="2000" dirty="0">
              <a:latin typeface="Times New Roman" panose="02020603050405020304" pitchFamily="18" charset="0"/>
              <a:cs typeface="Times New Roman" panose="02020603050405020304" pitchFamily="18" charset="0"/>
            </a:endParaRPr>
          </a:p>
          <a:p>
            <a:pPr algn="r">
              <a:buFontTx/>
              <a:buChar char="-"/>
            </a:pPr>
            <a:endParaRPr lang="ar-JO" sz="2000" dirty="0" smtClean="0">
              <a:latin typeface="Times New Roman" panose="02020603050405020304" pitchFamily="18" charset="0"/>
              <a:cs typeface="Times New Roman" panose="02020603050405020304" pitchFamily="18" charset="0"/>
            </a:endParaRPr>
          </a:p>
          <a:p>
            <a:pPr algn="r">
              <a:buFontTx/>
              <a:buChar char="-"/>
            </a:pP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43818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01784" y="339635"/>
            <a:ext cx="10301240" cy="5451566"/>
          </a:xfrm>
        </p:spPr>
        <p:txBody>
          <a:bodyPr/>
          <a:lstStyle/>
          <a:p>
            <a:pPr marL="0" indent="0" algn="ctr">
              <a:buNone/>
            </a:pPr>
            <a:r>
              <a:rPr lang="ar-JO" b="1" dirty="0" smtClean="0">
                <a:latin typeface="Times New Roman" panose="02020603050405020304" pitchFamily="18" charset="0"/>
                <a:cs typeface="Times New Roman" panose="02020603050405020304" pitchFamily="18" charset="0"/>
              </a:rPr>
              <a:t>يُقال</a:t>
            </a:r>
            <a:r>
              <a:rPr lang="ar-JO" sz="2800" b="1" dirty="0" smtClean="0">
                <a:latin typeface="Times New Roman" panose="02020603050405020304" pitchFamily="18" charset="0"/>
                <a:cs typeface="Times New Roman" panose="02020603050405020304" pitchFamily="18" charset="0"/>
              </a:rPr>
              <a:t> ان الوعي البيئي يُعد المفتاح لمستقبل افضل ، وان امتلاك الادوات المناسبه لمواجهة التحديات المناخية المستقبلية اصبح واجبًا وتحديًا لقادة الغد لا مفر منه. </a:t>
            </a:r>
          </a:p>
          <a:p>
            <a:pPr marL="0" indent="0" algn="r">
              <a:buNone/>
            </a:pPr>
            <a:r>
              <a:rPr lang="ar-JO" sz="2800" dirty="0" smtClean="0">
                <a:latin typeface="Times New Roman" panose="02020603050405020304" pitchFamily="18" charset="0"/>
                <a:cs typeface="Times New Roman" panose="02020603050405020304" pitchFamily="18" charset="0"/>
              </a:rPr>
              <a:t>مع أزدياد المشكلات البيئيه منذ بداية القرن الواحدوالعشرين نجد ان هناك حاجة الى اكتساب الافراد والجماعات تنمية الشعور بالمسؤلية تجاه البيئة واكسابهم الوعي اللازم ليكونوا قادرين على التعامل مع البيئة بطريقة سليمه وغير مؤذية بمكوناتها .</a:t>
            </a:r>
          </a:p>
          <a:p>
            <a:pPr marL="0" indent="0" algn="r">
              <a:buNone/>
            </a:pPr>
            <a:r>
              <a:rPr lang="ar-JO" sz="2800" dirty="0">
                <a:latin typeface="Times New Roman" panose="02020603050405020304" pitchFamily="18" charset="0"/>
                <a:cs typeface="Times New Roman" panose="02020603050405020304" pitchFamily="18" charset="0"/>
              </a:rPr>
              <a:t>يتفق </a:t>
            </a:r>
            <a:r>
              <a:rPr lang="ar-JO" sz="2800" dirty="0" smtClean="0">
                <a:latin typeface="Times New Roman" panose="02020603050405020304" pitchFamily="18" charset="0"/>
                <a:cs typeface="Times New Roman" panose="02020603050405020304" pitchFamily="18" charset="0"/>
              </a:rPr>
              <a:t>العلماء </a:t>
            </a:r>
            <a:r>
              <a:rPr lang="ar-JO" sz="2800" dirty="0">
                <a:latin typeface="Times New Roman" panose="02020603050405020304" pitchFamily="18" charset="0"/>
                <a:cs typeface="Times New Roman" panose="02020603050405020304" pitchFamily="18" charset="0"/>
              </a:rPr>
              <a:t>على أن </a:t>
            </a:r>
            <a:r>
              <a:rPr lang="ar-JO" sz="2800" b="1" dirty="0">
                <a:latin typeface="Times New Roman" panose="02020603050405020304" pitchFamily="18" charset="0"/>
                <a:cs typeface="Times New Roman" panose="02020603050405020304" pitchFamily="18" charset="0"/>
              </a:rPr>
              <a:t>مفهوم البيئة </a:t>
            </a:r>
            <a:r>
              <a:rPr lang="ar-JO" sz="2800" dirty="0">
                <a:latin typeface="Times New Roman" panose="02020603050405020304" pitchFamily="18" charset="0"/>
                <a:cs typeface="Times New Roman" panose="02020603050405020304" pitchFamily="18" charset="0"/>
              </a:rPr>
              <a:t>يشمل جميع الظروف والعوامل الخارجية التي تعيش فيها الكائنات الحية وتؤثر في العمليات التي تقوم بها. فالبيئة بالنسبة للإنسان- “الإطار الذي يعيش فيه والذي يحتوي على التربة والماء والهواء وما يتضمنه كل عنصر من هذه العناصر الثلاثة من مكونات </a:t>
            </a:r>
            <a:r>
              <a:rPr lang="ar-JO" sz="2800" dirty="0" smtClean="0">
                <a:latin typeface="Times New Roman" panose="02020603050405020304" pitchFamily="18" charset="0"/>
                <a:cs typeface="Times New Roman" panose="02020603050405020304" pitchFamily="18" charset="0"/>
              </a:rPr>
              <a:t>غير حية، </a:t>
            </a:r>
            <a:r>
              <a:rPr lang="ar-JO" sz="2800" dirty="0">
                <a:latin typeface="Times New Roman" panose="02020603050405020304" pitchFamily="18" charset="0"/>
                <a:cs typeface="Times New Roman" panose="02020603050405020304" pitchFamily="18" charset="0"/>
              </a:rPr>
              <a:t>وكائنات تنبض بالحياة. وما يسود هذا الإطار من مظاهر شتى من طقس ومناخ ورياح وأمطار وجاذبية و </a:t>
            </a:r>
            <a:r>
              <a:rPr lang="ar-JO" sz="2800" dirty="0" smtClean="0">
                <a:latin typeface="Times New Roman" panose="02020603050405020304" pitchFamily="18" charset="0"/>
                <a:cs typeface="Times New Roman" panose="02020603050405020304" pitchFamily="18" charset="0"/>
              </a:rPr>
              <a:t>مغناطيسية.</a:t>
            </a:r>
          </a:p>
        </p:txBody>
      </p:sp>
    </p:spTree>
    <p:extLst>
      <p:ext uri="{BB962C8B-B14F-4D97-AF65-F5344CB8AC3E}">
        <p14:creationId xmlns:p14="http://schemas.microsoft.com/office/powerpoint/2010/main" val="1161543798"/>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الموارد الطبيعية والبشرية - مقال تعريفي">
            <a:extLst>
              <a:ext uri="{FF2B5EF4-FFF2-40B4-BE49-F238E27FC236}">
                <a16:creationId xmlns:a16="http://schemas.microsoft.com/office/drawing/2014/main" id="{6C53A20D-95C5-4072-B1A6-C1D660189B73}"/>
              </a:ext>
            </a:extLst>
          </p:cNvPr>
          <p:cNvPicPr/>
          <p:nvPr/>
        </p:nvPicPr>
        <p:blipFill rotWithShape="1">
          <a:blip r:embed="rId2" cstate="print">
            <a:extLst>
              <a:ext uri="{28A0092B-C50C-407E-A947-70E740481C1C}">
                <a14:useLocalDpi xmlns:a14="http://schemas.microsoft.com/office/drawing/2010/main" val="0"/>
              </a:ext>
            </a:extLst>
          </a:blip>
          <a:srcRect l="8696" r="4172"/>
          <a:stretch/>
        </p:blipFill>
        <p:spPr bwMode="auto">
          <a:xfrm>
            <a:off x="4992284" y="-179094"/>
            <a:ext cx="6958147" cy="3444808"/>
          </a:xfrm>
          <a:prstGeom prst="rect">
            <a:avLst/>
          </a:prstGeom>
          <a:ln>
            <a:noFill/>
          </a:ln>
          <a:effectLst>
            <a:softEdge rad="112500"/>
          </a:effectLst>
        </p:spPr>
      </p:pic>
      <p:sp>
        <p:nvSpPr>
          <p:cNvPr id="6" name="Title 1">
            <a:extLst>
              <a:ext uri="{FF2B5EF4-FFF2-40B4-BE49-F238E27FC236}">
                <a16:creationId xmlns:a16="http://schemas.microsoft.com/office/drawing/2014/main" id="{6C9613FD-7A08-4E62-BEBB-6C418538FD67}"/>
              </a:ext>
            </a:extLst>
          </p:cNvPr>
          <p:cNvSpPr>
            <a:spLocks noGrp="1"/>
          </p:cNvSpPr>
          <p:nvPr>
            <p:ph type="ctrTitle"/>
          </p:nvPr>
        </p:nvSpPr>
        <p:spPr>
          <a:xfrm>
            <a:off x="2107474" y="3467100"/>
            <a:ext cx="9842957" cy="4088577"/>
          </a:xfrm>
        </p:spPr>
        <p:txBody>
          <a:bodyPr>
            <a:normAutofit fontScale="90000"/>
          </a:bodyPr>
          <a:lstStyle/>
          <a:p>
            <a:pPr rtl="1"/>
            <a:r>
              <a:rPr lang="ar-JO" sz="3100" dirty="0" smtClean="0">
                <a:latin typeface="Times New Roman" panose="02020603050405020304" pitchFamily="18" charset="0"/>
                <a:cs typeface="Times New Roman" panose="02020603050405020304" pitchFamily="18" charset="0"/>
              </a:rPr>
              <a:t/>
            </a:r>
            <a:br>
              <a:rPr lang="ar-JO" sz="3100" dirty="0" smtClean="0">
                <a:latin typeface="Times New Roman" panose="02020603050405020304" pitchFamily="18" charset="0"/>
                <a:cs typeface="Times New Roman" panose="02020603050405020304" pitchFamily="18" charset="0"/>
              </a:rPr>
            </a:br>
            <a:r>
              <a:rPr lang="ar-JO" sz="3100" b="1" dirty="0" smtClean="0">
                <a:latin typeface="Times New Roman" panose="02020603050405020304" pitchFamily="18" charset="0"/>
                <a:cs typeface="Times New Roman" panose="02020603050405020304" pitchFamily="18" charset="0"/>
              </a:rPr>
              <a:t>الموارد الطبيعية هي كل ما تؤمنه الطبيعة من مخزونات بشكل طبيعي  يستفيد الانسان منها :</a:t>
            </a:r>
            <a:r>
              <a:rPr lang="ar-JO" sz="2800" dirty="0" smtClean="0"/>
              <a:t/>
            </a:r>
            <a:br>
              <a:rPr lang="ar-JO" sz="2800" dirty="0" smtClean="0"/>
            </a:br>
            <a:r>
              <a:rPr lang="ar-JO" sz="2800" dirty="0" smtClean="0"/>
              <a:t>1</a:t>
            </a:r>
            <a:r>
              <a:rPr lang="ar-JO" sz="2800" dirty="0">
                <a:latin typeface="Times New Roman" panose="02020603050405020304" pitchFamily="18" charset="0"/>
                <a:cs typeface="Times New Roman" panose="02020603050405020304" pitchFamily="18" charset="0"/>
              </a:rPr>
              <a:t>) سطح الأرض المستخدم في الزراعة والصناعة ما يحويه من غابات </a:t>
            </a:r>
            <a:r>
              <a:rPr lang="ar-JO" sz="2800" dirty="0" smtClean="0">
                <a:latin typeface="Times New Roman" panose="02020603050405020304" pitchFamily="18" charset="0"/>
                <a:cs typeface="Times New Roman" panose="02020603050405020304" pitchFamily="18" charset="0"/>
              </a:rPr>
              <a:t>ومراعي.</a:t>
            </a:r>
            <a:br>
              <a:rPr lang="ar-JO" sz="2800" dirty="0" smtClean="0">
                <a:latin typeface="Times New Roman" panose="02020603050405020304" pitchFamily="18" charset="0"/>
                <a:cs typeface="Times New Roman" panose="02020603050405020304" pitchFamily="18" charset="0"/>
              </a:rPr>
            </a:br>
            <a:r>
              <a:rPr lang="ar-JO" sz="2800" dirty="0" smtClean="0">
                <a:latin typeface="Times New Roman" panose="02020603050405020304" pitchFamily="18" charset="0"/>
                <a:cs typeface="Times New Roman" panose="02020603050405020304" pitchFamily="18" charset="0"/>
              </a:rPr>
              <a:t>2</a:t>
            </a:r>
            <a:r>
              <a:rPr lang="ar-JO" sz="3100" dirty="0" smtClean="0">
                <a:latin typeface="Times New Roman" panose="02020603050405020304" pitchFamily="18" charset="0"/>
                <a:cs typeface="Times New Roman" panose="02020603050405020304" pitchFamily="18" charset="0"/>
              </a:rPr>
              <a:t>) </a:t>
            </a:r>
            <a:r>
              <a:rPr lang="ar-JO" sz="3100" dirty="0">
                <a:latin typeface="Times New Roman" panose="02020603050405020304" pitchFamily="18" charset="0"/>
                <a:cs typeface="Times New Roman" panose="02020603050405020304" pitchFamily="18" charset="0"/>
              </a:rPr>
              <a:t>باطن الأرض بما يحويه من موارد معدنيّة كالنّفط </a:t>
            </a:r>
            <a:r>
              <a:rPr lang="ar-JO" sz="3100" dirty="0" smtClean="0">
                <a:latin typeface="Times New Roman" panose="02020603050405020304" pitchFamily="18" charset="0"/>
                <a:cs typeface="Times New Roman" panose="02020603050405020304" pitchFamily="18" charset="0"/>
              </a:rPr>
              <a:t>والفحم.</a:t>
            </a:r>
            <a:br>
              <a:rPr lang="ar-JO" sz="3100" dirty="0" smtClean="0">
                <a:latin typeface="Times New Roman" panose="02020603050405020304" pitchFamily="18" charset="0"/>
                <a:cs typeface="Times New Roman" panose="02020603050405020304" pitchFamily="18" charset="0"/>
              </a:rPr>
            </a:br>
            <a:r>
              <a:rPr lang="ar-JO" sz="3100" dirty="0" smtClean="0">
                <a:latin typeface="Times New Roman" panose="02020603050405020304" pitchFamily="18" charset="0"/>
                <a:cs typeface="Times New Roman" panose="02020603050405020304" pitchFamily="18" charset="0"/>
              </a:rPr>
              <a:t>3) </a:t>
            </a:r>
            <a:r>
              <a:rPr lang="ar-JO" sz="3100" dirty="0">
                <a:latin typeface="Times New Roman" panose="02020603050405020304" pitchFamily="18" charset="0"/>
                <a:cs typeface="Times New Roman" panose="02020603050405020304" pitchFamily="18" charset="0"/>
              </a:rPr>
              <a:t>موارد المياه كالأنهار والبحار والمحيطات وما تتضمنّه من أحياء مائيّة</a:t>
            </a:r>
            <a:r>
              <a:rPr lang="ar-JO" sz="3100" dirty="0" smtClean="0">
                <a:latin typeface="Times New Roman" panose="02020603050405020304" pitchFamily="18" charset="0"/>
                <a:cs typeface="Times New Roman" panose="02020603050405020304" pitchFamily="18" charset="0"/>
              </a:rPr>
              <a:t>.</a:t>
            </a:r>
            <a:br>
              <a:rPr lang="ar-JO" sz="3100" dirty="0" smtClean="0">
                <a:latin typeface="Times New Roman" panose="02020603050405020304" pitchFamily="18" charset="0"/>
                <a:cs typeface="Times New Roman" panose="02020603050405020304" pitchFamily="18" charset="0"/>
              </a:rPr>
            </a:br>
            <a:r>
              <a:rPr lang="ar-JO" sz="3100" dirty="0">
                <a:latin typeface="Times New Roman" panose="02020603050405020304" pitchFamily="18" charset="0"/>
                <a:cs typeface="Times New Roman" panose="02020603050405020304" pitchFamily="18" charset="0"/>
              </a:rPr>
              <a:t>4) الهواء أو الغلاف الجّوي المحيط بالأرض, وما يحتويه من </a:t>
            </a:r>
            <a:r>
              <a:rPr lang="ar-JO" sz="3100" dirty="0" smtClean="0">
                <a:latin typeface="Times New Roman" panose="02020603050405020304" pitchFamily="18" charset="0"/>
                <a:cs typeface="Times New Roman" panose="02020603050405020304" pitchFamily="18" charset="0"/>
              </a:rPr>
              <a:t>غازات.</a:t>
            </a:r>
            <a:r>
              <a:rPr lang="en-US" sz="2800" dirty="0"/>
              <a:t/>
            </a:r>
            <a:br>
              <a:rPr lang="en-US" sz="2800" dirty="0"/>
            </a:br>
            <a:r>
              <a:rPr lang="ar-JO" sz="2800" dirty="0" smtClean="0"/>
              <a:t> </a:t>
            </a:r>
            <a:r>
              <a:rPr lang="en-US" sz="2800" dirty="0"/>
              <a:t/>
            </a:r>
            <a:br>
              <a:rPr lang="en-US" sz="2800" dirty="0"/>
            </a:br>
            <a:r>
              <a:rPr lang="en-US" sz="2800" dirty="0"/>
              <a:t/>
            </a:r>
            <a:br>
              <a:rPr lang="en-US" sz="2800" dirty="0"/>
            </a:br>
            <a:r>
              <a:rPr lang="ar-JO" sz="2800" dirty="0" smtClean="0">
                <a:latin typeface="Times New Roman" panose="02020603050405020304" pitchFamily="18" charset="0"/>
                <a:cs typeface="Times New Roman" panose="02020603050405020304" pitchFamily="18" charset="0"/>
              </a:rPr>
              <a:t/>
            </a:r>
            <a:br>
              <a:rPr lang="ar-JO" sz="2800" dirty="0" smtClean="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75992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B91D2-7F66-4587-B143-EE9C682F1261}"/>
              </a:ext>
            </a:extLst>
          </p:cNvPr>
          <p:cNvSpPr>
            <a:spLocks noGrp="1"/>
          </p:cNvSpPr>
          <p:nvPr>
            <p:ph type="ctrTitle"/>
          </p:nvPr>
        </p:nvSpPr>
        <p:spPr>
          <a:xfrm>
            <a:off x="2069611" y="-440544"/>
            <a:ext cx="9660835" cy="2387600"/>
          </a:xfrm>
        </p:spPr>
        <p:txBody>
          <a:bodyPr numCol="1">
            <a:normAutofit/>
          </a:bodyPr>
          <a:lstStyle/>
          <a:p>
            <a:pPr algn="r" rtl="1"/>
            <a:r>
              <a:rPr lang="ar-JO"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الاستخدام الخاطئ للموارد يؤدّي إلى التّلوّث. </a:t>
            </a:r>
            <a:r>
              <a:rPr lang="ar-JO" dirty="0"/>
              <a:t/>
            </a:r>
            <a:br>
              <a:rPr lang="ar-JO" dirty="0"/>
            </a:br>
            <a:endParaRPr lang="en-US" dirty="0"/>
          </a:p>
        </p:txBody>
      </p:sp>
      <p:pic>
        <p:nvPicPr>
          <p:cNvPr id="5" name="Picture 4" descr="تعبير عن الحفاظ على البيئة - سطور">
            <a:extLst>
              <a:ext uri="{FF2B5EF4-FFF2-40B4-BE49-F238E27FC236}">
                <a16:creationId xmlns:a16="http://schemas.microsoft.com/office/drawing/2014/main" id="{8CC194C9-3572-48CA-ACD8-D752EE05287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36584" y="625445"/>
            <a:ext cx="3813657" cy="2488853"/>
          </a:xfrm>
          <a:prstGeom prst="rect">
            <a:avLst/>
          </a:prstGeom>
          <a:ln>
            <a:noFill/>
          </a:ln>
          <a:effectLst>
            <a:softEdge rad="112500"/>
          </a:effectLst>
        </p:spPr>
      </p:pic>
      <p:sp>
        <p:nvSpPr>
          <p:cNvPr id="6" name="Rectangle 5">
            <a:extLst>
              <a:ext uri="{FF2B5EF4-FFF2-40B4-BE49-F238E27FC236}">
                <a16:creationId xmlns:a16="http://schemas.microsoft.com/office/drawing/2014/main" id="{833EF15D-02A4-4B4E-8EDA-F91B01C0211A}"/>
              </a:ext>
            </a:extLst>
          </p:cNvPr>
          <p:cNvSpPr/>
          <p:nvPr/>
        </p:nvSpPr>
        <p:spPr>
          <a:xfrm>
            <a:off x="4136570" y="1206533"/>
            <a:ext cx="7507547" cy="1481046"/>
          </a:xfrm>
          <a:prstGeom prst="rect">
            <a:avLst/>
          </a:prstGeom>
        </p:spPr>
        <p:txBody>
          <a:bodyPr wrap="square">
            <a:spAutoFit/>
          </a:bodyPr>
          <a:lstStyle/>
          <a:p>
            <a:pPr algn="just" rtl="1">
              <a:lnSpc>
                <a:spcPct val="107000"/>
              </a:lnSpc>
            </a:pPr>
            <a:r>
              <a:rPr lang="ar-SA" sz="3200" b="1" dirty="0" smtClean="0">
                <a:latin typeface="Times New Roman" panose="02020603050405020304" pitchFamily="18" charset="0"/>
                <a:ea typeface="Times New Roman" panose="02020603050405020304" pitchFamily="18" charset="0"/>
                <a:cs typeface="Times New Roman" panose="02020603050405020304" pitchFamily="18" charset="0"/>
              </a:rPr>
              <a:t>التلوث البيئي</a:t>
            </a:r>
            <a:r>
              <a:rPr lang="ar-JO" sz="3200" b="1" dirty="0" smtClean="0">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rtl="1"/>
            <a:r>
              <a:rPr lang="ar-SA" sz="2800" dirty="0">
                <a:latin typeface="Times New Roman" panose="02020603050405020304" pitchFamily="18" charset="0"/>
                <a:ea typeface="Times New Roman" panose="02020603050405020304" pitchFamily="18" charset="0"/>
                <a:cs typeface="Times New Roman" panose="02020603050405020304" pitchFamily="18" charset="0"/>
              </a:rPr>
              <a:t>عادة ما يكون التلوث البيئي، على شكل مواد ضارة تهاجم الهواء والماء والتربة</a:t>
            </a:r>
            <a:r>
              <a:rPr lang="ar-JO" sz="2800" dirty="0">
                <a:latin typeface="Times New Roman" panose="02020603050405020304" pitchFamily="18" charset="0"/>
                <a:ea typeface="Times New Roman" panose="02020603050405020304" pitchFamily="18" charset="0"/>
                <a:cs typeface="Times New Roman" panose="02020603050405020304" pitchFamily="18" charset="0"/>
              </a:rPr>
              <a:t>.</a:t>
            </a:r>
            <a:r>
              <a:rPr lang="ar-SA" sz="28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F04D9553-78F4-401B-B253-8B3E9CF22A76}"/>
              </a:ext>
            </a:extLst>
          </p:cNvPr>
          <p:cNvSpPr txBox="1"/>
          <p:nvPr/>
        </p:nvSpPr>
        <p:spPr>
          <a:xfrm>
            <a:off x="2830286" y="2853610"/>
            <a:ext cx="9003905" cy="2739211"/>
          </a:xfrm>
          <a:prstGeom prst="rect">
            <a:avLst/>
          </a:prstGeom>
          <a:noFill/>
        </p:spPr>
        <p:txBody>
          <a:bodyPr wrap="square" rtlCol="0">
            <a:spAutoFit/>
          </a:bodyPr>
          <a:lstStyle/>
          <a:p>
            <a:pPr algn="r" rtl="1"/>
            <a:r>
              <a:rPr lang="ar-JO" sz="3200" b="1" dirty="0" smtClean="0">
                <a:latin typeface="Times New Roman" panose="02020603050405020304" pitchFamily="18" charset="0"/>
                <a:cs typeface="Times New Roman" panose="02020603050405020304" pitchFamily="18" charset="0"/>
              </a:rPr>
              <a:t>تلوّث الهواء:</a:t>
            </a:r>
          </a:p>
          <a:p>
            <a:pPr marL="457200" indent="-457200" algn="r" rtl="1">
              <a:buFont typeface="Arial" panose="020B0604020202020204" pitchFamily="34" charset="0"/>
              <a:buChar char="•"/>
            </a:pPr>
            <a:r>
              <a:rPr lang="ar-JO" sz="2800" dirty="0" smtClean="0">
                <a:latin typeface="Times New Roman" panose="02020603050405020304" pitchFamily="18" charset="0"/>
                <a:cs typeface="Times New Roman" panose="02020603050405020304" pitchFamily="18" charset="0"/>
              </a:rPr>
              <a:t>تلوّث </a:t>
            </a:r>
            <a:r>
              <a:rPr lang="ar-JO" sz="2800" dirty="0">
                <a:latin typeface="Times New Roman" panose="02020603050405020304" pitchFamily="18" charset="0"/>
                <a:cs typeface="Times New Roman" panose="02020603050405020304" pitchFamily="18" charset="0"/>
              </a:rPr>
              <a:t>الهواء بسبب الإحراق الدّاخلي للوقود لأغراض الطّهي والتّدفئة.</a:t>
            </a:r>
          </a:p>
          <a:p>
            <a:pPr marL="457200" indent="-457200" algn="r" rtl="1">
              <a:buFont typeface="Arial" panose="020B0604020202020204" pitchFamily="34" charset="0"/>
              <a:buChar char="•"/>
            </a:pPr>
            <a:r>
              <a:rPr lang="ar-JO" sz="2800" dirty="0" smtClean="0">
                <a:latin typeface="Times New Roman" panose="02020603050405020304" pitchFamily="18" charset="0"/>
                <a:cs typeface="Times New Roman" panose="02020603050405020304" pitchFamily="18" charset="0"/>
              </a:rPr>
              <a:t>الصّناعات </a:t>
            </a:r>
            <a:r>
              <a:rPr lang="ar-JO" sz="2800" dirty="0">
                <a:latin typeface="Times New Roman" panose="02020603050405020304" pitchFamily="18" charset="0"/>
                <a:cs typeface="Times New Roman" panose="02020603050405020304" pitchFamily="18" charset="0"/>
              </a:rPr>
              <a:t>وانبعاث الغازات السّامّة وعدم استخدام المصافي</a:t>
            </a:r>
            <a:r>
              <a:rPr lang="ar-JO" sz="2800" dirty="0" smtClean="0">
                <a:latin typeface="Times New Roman" panose="02020603050405020304" pitchFamily="18" charset="0"/>
                <a:cs typeface="Times New Roman" panose="02020603050405020304" pitchFamily="18" charset="0"/>
              </a:rPr>
              <a:t>.</a:t>
            </a:r>
          </a:p>
          <a:p>
            <a:pPr marL="457200" indent="-457200" algn="r" rtl="1">
              <a:buFont typeface="Arial" panose="020B0604020202020204" pitchFamily="34" charset="0"/>
              <a:buChar char="•"/>
            </a:pPr>
            <a:r>
              <a:rPr lang="ar-JO" sz="2800" dirty="0">
                <a:latin typeface="Times New Roman" panose="02020603050405020304" pitchFamily="18" charset="0"/>
                <a:cs typeface="Times New Roman" panose="02020603050405020304" pitchFamily="18" charset="0"/>
              </a:rPr>
              <a:t>النّقل وكثرة أستخدام السّيّارات.</a:t>
            </a:r>
          </a:p>
          <a:p>
            <a:pPr marL="457200" indent="-457200" algn="r" rtl="1">
              <a:buFont typeface="Arial" panose="020B0604020202020204" pitchFamily="34" charset="0"/>
              <a:buChar char="•"/>
            </a:pPr>
            <a:r>
              <a:rPr lang="ar-JO" sz="2800" dirty="0">
                <a:latin typeface="Times New Roman" panose="02020603050405020304" pitchFamily="18" charset="0"/>
                <a:cs typeface="Times New Roman" panose="02020603050405020304" pitchFamily="18" charset="0"/>
              </a:rPr>
              <a:t>حرائق الغابات وقطع الأشجار.</a:t>
            </a:r>
          </a:p>
          <a:p>
            <a:pPr marL="457200" indent="-457200" algn="r" rtl="1">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p:txBody>
      </p:sp>
      <p:pic>
        <p:nvPicPr>
          <p:cNvPr id="10" name="Picture 9" descr="قطاع النقل مسؤول عن نحو ربع انبعاثات ثاني أوكسيد الكربون المرتبطة بالطاقة">
            <a:extLst>
              <a:ext uri="{FF2B5EF4-FFF2-40B4-BE49-F238E27FC236}">
                <a16:creationId xmlns:a16="http://schemas.microsoft.com/office/drawing/2014/main" id="{68FD183D-F357-46CB-93F0-25BFA5FA028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34199" y="5060864"/>
            <a:ext cx="2709547" cy="1797136"/>
          </a:xfrm>
          <a:prstGeom prst="rect">
            <a:avLst/>
          </a:prstGeom>
          <a:ln>
            <a:noFill/>
          </a:ln>
          <a:effectLst>
            <a:softEdge rad="112500"/>
          </a:effectLst>
        </p:spPr>
      </p:pic>
      <p:pic>
        <p:nvPicPr>
          <p:cNvPr id="11" name="Picture 10" descr="تلوث الهواء هو أشهر أنواع التلوث وأكثرها تدميراً">
            <a:extLst>
              <a:ext uri="{FF2B5EF4-FFF2-40B4-BE49-F238E27FC236}">
                <a16:creationId xmlns:a16="http://schemas.microsoft.com/office/drawing/2014/main" id="{F57AE818-C189-4422-9EAB-3AAD822BA374}"/>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86198" y="5060864"/>
            <a:ext cx="2731792" cy="1797136"/>
          </a:xfrm>
          <a:prstGeom prst="rect">
            <a:avLst/>
          </a:prstGeom>
          <a:ln>
            <a:noFill/>
          </a:ln>
          <a:effectLst>
            <a:softEdge rad="112500"/>
          </a:effectLst>
        </p:spPr>
      </p:pic>
      <p:pic>
        <p:nvPicPr>
          <p:cNvPr id="12" name="Picture 11" descr="الحرائق من الاسباب الرئيسية التلوث البيئي ">
            <a:extLst>
              <a:ext uri="{FF2B5EF4-FFF2-40B4-BE49-F238E27FC236}">
                <a16:creationId xmlns:a16="http://schemas.microsoft.com/office/drawing/2014/main" id="{A1E8BAED-BD39-4725-A634-EDD1EF4E958E}"/>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08913" y="5060864"/>
            <a:ext cx="2783675" cy="1797136"/>
          </a:xfrm>
          <a:prstGeom prst="rect">
            <a:avLst/>
          </a:prstGeom>
          <a:ln>
            <a:noFill/>
          </a:ln>
          <a:effectLst>
            <a:softEdge rad="112500"/>
          </a:effectLst>
        </p:spPr>
      </p:pic>
      <p:pic>
        <p:nvPicPr>
          <p:cNvPr id="13" name="Picture 12" descr="التلوث البيئي .. أسباب ومخاطر وحلول">
            <a:extLst>
              <a:ext uri="{FF2B5EF4-FFF2-40B4-BE49-F238E27FC236}">
                <a16:creationId xmlns:a16="http://schemas.microsoft.com/office/drawing/2014/main" id="{7AA096DA-9F96-4D7C-A881-763AB46BCD04}"/>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7920" y="5033557"/>
            <a:ext cx="2709750" cy="1789673"/>
          </a:xfrm>
          <a:prstGeom prst="rect">
            <a:avLst/>
          </a:prstGeom>
          <a:ln>
            <a:noFill/>
          </a:ln>
          <a:effectLst>
            <a:softEdge rad="112500"/>
          </a:effectLst>
        </p:spPr>
      </p:pic>
    </p:spTree>
    <p:extLst>
      <p:ext uri="{BB962C8B-B14F-4D97-AF65-F5344CB8AC3E}">
        <p14:creationId xmlns:p14="http://schemas.microsoft.com/office/powerpoint/2010/main" val="452920686"/>
      </p:ext>
    </p:extLst>
  </p:cSld>
  <p:clrMapOvr>
    <a:masterClrMapping/>
  </p:clrMapOvr>
  <p:transition spd="med">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Millions of dead fish wash up amid heat wave in Australia">
            <a:extLst>
              <a:ext uri="{FF2B5EF4-FFF2-40B4-BE49-F238E27FC236}">
                <a16:creationId xmlns:a16="http://schemas.microsoft.com/office/drawing/2014/main" id="{D9FFD970-B743-4558-914A-2F7F356B03F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816" y="4956867"/>
            <a:ext cx="3072693" cy="172838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807A87B-F605-4076-B547-D4182A412058}"/>
              </a:ext>
            </a:extLst>
          </p:cNvPr>
          <p:cNvSpPr>
            <a:spLocks noGrp="1"/>
          </p:cNvSpPr>
          <p:nvPr>
            <p:ph type="ctrTitle"/>
          </p:nvPr>
        </p:nvSpPr>
        <p:spPr>
          <a:xfrm>
            <a:off x="7756686" y="-13376"/>
            <a:ext cx="4055166" cy="978798"/>
          </a:xfrm>
        </p:spPr>
        <p:txBody>
          <a:bodyPr>
            <a:normAutofit/>
          </a:bodyPr>
          <a:lstStyle/>
          <a:p>
            <a:r>
              <a:rPr lang="ar-JO" sz="3200" b="1" dirty="0">
                <a:latin typeface="Times New Roman" panose="02020603050405020304" pitchFamily="18" charset="0"/>
                <a:cs typeface="Times New Roman" panose="02020603050405020304" pitchFamily="18" charset="0"/>
              </a:rPr>
              <a:t>تلوّث الأرض</a:t>
            </a:r>
            <a:endParaRPr lang="en-US" sz="3200" b="1" dirty="0">
              <a:latin typeface="Times New Roman" panose="02020603050405020304" pitchFamily="18" charset="0"/>
              <a:cs typeface="Times New Roman" panose="02020603050405020304" pitchFamily="18" charset="0"/>
            </a:endParaRPr>
          </a:p>
        </p:txBody>
      </p:sp>
      <p:pic>
        <p:nvPicPr>
          <p:cNvPr id="4" name="Picture 3" descr="التلوث البيئي  التربة مطمر نفايات">
            <a:extLst>
              <a:ext uri="{FF2B5EF4-FFF2-40B4-BE49-F238E27FC236}">
                <a16:creationId xmlns:a16="http://schemas.microsoft.com/office/drawing/2014/main" id="{D1D02B46-A3CF-4DB7-9905-1F2EC06E94C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65504" y="280121"/>
            <a:ext cx="2790787" cy="2197184"/>
          </a:xfrm>
          <a:prstGeom prst="rect">
            <a:avLst/>
          </a:prstGeom>
          <a:ln>
            <a:noFill/>
          </a:ln>
          <a:effectLst>
            <a:softEdge rad="112500"/>
          </a:effectLst>
        </p:spPr>
      </p:pic>
      <p:sp>
        <p:nvSpPr>
          <p:cNvPr id="5" name="TextBox 4">
            <a:extLst>
              <a:ext uri="{FF2B5EF4-FFF2-40B4-BE49-F238E27FC236}">
                <a16:creationId xmlns:a16="http://schemas.microsoft.com/office/drawing/2014/main" id="{812E8A96-4B7A-4756-A5E7-D6237E2461F1}"/>
              </a:ext>
            </a:extLst>
          </p:cNvPr>
          <p:cNvSpPr txBox="1"/>
          <p:nvPr/>
        </p:nvSpPr>
        <p:spPr>
          <a:xfrm>
            <a:off x="3413762" y="965422"/>
            <a:ext cx="8211426" cy="523220"/>
          </a:xfrm>
          <a:prstGeom prst="rect">
            <a:avLst/>
          </a:prstGeom>
          <a:noFill/>
        </p:spPr>
        <p:txBody>
          <a:bodyPr wrap="square" rtlCol="0">
            <a:spAutoFit/>
          </a:bodyPr>
          <a:lstStyle/>
          <a:p>
            <a:pPr marL="457200" indent="-457200" algn="r" rtl="1">
              <a:buFont typeface="Arial" panose="020B0604020202020204" pitchFamily="34" charset="0"/>
              <a:buChar char="•"/>
            </a:pPr>
            <a:r>
              <a:rPr lang="ar-JO" sz="2800" dirty="0">
                <a:latin typeface="Times New Roman" panose="02020603050405020304" pitchFamily="18" charset="0"/>
                <a:cs typeface="Times New Roman" panose="02020603050405020304" pitchFamily="18" charset="0"/>
              </a:rPr>
              <a:t>إهمال السلطات والمسؤولين في طريقة التّخلّص من النّفايات.</a:t>
            </a:r>
            <a:endParaRPr lang="en-US" sz="2800" dirty="0">
              <a:latin typeface="Times New Roman" panose="02020603050405020304" pitchFamily="18" charset="0"/>
              <a:cs typeface="Times New Roman" panose="02020603050405020304" pitchFamily="18" charset="0"/>
            </a:endParaRPr>
          </a:p>
        </p:txBody>
      </p:sp>
      <p:sp>
        <p:nvSpPr>
          <p:cNvPr id="6" name="Title 1">
            <a:extLst>
              <a:ext uri="{FF2B5EF4-FFF2-40B4-BE49-F238E27FC236}">
                <a16:creationId xmlns:a16="http://schemas.microsoft.com/office/drawing/2014/main" id="{C2F583C2-D382-49C9-BDD5-171FD01E384B}"/>
              </a:ext>
            </a:extLst>
          </p:cNvPr>
          <p:cNvSpPr txBox="1">
            <a:spLocks/>
          </p:cNvSpPr>
          <p:nvPr/>
        </p:nvSpPr>
        <p:spPr>
          <a:xfrm>
            <a:off x="8843743" y="1139602"/>
            <a:ext cx="2955235" cy="1143759"/>
          </a:xfrm>
          <a:prstGeom prst="rect">
            <a:avLst/>
          </a:prstGeom>
          <a:effectLst/>
        </p:spPr>
        <p:txBody>
          <a:bodyPr vert="horz" lIns="91440" tIns="45720" rIns="91440" bIns="45720" rtlCol="0" anchor="b">
            <a:normAutofit fontScale="97500"/>
          </a:bodyPr>
          <a:lstStyle>
            <a:lvl1pPr algn="r" defTabSz="457200" rtl="0" eaLnBrk="1" latinLnBrk="0" hangingPunct="1">
              <a:spcBef>
                <a:spcPct val="0"/>
              </a:spcBef>
              <a:buNone/>
              <a:defRPr sz="6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ar-JO" sz="3200" b="1" dirty="0" smtClean="0">
                <a:latin typeface="Times New Roman" panose="02020603050405020304" pitchFamily="18" charset="0"/>
                <a:cs typeface="Times New Roman" panose="02020603050405020304" pitchFamily="18" charset="0"/>
              </a:rPr>
              <a:t>تلوّث المياه</a:t>
            </a:r>
            <a:endParaRPr lang="en-US" sz="3200" b="1" dirty="0">
              <a:latin typeface="Times New Roman" panose="02020603050405020304" pitchFamily="18" charset="0"/>
              <a:cs typeface="Times New Roman" panose="02020603050405020304" pitchFamily="18" charset="0"/>
            </a:endParaRPr>
          </a:p>
        </p:txBody>
      </p:sp>
      <p:sp>
        <p:nvSpPr>
          <p:cNvPr id="7" name="Subtitle 2">
            <a:extLst>
              <a:ext uri="{FF2B5EF4-FFF2-40B4-BE49-F238E27FC236}">
                <a16:creationId xmlns:a16="http://schemas.microsoft.com/office/drawing/2014/main" id="{AAC1B26B-9BF7-461A-98DF-3DEE5ADDB9C5}"/>
              </a:ext>
            </a:extLst>
          </p:cNvPr>
          <p:cNvSpPr>
            <a:spLocks noGrp="1"/>
          </p:cNvSpPr>
          <p:nvPr>
            <p:ph type="subTitle" idx="1"/>
          </p:nvPr>
        </p:nvSpPr>
        <p:spPr>
          <a:xfrm>
            <a:off x="2316480" y="2149264"/>
            <a:ext cx="9482498" cy="3289646"/>
          </a:xfrm>
        </p:spPr>
        <p:txBody>
          <a:bodyPr>
            <a:noAutofit/>
          </a:bodyPr>
          <a:lstStyle/>
          <a:p>
            <a:pPr rtl="1"/>
            <a:r>
              <a:rPr lang="ar-JO" sz="2800" dirty="0">
                <a:latin typeface="Times New Roman" panose="02020603050405020304" pitchFamily="18" charset="0"/>
                <a:cs typeface="Times New Roman" panose="02020603050405020304" pitchFamily="18" charset="0"/>
              </a:rPr>
              <a:t>بسبب</a:t>
            </a:r>
            <a:r>
              <a:rPr lang="ar-JO" sz="2800" dirty="0" smtClean="0">
                <a:latin typeface="Times New Roman" panose="02020603050405020304" pitchFamily="18" charset="0"/>
                <a:cs typeface="Times New Roman" panose="02020603050405020304" pitchFamily="18" charset="0"/>
              </a:rPr>
              <a:t>:</a:t>
            </a:r>
          </a:p>
          <a:p>
            <a:pPr marL="457200" indent="-457200" rtl="1">
              <a:buFont typeface="Arial" panose="020B0604020202020204" pitchFamily="34" charset="0"/>
              <a:buChar char="•"/>
            </a:pPr>
            <a:r>
              <a:rPr lang="ar-JO" sz="2800" b="1" dirty="0" smtClean="0">
                <a:latin typeface="Times New Roman" panose="02020603050405020304" pitchFamily="18" charset="0"/>
                <a:cs typeface="Times New Roman" panose="02020603050405020304" pitchFamily="18" charset="0"/>
              </a:rPr>
              <a:t> </a:t>
            </a:r>
            <a:r>
              <a:rPr lang="ar-JO" sz="2800" dirty="0" smtClean="0">
                <a:latin typeface="Times New Roman" panose="02020603050405020304" pitchFamily="18" charset="0"/>
                <a:cs typeface="Times New Roman" panose="02020603050405020304" pitchFamily="18" charset="0"/>
              </a:rPr>
              <a:t>التلوث </a:t>
            </a:r>
            <a:r>
              <a:rPr lang="ar-JO" sz="2800" dirty="0">
                <a:latin typeface="Times New Roman" panose="02020603050405020304" pitchFamily="18" charset="0"/>
                <a:cs typeface="Times New Roman" panose="02020603050405020304" pitchFamily="18" charset="0"/>
              </a:rPr>
              <a:t>الصناعي لتفريغ القوارب في </a:t>
            </a:r>
            <a:r>
              <a:rPr lang="ar-JO" sz="2800" dirty="0" smtClean="0">
                <a:latin typeface="Times New Roman" panose="02020603050405020304" pitchFamily="18" charset="0"/>
                <a:cs typeface="Times New Roman" panose="02020603050405020304" pitchFamily="18" charset="0"/>
              </a:rPr>
              <a:t>البحار</a:t>
            </a:r>
            <a:r>
              <a:rPr lang="ar-JO" sz="2800" dirty="0">
                <a:latin typeface="Times New Roman" panose="02020603050405020304" pitchFamily="18" charset="0"/>
                <a:cs typeface="Times New Roman" panose="02020603050405020304" pitchFamily="18" charset="0"/>
              </a:rPr>
              <a:t>.</a:t>
            </a:r>
          </a:p>
          <a:p>
            <a:pPr marL="457200" indent="-457200" rtl="1">
              <a:buFont typeface="Arial" panose="020B0604020202020204" pitchFamily="34" charset="0"/>
              <a:buChar char="•"/>
            </a:pPr>
            <a:r>
              <a:rPr lang="ar-JO" sz="2800" dirty="0" smtClean="0">
                <a:latin typeface="Times New Roman" panose="02020603050405020304" pitchFamily="18" charset="0"/>
                <a:cs typeface="Times New Roman" panose="02020603050405020304" pitchFamily="18" charset="0"/>
              </a:rPr>
              <a:t>استخدام </a:t>
            </a:r>
            <a:r>
              <a:rPr lang="ar-JO" sz="2800" dirty="0">
                <a:latin typeface="Times New Roman" panose="02020603050405020304" pitchFamily="18" charset="0"/>
                <a:cs typeface="Times New Roman" panose="02020603050405020304" pitchFamily="18" charset="0"/>
              </a:rPr>
              <a:t>المواد الكيميائيّة في </a:t>
            </a:r>
            <a:r>
              <a:rPr lang="ar-JO" sz="2800" dirty="0" smtClean="0">
                <a:latin typeface="Times New Roman" panose="02020603050405020304" pitchFamily="18" charset="0"/>
                <a:cs typeface="Times New Roman" panose="02020603050405020304" pitchFamily="18" charset="0"/>
              </a:rPr>
              <a:t>الزّراعة</a:t>
            </a:r>
            <a:r>
              <a:rPr lang="ar-JO" sz="2800" dirty="0">
                <a:latin typeface="Times New Roman" panose="02020603050405020304" pitchFamily="18" charset="0"/>
                <a:cs typeface="Times New Roman" panose="02020603050405020304" pitchFamily="18" charset="0"/>
              </a:rPr>
              <a:t> </a:t>
            </a:r>
            <a:r>
              <a:rPr lang="ar-JO" sz="2800" dirty="0" smtClean="0">
                <a:latin typeface="Times New Roman" panose="02020603050405020304" pitchFamily="18" charset="0"/>
                <a:cs typeface="Times New Roman" panose="02020603050405020304" pitchFamily="18" charset="0"/>
              </a:rPr>
              <a:t>والّتي </a:t>
            </a:r>
            <a:r>
              <a:rPr lang="ar-JO" sz="2800" dirty="0">
                <a:latin typeface="Times New Roman" panose="02020603050405020304" pitchFamily="18" charset="0"/>
                <a:cs typeface="Times New Roman" panose="02020603050405020304" pitchFamily="18" charset="0"/>
              </a:rPr>
              <a:t>تلوّث المياه الجوفيّة والسّطحيّة.</a:t>
            </a:r>
          </a:p>
          <a:p>
            <a:pPr marL="457200" indent="-457200" rtl="1">
              <a:buFont typeface="Arial" panose="020B0604020202020204" pitchFamily="34" charset="0"/>
              <a:buChar char="•"/>
            </a:pPr>
            <a:r>
              <a:rPr lang="ar-JO" sz="2800" dirty="0" smtClean="0">
                <a:latin typeface="Times New Roman" panose="02020603050405020304" pitchFamily="18" charset="0"/>
                <a:cs typeface="Times New Roman" panose="02020603050405020304" pitchFamily="18" charset="0"/>
              </a:rPr>
              <a:t>رمي </a:t>
            </a:r>
            <a:r>
              <a:rPr lang="ar-JO" sz="2800" dirty="0">
                <a:latin typeface="Times New Roman" panose="02020603050405020304" pitchFamily="18" charset="0"/>
                <a:cs typeface="Times New Roman" panose="02020603050405020304" pitchFamily="18" charset="0"/>
              </a:rPr>
              <a:t>القمامة والأوساخ في الأنهار والبِحار. </a:t>
            </a:r>
          </a:p>
          <a:p>
            <a:pPr algn="r" rtl="1"/>
            <a:endParaRPr lang="ar-JO" sz="2800" dirty="0">
              <a:latin typeface="Times New Roman" panose="02020603050405020304" pitchFamily="18" charset="0"/>
              <a:cs typeface="Times New Roman" panose="02020603050405020304" pitchFamily="18" charset="0"/>
            </a:endParaRPr>
          </a:p>
          <a:p>
            <a:pPr marL="457200" indent="-457200" algn="r" rtl="1">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p:txBody>
      </p:sp>
      <p:pic>
        <p:nvPicPr>
          <p:cNvPr id="9" name="Picture 8" descr="التلوث البيئي .. أسباب ومخاطر وحلول">
            <a:extLst>
              <a:ext uri="{FF2B5EF4-FFF2-40B4-BE49-F238E27FC236}">
                <a16:creationId xmlns:a16="http://schemas.microsoft.com/office/drawing/2014/main" id="{D13847CB-2EFB-40DF-88E6-B5063BC9817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65504" y="2578972"/>
            <a:ext cx="2489474" cy="2128755"/>
          </a:xfrm>
          <a:prstGeom prst="rect">
            <a:avLst/>
          </a:prstGeom>
          <a:ln>
            <a:noFill/>
          </a:ln>
          <a:effectLst>
            <a:softEdge rad="112500"/>
          </a:effectLst>
        </p:spPr>
      </p:pic>
      <p:sp>
        <p:nvSpPr>
          <p:cNvPr id="10" name="Title 1">
            <a:extLst>
              <a:ext uri="{FF2B5EF4-FFF2-40B4-BE49-F238E27FC236}">
                <a16:creationId xmlns:a16="http://schemas.microsoft.com/office/drawing/2014/main" id="{A882F929-4E72-4F77-BD3E-3FC571B9CF82}"/>
              </a:ext>
            </a:extLst>
          </p:cNvPr>
          <p:cNvSpPr txBox="1">
            <a:spLocks/>
          </p:cNvSpPr>
          <p:nvPr/>
        </p:nvSpPr>
        <p:spPr>
          <a:xfrm>
            <a:off x="2681097" y="4224522"/>
            <a:ext cx="9144000" cy="965546"/>
          </a:xfrm>
          <a:prstGeom prst="rect">
            <a:avLst/>
          </a:prstGeom>
          <a:effectLst/>
        </p:spPr>
        <p:txBody>
          <a:bodyPr vert="horz" lIns="91440" tIns="45720" rIns="91440" bIns="45720" rtlCol="0" anchor="b">
            <a:normAutofit/>
          </a:bodyPr>
          <a:lstStyle>
            <a:lvl1pPr algn="r" defTabSz="457200" rtl="0" eaLnBrk="1" latinLnBrk="0" hangingPunct="1">
              <a:spcBef>
                <a:spcPct val="0"/>
              </a:spcBef>
              <a:buNone/>
              <a:defRPr sz="6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ar-JO" sz="3200" b="1" dirty="0" smtClean="0">
                <a:latin typeface="Times New Roman" panose="02020603050405020304" pitchFamily="18" charset="0"/>
                <a:cs typeface="Times New Roman" panose="02020603050405020304" pitchFamily="18" charset="0"/>
              </a:rPr>
              <a:t>أثر تلوّث المياه على الحيوانات البحرية</a:t>
            </a:r>
            <a:endParaRPr lang="en-US" sz="3200" b="1" dirty="0">
              <a:latin typeface="Times New Roman" panose="02020603050405020304" pitchFamily="18" charset="0"/>
              <a:cs typeface="Times New Roman" panose="02020603050405020304" pitchFamily="18" charset="0"/>
            </a:endParaRPr>
          </a:p>
        </p:txBody>
      </p:sp>
      <p:sp>
        <p:nvSpPr>
          <p:cNvPr id="11" name="Subtitle 2">
            <a:extLst>
              <a:ext uri="{FF2B5EF4-FFF2-40B4-BE49-F238E27FC236}">
                <a16:creationId xmlns:a16="http://schemas.microsoft.com/office/drawing/2014/main" id="{305D3786-AF04-4843-B99B-EE1FF12F218B}"/>
              </a:ext>
            </a:extLst>
          </p:cNvPr>
          <p:cNvSpPr txBox="1">
            <a:spLocks/>
          </p:cNvSpPr>
          <p:nvPr/>
        </p:nvSpPr>
        <p:spPr>
          <a:xfrm>
            <a:off x="2843073" y="5224904"/>
            <a:ext cx="8999441" cy="2185159"/>
          </a:xfrm>
          <a:prstGeom prst="rect">
            <a:avLst/>
          </a:prstGeom>
        </p:spPr>
        <p:txBody>
          <a:bodyPr vert="horz" lIns="91440" tIns="45720" rIns="91440" bIns="45720" rtlCol="0" anchor="t">
            <a:norm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rtl="1"/>
            <a:r>
              <a:rPr lang="ar-JO" sz="2800" dirty="0" smtClean="0">
                <a:latin typeface="Times New Roman" panose="02020603050405020304" pitchFamily="18" charset="0"/>
                <a:cs typeface="Times New Roman" panose="02020603050405020304" pitchFamily="18" charset="0"/>
              </a:rPr>
              <a:t> تلقي المصانع مخلّفاتها في مياه البحار والأنهار، التي تحتوي على المعادن الثّقيلة مثل الزّئبق و الرّصاص، وهما من أخطر المواد والّتي تؤذي الإنسان وتُسبب موت الأسماك.</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02650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36D27-840B-C507-8983-951A132E465B}"/>
              </a:ext>
            </a:extLst>
          </p:cNvPr>
          <p:cNvSpPr>
            <a:spLocks noGrp="1"/>
          </p:cNvSpPr>
          <p:nvPr>
            <p:ph type="ctrTitle"/>
          </p:nvPr>
        </p:nvSpPr>
        <p:spPr>
          <a:xfrm>
            <a:off x="2493555" y="-352289"/>
            <a:ext cx="9144000" cy="1301523"/>
          </a:xfrm>
        </p:spPr>
        <p:txBody>
          <a:bodyPr>
            <a:normAutofit/>
          </a:bodyPr>
          <a:lstStyle/>
          <a:p>
            <a:r>
              <a:rPr lang="ar-JO" sz="3600" b="1" dirty="0">
                <a:latin typeface="Times New Roman" panose="02020603050405020304" pitchFamily="18" charset="0"/>
                <a:cs typeface="Times New Roman" panose="02020603050405020304" pitchFamily="18" charset="0"/>
              </a:rPr>
              <a:t>طرق للمحافظة على الموارد البيئية</a:t>
            </a:r>
            <a:endParaRPr lang="en-US" sz="3600" b="1"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86AE8BD1-374D-349F-FB4D-75D0BFF5B9D4}"/>
              </a:ext>
            </a:extLst>
          </p:cNvPr>
          <p:cNvSpPr>
            <a:spLocks noGrp="1"/>
          </p:cNvSpPr>
          <p:nvPr>
            <p:ph type="subTitle" idx="1"/>
          </p:nvPr>
        </p:nvSpPr>
        <p:spPr>
          <a:xfrm>
            <a:off x="3692443" y="1106306"/>
            <a:ext cx="8110584" cy="5442539"/>
          </a:xfrm>
        </p:spPr>
        <p:txBody>
          <a:bodyPr>
            <a:normAutofit fontScale="92500" lnSpcReduction="20000"/>
          </a:bodyPr>
          <a:lstStyle/>
          <a:p>
            <a:pPr marL="342900" indent="-342900" algn="r" rtl="1">
              <a:buFont typeface="Arial" panose="020B0604020202020204" pitchFamily="34" charset="0"/>
              <a:buChar char="•"/>
            </a:pPr>
            <a:r>
              <a:rPr lang="ar-JO" sz="2800" dirty="0">
                <a:solidFill>
                  <a:srgbClr val="333333"/>
                </a:solidFill>
                <a:latin typeface="Times New Roman" panose="02020603050405020304" pitchFamily="18" charset="0"/>
                <a:cs typeface="Times New Roman" panose="02020603050405020304" pitchFamily="18" charset="0"/>
              </a:rPr>
              <a:t>الحفاظ</a:t>
            </a:r>
            <a:r>
              <a:rPr lang="ar-JO" sz="2800" b="0" i="0" dirty="0">
                <a:solidFill>
                  <a:srgbClr val="333333"/>
                </a:solidFill>
                <a:effectLst/>
                <a:latin typeface="Times New Roman" panose="02020603050405020304" pitchFamily="18" charset="0"/>
                <a:cs typeface="Times New Roman" panose="02020603050405020304" pitchFamily="18" charset="0"/>
              </a:rPr>
              <a:t> على المناطق الخضراء وتجنب قطع الأشجار بكثرة</a:t>
            </a:r>
            <a:r>
              <a:rPr lang="ar-JO" sz="2800" b="0" i="0" dirty="0" smtClean="0">
                <a:solidFill>
                  <a:srgbClr val="333333"/>
                </a:solidFill>
                <a:effectLst/>
                <a:latin typeface="Times New Roman" panose="02020603050405020304" pitchFamily="18" charset="0"/>
                <a:cs typeface="Times New Roman" panose="02020603050405020304" pitchFamily="18" charset="0"/>
              </a:rPr>
              <a:t>.</a:t>
            </a:r>
            <a:endParaRPr lang="ar-JO" sz="2800" b="0" i="0" dirty="0">
              <a:solidFill>
                <a:srgbClr val="333333"/>
              </a:solidFill>
              <a:effectLst/>
              <a:latin typeface="Times New Roman" panose="02020603050405020304" pitchFamily="18" charset="0"/>
              <a:cs typeface="Times New Roman" panose="02020603050405020304" pitchFamily="18" charset="0"/>
            </a:endParaRPr>
          </a:p>
          <a:p>
            <a:pPr marL="342900" indent="-342900" algn="r" rtl="1">
              <a:buFont typeface="Arial" panose="020B0604020202020204" pitchFamily="34" charset="0"/>
              <a:buChar char="•"/>
            </a:pPr>
            <a:r>
              <a:rPr lang="ar-JO" sz="2800" b="0" i="0" dirty="0">
                <a:solidFill>
                  <a:srgbClr val="333333"/>
                </a:solidFill>
                <a:effectLst/>
                <a:latin typeface="Times New Roman" panose="02020603050405020304" pitchFamily="18" charset="0"/>
                <a:cs typeface="Times New Roman" panose="02020603050405020304" pitchFamily="18" charset="0"/>
              </a:rPr>
              <a:t>إفساح المجال لتطوير ونموّ الغابات، وإعادة تدوير النباتات والأشجار الميتة مما يفيد التربة. </a:t>
            </a:r>
          </a:p>
          <a:p>
            <a:pPr marL="342900" indent="-342900" algn="r" rtl="1">
              <a:buFont typeface="Arial" panose="020B0604020202020204" pitchFamily="34" charset="0"/>
              <a:buChar char="•"/>
            </a:pPr>
            <a:r>
              <a:rPr lang="ar-JO" sz="2800" b="0" i="0" dirty="0" smtClean="0">
                <a:solidFill>
                  <a:srgbClr val="333333"/>
                </a:solidFill>
                <a:effectLst/>
                <a:latin typeface="Times New Roman" panose="02020603050405020304" pitchFamily="18" charset="0"/>
                <a:cs typeface="Times New Roman" panose="02020603050405020304" pitchFamily="18" charset="0"/>
              </a:rPr>
              <a:t>ترشيد </a:t>
            </a:r>
            <a:r>
              <a:rPr lang="ar-JO" sz="2800" b="0" i="0" dirty="0">
                <a:solidFill>
                  <a:srgbClr val="333333"/>
                </a:solidFill>
                <a:effectLst/>
                <a:latin typeface="Times New Roman" panose="02020603050405020304" pitchFamily="18" charset="0"/>
                <a:cs typeface="Times New Roman" panose="02020603050405020304" pitchFamily="18" charset="0"/>
              </a:rPr>
              <a:t>استهلاك الماء، وحمياته من التلوث.</a:t>
            </a:r>
          </a:p>
          <a:p>
            <a:pPr marL="342900" indent="-342900" algn="r" rtl="1">
              <a:buFont typeface="Arial" panose="020B0604020202020204" pitchFamily="34" charset="0"/>
              <a:buChar char="•"/>
            </a:pPr>
            <a:r>
              <a:rPr lang="ar-JO" sz="2800" b="0" i="0" dirty="0" smtClean="0">
                <a:solidFill>
                  <a:srgbClr val="333333"/>
                </a:solidFill>
                <a:effectLst/>
                <a:latin typeface="Times New Roman" panose="02020603050405020304" pitchFamily="18" charset="0"/>
                <a:cs typeface="Times New Roman" panose="02020603050405020304" pitchFamily="18" charset="0"/>
              </a:rPr>
              <a:t>زراعة </a:t>
            </a:r>
            <a:r>
              <a:rPr lang="ar-JO" sz="2800" b="0" i="0" dirty="0">
                <a:solidFill>
                  <a:srgbClr val="333333"/>
                </a:solidFill>
                <a:effectLst/>
                <a:latin typeface="Times New Roman" panose="02020603050405020304" pitchFamily="18" charset="0"/>
                <a:cs typeface="Times New Roman" panose="02020603050405020304" pitchFamily="18" charset="0"/>
              </a:rPr>
              <a:t>أنواع مختلفة من المحاصيل على شكل أحزمة متوازية على المنحدرات؛ للحفاظ على التربة من التعرية والتآكل الناتجة عن الجريان السطحي للمياه</a:t>
            </a:r>
            <a:r>
              <a:rPr lang="ar-JO" sz="2800" b="0" i="0" dirty="0" smtClean="0">
                <a:solidFill>
                  <a:srgbClr val="333333"/>
                </a:solidFill>
                <a:effectLst/>
                <a:latin typeface="Times New Roman" panose="02020603050405020304" pitchFamily="18" charset="0"/>
                <a:cs typeface="Times New Roman" panose="02020603050405020304" pitchFamily="18" charset="0"/>
              </a:rPr>
              <a:t>.</a:t>
            </a:r>
          </a:p>
          <a:p>
            <a:pPr marL="342900" indent="-342900" rtl="1">
              <a:buFont typeface="Arial" panose="020B0604020202020204" pitchFamily="34" charset="0"/>
              <a:buChar char="•"/>
            </a:pPr>
            <a:r>
              <a:rPr lang="ar-JO" sz="3000" dirty="0" smtClean="0">
                <a:solidFill>
                  <a:srgbClr val="333333"/>
                </a:solidFill>
                <a:latin typeface="Times New Roman" panose="02020603050405020304" pitchFamily="18" charset="0"/>
                <a:cs typeface="Times New Roman" panose="02020603050405020304" pitchFamily="18" charset="0"/>
              </a:rPr>
              <a:t>الابتعاد </a:t>
            </a:r>
            <a:r>
              <a:rPr lang="ar-JO" sz="3000" dirty="0">
                <a:solidFill>
                  <a:srgbClr val="333333"/>
                </a:solidFill>
                <a:latin typeface="Times New Roman" panose="02020603050405020304" pitchFamily="18" charset="0"/>
                <a:cs typeface="Times New Roman" panose="02020603050405020304" pitchFamily="18" charset="0"/>
              </a:rPr>
              <a:t>عن أساليب الصيد الخاطئة مثل الصيد الجائر؛ حفاظاً على التنوع البيولوجي. </a:t>
            </a:r>
          </a:p>
          <a:p>
            <a:pPr marL="342900" indent="-342900" rtl="1">
              <a:buFont typeface="Arial" panose="020B0604020202020204" pitchFamily="34" charset="0"/>
              <a:buChar char="•"/>
            </a:pPr>
            <a:r>
              <a:rPr lang="ar-JO" sz="3000" dirty="0" smtClean="0">
                <a:solidFill>
                  <a:srgbClr val="333333"/>
                </a:solidFill>
                <a:latin typeface="Times New Roman" panose="02020603050405020304" pitchFamily="18" charset="0"/>
                <a:cs typeface="Times New Roman" panose="02020603050405020304" pitchFamily="18" charset="0"/>
              </a:rPr>
              <a:t>إنشاء </a:t>
            </a:r>
            <a:r>
              <a:rPr lang="ar-JO" sz="3000" dirty="0">
                <a:solidFill>
                  <a:srgbClr val="333333"/>
                </a:solidFill>
                <a:latin typeface="Times New Roman" panose="02020603050405020304" pitchFamily="18" charset="0"/>
                <a:cs typeface="Times New Roman" panose="02020603050405020304" pitchFamily="18" charset="0"/>
              </a:rPr>
              <a:t>الحدائق والمحميات البرية التي تساعد على الحفاظ على أنواع الحيوانات ذات الأقلية.</a:t>
            </a:r>
          </a:p>
          <a:p>
            <a:pPr marL="342900" indent="-342900" rtl="1">
              <a:buFont typeface="Arial" panose="020B0604020202020204" pitchFamily="34" charset="0"/>
              <a:buChar char="•"/>
            </a:pPr>
            <a:r>
              <a:rPr lang="ar-JO" sz="3000" dirty="0" smtClean="0">
                <a:solidFill>
                  <a:srgbClr val="2C2F34"/>
                </a:solidFill>
                <a:latin typeface="Times New Roman" panose="02020603050405020304" pitchFamily="18" charset="0"/>
                <a:cs typeface="Times New Roman" panose="02020603050405020304" pitchFamily="18" charset="0"/>
              </a:rPr>
              <a:t>التخلص </a:t>
            </a:r>
            <a:r>
              <a:rPr lang="ar-JO" sz="3000" dirty="0">
                <a:solidFill>
                  <a:srgbClr val="2C2F34"/>
                </a:solidFill>
                <a:latin typeface="Times New Roman" panose="02020603050405020304" pitchFamily="18" charset="0"/>
                <a:cs typeface="Times New Roman" panose="02020603050405020304" pitchFamily="18" charset="0"/>
              </a:rPr>
              <a:t>الصحيح والصحي من النفايات وخاصة الإشعاعية منها.</a:t>
            </a:r>
            <a:r>
              <a:rPr lang="ar-JO" dirty="0"/>
              <a:t/>
            </a:r>
            <a:br>
              <a:rPr lang="ar-JO" dirty="0"/>
            </a:br>
            <a:endParaRPr lang="en-US" dirty="0"/>
          </a:p>
        </p:txBody>
      </p:sp>
      <p:pic>
        <p:nvPicPr>
          <p:cNvPr id="5" name="Picture 4">
            <a:extLst>
              <a:ext uri="{FF2B5EF4-FFF2-40B4-BE49-F238E27FC236}">
                <a16:creationId xmlns:a16="http://schemas.microsoft.com/office/drawing/2014/main" id="{967AD5AD-B1DE-859B-69EC-ABB72352FF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21" y="872032"/>
            <a:ext cx="3969656" cy="2379265"/>
          </a:xfrm>
          <a:prstGeom prst="rect">
            <a:avLst/>
          </a:prstGeom>
          <a:ln>
            <a:noFill/>
          </a:ln>
          <a:effectLst>
            <a:softEdge rad="112500"/>
          </a:effectLst>
        </p:spPr>
      </p:pic>
      <p:pic>
        <p:nvPicPr>
          <p:cNvPr id="7" name="Picture 6" descr="Hands holding a small tree">
            <a:extLst>
              <a:ext uri="{FF2B5EF4-FFF2-40B4-BE49-F238E27FC236}">
                <a16:creationId xmlns:a16="http://schemas.microsoft.com/office/drawing/2014/main" id="{DCD460C2-DD9E-4BCF-4517-C64F28E094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21" y="3648902"/>
            <a:ext cx="3963640" cy="2982369"/>
          </a:xfrm>
          <a:prstGeom prst="rect">
            <a:avLst/>
          </a:prstGeom>
          <a:ln>
            <a:noFill/>
          </a:ln>
          <a:effectLst>
            <a:softEdge rad="112500"/>
          </a:effectLst>
        </p:spPr>
      </p:pic>
    </p:spTree>
    <p:extLst>
      <p:ext uri="{BB962C8B-B14F-4D97-AF65-F5344CB8AC3E}">
        <p14:creationId xmlns:p14="http://schemas.microsoft.com/office/powerpoint/2010/main" val="258458973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FBA81-88AD-B3E5-EF13-FB85ABF7C59C}"/>
              </a:ext>
            </a:extLst>
          </p:cNvPr>
          <p:cNvSpPr>
            <a:spLocks noGrp="1"/>
          </p:cNvSpPr>
          <p:nvPr>
            <p:ph type="title"/>
          </p:nvPr>
        </p:nvSpPr>
        <p:spPr>
          <a:xfrm>
            <a:off x="5141912" y="592299"/>
            <a:ext cx="7328763" cy="992662"/>
          </a:xfrm>
        </p:spPr>
        <p:txBody>
          <a:bodyPr>
            <a:normAutofit fontScale="90000"/>
          </a:bodyPr>
          <a:lstStyle/>
          <a:p>
            <a:pPr algn="ctr" rtl="1"/>
            <a:r>
              <a:rPr lang="ar-JO" sz="3600" b="1" i="0" dirty="0">
                <a:solidFill>
                  <a:srgbClr val="0C0C0C"/>
                </a:solidFill>
                <a:effectLst/>
                <a:latin typeface="Times New Roman" panose="02020603050405020304" pitchFamily="18" charset="0"/>
                <a:cs typeface="Times New Roman" panose="02020603050405020304" pitchFamily="18" charset="0"/>
              </a:rPr>
              <a:t>القواعد الثلاث في المحافظة على موارد البيئة</a:t>
            </a:r>
            <a:r>
              <a:rPr lang="ar-JO" b="1" i="0" dirty="0">
                <a:solidFill>
                  <a:srgbClr val="0C0C0C"/>
                </a:solidFill>
                <a:effectLst/>
                <a:latin typeface="Noto Kufi Arabic"/>
              </a:rPr>
              <a:t/>
            </a:r>
            <a:br>
              <a:rPr lang="ar-JO" b="1" i="0" dirty="0">
                <a:solidFill>
                  <a:srgbClr val="0C0C0C"/>
                </a:solidFill>
                <a:effectLst/>
                <a:latin typeface="Noto Kufi Arabic"/>
              </a:rPr>
            </a:br>
            <a:endParaRPr lang="en-US" dirty="0"/>
          </a:p>
        </p:txBody>
      </p:sp>
      <p:sp>
        <p:nvSpPr>
          <p:cNvPr id="3" name="Content Placeholder 2">
            <a:extLst>
              <a:ext uri="{FF2B5EF4-FFF2-40B4-BE49-F238E27FC236}">
                <a16:creationId xmlns:a16="http://schemas.microsoft.com/office/drawing/2014/main" id="{D0C467EC-BE49-3849-0724-E86D6905ACE6}"/>
              </a:ext>
            </a:extLst>
          </p:cNvPr>
          <p:cNvSpPr>
            <a:spLocks noGrp="1"/>
          </p:cNvSpPr>
          <p:nvPr>
            <p:ph idx="1"/>
          </p:nvPr>
        </p:nvSpPr>
        <p:spPr>
          <a:xfrm>
            <a:off x="4932906" y="1233352"/>
            <a:ext cx="6544991" cy="4467496"/>
          </a:xfrm>
        </p:spPr>
        <p:txBody>
          <a:bodyPr>
            <a:noAutofit/>
          </a:bodyPr>
          <a:lstStyle/>
          <a:p>
            <a:pPr marL="0" indent="0" algn="r" rtl="1">
              <a:buNone/>
            </a:pPr>
            <a:r>
              <a:rPr lang="ar-JO" sz="2800" b="1" dirty="0" smtClean="0">
                <a:solidFill>
                  <a:srgbClr val="0C0C0C"/>
                </a:solidFill>
                <a:latin typeface="Times New Roman" panose="02020603050405020304" pitchFamily="18" charset="0"/>
                <a:cs typeface="Times New Roman" panose="02020603050405020304" pitchFamily="18" charset="0"/>
              </a:rPr>
              <a:t>1) ترشيد </a:t>
            </a:r>
            <a:r>
              <a:rPr lang="ar-JO" sz="2800" b="1" dirty="0">
                <a:solidFill>
                  <a:srgbClr val="0C0C0C"/>
                </a:solidFill>
                <a:latin typeface="Times New Roman" panose="02020603050405020304" pitchFamily="18" charset="0"/>
                <a:cs typeface="Times New Roman" panose="02020603050405020304" pitchFamily="18" charset="0"/>
              </a:rPr>
              <a:t>الاستهلاك</a:t>
            </a:r>
          </a:p>
          <a:p>
            <a:pPr marL="0" indent="0" algn="r" rtl="1">
              <a:buNone/>
            </a:pPr>
            <a:r>
              <a:rPr lang="ar-JO" sz="2800" dirty="0">
                <a:latin typeface="Times New Roman" panose="02020603050405020304" pitchFamily="18" charset="0"/>
                <a:cs typeface="Times New Roman" panose="02020603050405020304" pitchFamily="18" charset="0"/>
              </a:rPr>
              <a:t>مثال عليها: ترشيد استهلاك الماء والكهرباء</a:t>
            </a:r>
            <a:r>
              <a:rPr lang="ar-JO" sz="2800" dirty="0" smtClean="0">
                <a:latin typeface="Times New Roman" panose="02020603050405020304" pitchFamily="18" charset="0"/>
                <a:cs typeface="Times New Roman" panose="02020603050405020304" pitchFamily="18" charset="0"/>
              </a:rPr>
              <a:t>.</a:t>
            </a:r>
            <a:endParaRPr lang="ar-JO" sz="2800" b="1" dirty="0">
              <a:solidFill>
                <a:srgbClr val="0C0C0C"/>
              </a:solidFill>
              <a:latin typeface="Times New Roman" panose="02020603050405020304" pitchFamily="18" charset="0"/>
              <a:cs typeface="Times New Roman" panose="02020603050405020304" pitchFamily="18" charset="0"/>
            </a:endParaRPr>
          </a:p>
          <a:p>
            <a:pPr marL="0" indent="0" algn="r" rtl="1">
              <a:buNone/>
            </a:pPr>
            <a:r>
              <a:rPr lang="ar-JO" sz="2800" b="1" dirty="0">
                <a:solidFill>
                  <a:srgbClr val="0C0C0C"/>
                </a:solidFill>
                <a:latin typeface="Times New Roman" panose="02020603050405020304" pitchFamily="18" charset="0"/>
                <a:cs typeface="Times New Roman" panose="02020603050405020304" pitchFamily="18" charset="0"/>
              </a:rPr>
              <a:t>2) إعادة الاستخدام</a:t>
            </a:r>
          </a:p>
          <a:p>
            <a:pPr marL="0" indent="0" algn="r" rtl="1">
              <a:buNone/>
            </a:pPr>
            <a:r>
              <a:rPr lang="ar-JO" sz="2800" dirty="0">
                <a:latin typeface="Times New Roman" panose="02020603050405020304" pitchFamily="18" charset="0"/>
                <a:cs typeface="Times New Roman" panose="02020603050405020304" pitchFamily="18" charset="0"/>
              </a:rPr>
              <a:t>مثال عليها: اعادة استخدام الزجاجات البلاستيكية لعمل وعاء للنباتات</a:t>
            </a:r>
            <a:r>
              <a:rPr lang="ar-JO" sz="2800" dirty="0" smtClean="0">
                <a:latin typeface="Times New Roman" panose="02020603050405020304" pitchFamily="18" charset="0"/>
                <a:cs typeface="Times New Roman" panose="02020603050405020304" pitchFamily="18" charset="0"/>
              </a:rPr>
              <a:t>.</a:t>
            </a:r>
            <a:endParaRPr lang="ar-JO" sz="2800" b="1" dirty="0">
              <a:solidFill>
                <a:srgbClr val="0C0C0C"/>
              </a:solidFill>
              <a:latin typeface="Times New Roman" panose="02020603050405020304" pitchFamily="18" charset="0"/>
              <a:cs typeface="Times New Roman" panose="02020603050405020304" pitchFamily="18" charset="0"/>
            </a:endParaRPr>
          </a:p>
          <a:p>
            <a:pPr marL="0" indent="0" algn="r" rtl="1">
              <a:buNone/>
            </a:pPr>
            <a:r>
              <a:rPr lang="ar-JO" sz="2800" b="1" dirty="0">
                <a:solidFill>
                  <a:srgbClr val="0C0C0C"/>
                </a:solidFill>
                <a:latin typeface="Times New Roman" panose="02020603050405020304" pitchFamily="18" charset="0"/>
                <a:cs typeface="Times New Roman" panose="02020603050405020304" pitchFamily="18" charset="0"/>
              </a:rPr>
              <a:t>3) إعادة التدوير</a:t>
            </a:r>
          </a:p>
          <a:p>
            <a:pPr marL="0" indent="0" algn="r" rtl="1">
              <a:buNone/>
            </a:pPr>
            <a:r>
              <a:rPr lang="ar-JO" sz="2800" dirty="0">
                <a:latin typeface="Times New Roman" panose="02020603050405020304" pitchFamily="18" charset="0"/>
                <a:cs typeface="Times New Roman" panose="02020603050405020304" pitchFamily="18" charset="0"/>
              </a:rPr>
              <a:t>مثال عليها: اعادة تدوير الورق.</a:t>
            </a:r>
          </a:p>
        </p:txBody>
      </p:sp>
      <p:pic>
        <p:nvPicPr>
          <p:cNvPr id="5" name="Picture 4" descr="Shape, arrow&#10;&#10;Description automatically generated">
            <a:extLst>
              <a:ext uri="{FF2B5EF4-FFF2-40B4-BE49-F238E27FC236}">
                <a16:creationId xmlns:a16="http://schemas.microsoft.com/office/drawing/2014/main" id="{3DD6BC19-7470-070D-6C04-811375E383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515" y="1467077"/>
            <a:ext cx="4325256" cy="2277609"/>
          </a:xfrm>
          <a:prstGeom prst="rect">
            <a:avLst/>
          </a:prstGeom>
          <a:ln>
            <a:noFill/>
          </a:ln>
          <a:effectLst>
            <a:softEdge rad="112500"/>
          </a:effectLst>
        </p:spPr>
      </p:pic>
      <p:pic>
        <p:nvPicPr>
          <p:cNvPr id="7" name="Picture 6" descr="A picture containing plant&#10;&#10;Description automatically generated">
            <a:extLst>
              <a:ext uri="{FF2B5EF4-FFF2-40B4-BE49-F238E27FC236}">
                <a16:creationId xmlns:a16="http://schemas.microsoft.com/office/drawing/2014/main" id="{F1B90D8F-ADD4-6C38-F6B9-799D1C4520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516" y="3879623"/>
            <a:ext cx="4325256" cy="2432277"/>
          </a:xfrm>
          <a:prstGeom prst="rect">
            <a:avLst/>
          </a:prstGeom>
          <a:ln>
            <a:noFill/>
          </a:ln>
          <a:effectLst>
            <a:softEdge rad="112500"/>
          </a:effectLst>
        </p:spPr>
      </p:pic>
    </p:spTree>
    <p:extLst>
      <p:ext uri="{BB962C8B-B14F-4D97-AF65-F5344CB8AC3E}">
        <p14:creationId xmlns:p14="http://schemas.microsoft.com/office/powerpoint/2010/main" val="32901086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956" y="0"/>
            <a:ext cx="10018713" cy="1752599"/>
          </a:xfrm>
        </p:spPr>
        <p:txBody>
          <a:bodyPr>
            <a:normAutofit/>
          </a:bodyPr>
          <a:lstStyle/>
          <a:p>
            <a:r>
              <a:rPr lang="ar-JO" sz="3200" b="1" dirty="0" smtClean="0">
                <a:latin typeface="Times New Roman" panose="02020603050405020304" pitchFamily="18" charset="0"/>
                <a:cs typeface="Times New Roman" panose="02020603050405020304" pitchFamily="18" charset="0"/>
              </a:rPr>
              <a:t>دراسة مدى الوعي البيئي لدى المجتمع المحيط</a:t>
            </a:r>
            <a:endParaRPr lang="en-US"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275303" y="646611"/>
            <a:ext cx="10018713" cy="3124201"/>
          </a:xfrm>
        </p:spPr>
        <p:txBody>
          <a:bodyPr>
            <a:normAutofit/>
          </a:bodyPr>
          <a:lstStyle/>
          <a:p>
            <a:pPr marL="0" indent="0" algn="r">
              <a:buNone/>
            </a:pPr>
            <a:r>
              <a:rPr lang="ar-JO" sz="2800" dirty="0" smtClean="0">
                <a:latin typeface="Times New Roman" panose="02020603050405020304" pitchFamily="18" charset="0"/>
                <a:cs typeface="Times New Roman" panose="02020603050405020304" pitchFamily="18" charset="0"/>
              </a:rPr>
              <a:t>تهدف الدراسة الى الكشف عن مستوى الوعي بالبيئة وتلوثها في مجتمعنا المحلي ، وقد تمثلت اداة الدراسة في استبانه خاصة بالموضوع والعينه كانت لفئات عمرية مختلفه من المجتمع .</a:t>
            </a:r>
          </a:p>
          <a:p>
            <a:pPr marL="0" indent="0" algn="r">
              <a:buNone/>
            </a:pPr>
            <a:r>
              <a:rPr lang="ar-JO" sz="2800" dirty="0" smtClean="0">
                <a:latin typeface="Times New Roman" panose="02020603050405020304" pitchFamily="18" charset="0"/>
                <a:cs typeface="Times New Roman" panose="02020603050405020304" pitchFamily="18" charset="0"/>
              </a:rPr>
              <a:t>النتائج كانت لبعض الاسئلة كالتالي :</a:t>
            </a:r>
            <a:endParaRPr lang="en-US" sz="2800" dirty="0">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6518864" y="3257007"/>
            <a:ext cx="5255124" cy="1027610"/>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ar-JO" sz="3200" b="1" dirty="0" smtClean="0">
                <a:latin typeface="Times New Roman" panose="02020603050405020304" pitchFamily="18" charset="0"/>
                <a:cs typeface="Times New Roman" panose="02020603050405020304" pitchFamily="18" charset="0"/>
              </a:rPr>
              <a:t>- ما مدى معرفتك عن التلوث البيئي؟</a:t>
            </a:r>
            <a:endParaRPr lang="en-US" sz="3200" dirty="0">
              <a:latin typeface="Times New Roman" panose="02020603050405020304" pitchFamily="18" charset="0"/>
              <a:cs typeface="Times New Roman" panose="02020603050405020304" pitchFamily="18" charset="0"/>
            </a:endParaRPr>
          </a:p>
        </p:txBody>
      </p:sp>
      <p:graphicFrame>
        <p:nvGraphicFramePr>
          <p:cNvPr id="5" name="Content Placeholder 8"/>
          <p:cNvGraphicFramePr>
            <a:graphicFrameLocks/>
          </p:cNvGraphicFramePr>
          <p:nvPr>
            <p:extLst>
              <p:ext uri="{D42A27DB-BD31-4B8C-83A1-F6EECF244321}">
                <p14:modId xmlns:p14="http://schemas.microsoft.com/office/powerpoint/2010/main" val="1241682967"/>
              </p:ext>
            </p:extLst>
          </p:nvPr>
        </p:nvGraphicFramePr>
        <p:xfrm>
          <a:off x="143192" y="3467100"/>
          <a:ext cx="5124480" cy="3271157"/>
        </p:xfrm>
        <a:graphic>
          <a:graphicData uri="http://schemas.openxmlformats.org/drawingml/2006/chart">
            <c:chart xmlns:c="http://schemas.openxmlformats.org/drawingml/2006/chart" xmlns:r="http://schemas.openxmlformats.org/officeDocument/2006/relationships" r:id="rId2"/>
          </a:graphicData>
        </a:graphic>
      </p:graphicFrame>
      <p:sp>
        <p:nvSpPr>
          <p:cNvPr id="6" name="Content Placeholder 5"/>
          <p:cNvSpPr txBox="1">
            <a:spLocks/>
          </p:cNvSpPr>
          <p:nvPr/>
        </p:nvSpPr>
        <p:spPr>
          <a:xfrm>
            <a:off x="5251270" y="4509951"/>
            <a:ext cx="6227468" cy="1332411"/>
          </a:xfrm>
          <a:prstGeom prst="rect">
            <a:avLst/>
          </a:prstGeom>
        </p:spPr>
        <p:txBody>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lgn="r">
              <a:buFont typeface="Arial"/>
              <a:buNone/>
            </a:pPr>
            <a:r>
              <a:rPr lang="ar-JO" sz="2800" dirty="0" smtClean="0">
                <a:latin typeface="Times New Roman" panose="02020603050405020304" pitchFamily="18" charset="0"/>
                <a:cs typeface="Times New Roman" panose="02020603050405020304" pitchFamily="18" charset="0"/>
              </a:rPr>
              <a:t>أغلب النتائج كانت ذات معرفة جيدة  بالتلوث البيئي، وهذا دليل وجود وعي مجتمعي بالبيئة ومشاكل التلوث.</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60502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8539" y="0"/>
            <a:ext cx="9035643" cy="672736"/>
          </a:xfrm>
        </p:spPr>
        <p:txBody>
          <a:bodyPr>
            <a:normAutofit/>
          </a:bodyPr>
          <a:lstStyle/>
          <a:p>
            <a:r>
              <a:rPr lang="ar-JO" sz="3200" b="1" dirty="0" smtClean="0">
                <a:latin typeface="Times New Roman" panose="02020603050405020304" pitchFamily="18" charset="0"/>
                <a:cs typeface="Times New Roman" panose="02020603050405020304" pitchFamily="18" charset="0"/>
              </a:rPr>
              <a:t>-هل </a:t>
            </a:r>
            <a:r>
              <a:rPr lang="ar-JO" sz="3200" b="1" dirty="0">
                <a:latin typeface="Times New Roman" panose="02020603050405020304" pitchFamily="18" charset="0"/>
                <a:cs typeface="Times New Roman" panose="02020603050405020304" pitchFamily="18" charset="0"/>
              </a:rPr>
              <a:t>انت قلق من إنقراض الحيوانات المهددة للإنقراض</a:t>
            </a:r>
            <a:r>
              <a:rPr lang="ar-JO" sz="3200" b="1" dirty="0" smtClean="0">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sz="half" idx="2"/>
          </p:nvPr>
        </p:nvSpPr>
        <p:spPr>
          <a:xfrm>
            <a:off x="5359669" y="559525"/>
            <a:ext cx="6566263" cy="1547949"/>
          </a:xfrm>
        </p:spPr>
        <p:txBody>
          <a:bodyPr>
            <a:normAutofit/>
          </a:bodyPr>
          <a:lstStyle/>
          <a:p>
            <a:pPr marL="0" indent="0" algn="r">
              <a:buNone/>
            </a:pPr>
            <a:r>
              <a:rPr lang="ar-JO" sz="2800" dirty="0" smtClean="0">
                <a:latin typeface="Times New Roman" panose="02020603050405020304" pitchFamily="18" charset="0"/>
                <a:cs typeface="Times New Roman" panose="02020603050405020304" pitchFamily="18" charset="0"/>
              </a:rPr>
              <a:t>تشير النتائج إلى وجود قلق من إنقراض بعض الحيوانات وهذا دليل إهتمام المجتمع بتأثير التلوث على وجود الحيوانات.</a:t>
            </a:r>
            <a:endParaRPr lang="en-US" sz="2800" dirty="0">
              <a:latin typeface="Times New Roman" panose="02020603050405020304" pitchFamily="18" charset="0"/>
              <a:cs typeface="Times New Roman" panose="02020603050405020304" pitchFamily="18" charset="0"/>
            </a:endParaRP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4092055908"/>
              </p:ext>
            </p:extLst>
          </p:nvPr>
        </p:nvGraphicFramePr>
        <p:xfrm>
          <a:off x="1026656" y="1277983"/>
          <a:ext cx="4333013" cy="2588623"/>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5742846" y="3349647"/>
            <a:ext cx="6183086" cy="584775"/>
          </a:xfrm>
          <a:prstGeom prst="rect">
            <a:avLst/>
          </a:prstGeom>
          <a:noFill/>
        </p:spPr>
        <p:txBody>
          <a:bodyPr wrap="square" rtlCol="0">
            <a:spAutoFit/>
          </a:bodyPr>
          <a:lstStyle/>
          <a:p>
            <a:pPr algn="r"/>
            <a:r>
              <a:rPr lang="ar-JO" sz="3200" b="1" dirty="0" smtClean="0">
                <a:latin typeface="Times New Roman" panose="02020603050405020304" pitchFamily="18" charset="0"/>
                <a:cs typeface="Times New Roman" panose="02020603050405020304" pitchFamily="18" charset="0"/>
              </a:rPr>
              <a:t>-هل </a:t>
            </a:r>
            <a:r>
              <a:rPr lang="ar-JO" sz="3200" b="1" dirty="0">
                <a:latin typeface="Times New Roman" panose="02020603050405020304" pitchFamily="18" charset="0"/>
                <a:cs typeface="Times New Roman" panose="02020603050405020304" pitchFamily="18" charset="0"/>
              </a:rPr>
              <a:t>انت </a:t>
            </a:r>
            <a:r>
              <a:rPr lang="ar-JO" sz="3200" b="1" dirty="0" smtClean="0">
                <a:latin typeface="Times New Roman" panose="02020603050405020304" pitchFamily="18" charset="0"/>
                <a:cs typeface="Times New Roman" panose="02020603050405020304" pitchFamily="18" charset="0"/>
              </a:rPr>
              <a:t>قلق </a:t>
            </a:r>
            <a:r>
              <a:rPr lang="ar-JO" sz="3200" b="1" dirty="0">
                <a:latin typeface="Times New Roman" panose="02020603050405020304" pitchFamily="18" charset="0"/>
                <a:cs typeface="Times New Roman" panose="02020603050405020304" pitchFamily="18" charset="0"/>
              </a:rPr>
              <a:t>من الإحتباس الحراري؟</a:t>
            </a:r>
            <a:endParaRPr lang="en-US" sz="3200" b="1" dirty="0">
              <a:latin typeface="Times New Roman" panose="02020603050405020304" pitchFamily="18" charset="0"/>
              <a:cs typeface="Times New Roman" panose="02020603050405020304" pitchFamily="18" charset="0"/>
            </a:endParaRPr>
          </a:p>
        </p:txBody>
      </p:sp>
      <p:graphicFrame>
        <p:nvGraphicFramePr>
          <p:cNvPr id="6" name="Content Placeholder 4"/>
          <p:cNvGraphicFramePr>
            <a:graphicFrameLocks/>
          </p:cNvGraphicFramePr>
          <p:nvPr>
            <p:extLst>
              <p:ext uri="{D42A27DB-BD31-4B8C-83A1-F6EECF244321}">
                <p14:modId xmlns:p14="http://schemas.microsoft.com/office/powerpoint/2010/main" val="2361342283"/>
              </p:ext>
            </p:extLst>
          </p:nvPr>
        </p:nvGraphicFramePr>
        <p:xfrm>
          <a:off x="1026655" y="4037072"/>
          <a:ext cx="4333013" cy="258862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5742846" y="4406537"/>
            <a:ext cx="6353359" cy="1815882"/>
          </a:xfrm>
          <a:prstGeom prst="rect">
            <a:avLst/>
          </a:prstGeom>
          <a:noFill/>
        </p:spPr>
        <p:txBody>
          <a:bodyPr wrap="square" rtlCol="0">
            <a:spAutoFit/>
          </a:bodyPr>
          <a:lstStyle/>
          <a:p>
            <a:pPr algn="r"/>
            <a:r>
              <a:rPr lang="ar-JO" sz="2800" dirty="0" smtClean="0">
                <a:latin typeface="Times New Roman" panose="02020603050405020304" pitchFamily="18" charset="0"/>
                <a:cs typeface="Times New Roman" panose="02020603050405020304" pitchFamily="18" charset="0"/>
              </a:rPr>
              <a:t>49% من النتائج تشير إالى وجود قلق كبير من ظاهرة الإحتباس الحراري التي يشهدها العالم بالعموم و الأردن خاصة من خلال حالات الطقس المتطرفة في البرودة و الحرارة و كثرة الكوارث الطبيعية.</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2498817"/>
      </p:ext>
    </p:extLst>
  </p:cSld>
  <p:clrMapOvr>
    <a:masterClrMapping/>
  </p:clrMapOvr>
  <p:transition spd="slow">
    <p:randomBar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8BB434"/>
      </a:accent1>
      <a:accent2>
        <a:srgbClr val="33A583"/>
      </a:accent2>
      <a:accent3>
        <a:srgbClr val="3594B4"/>
      </a:accent3>
      <a:accent4>
        <a:srgbClr val="6063B4"/>
      </a:accent4>
      <a:accent5>
        <a:srgbClr val="D35731"/>
      </a:accent5>
      <a:accent6>
        <a:srgbClr val="EBAC4B"/>
      </a:accent6>
      <a:hlink>
        <a:srgbClr val="65AD30"/>
      </a:hlink>
      <a:folHlink>
        <a:srgbClr val="8ED25B"/>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1A9F9826-882C-40B9-8F38-5A3B8CFD196D}"/>
    </a:ext>
  </a:extLst>
</a:theme>
</file>

<file path=docProps/app.xml><?xml version="1.0" encoding="utf-8"?>
<Properties xmlns="http://schemas.openxmlformats.org/officeDocument/2006/extended-properties" xmlns:vt="http://schemas.openxmlformats.org/officeDocument/2006/docPropsVTypes">
  <Template>Parallax</Template>
  <TotalTime>1260</TotalTime>
  <Words>1046</Words>
  <Application>Microsoft Office PowerPoint</Application>
  <PresentationFormat>Widescreen</PresentationFormat>
  <Paragraphs>96</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Corbel</vt:lpstr>
      <vt:lpstr>Noto Kufi Arabic</vt:lpstr>
      <vt:lpstr>Tahoma</vt:lpstr>
      <vt:lpstr>Times New Roman</vt:lpstr>
      <vt:lpstr>Parallax</vt:lpstr>
      <vt:lpstr>PowerPoint Presentation</vt:lpstr>
      <vt:lpstr>PowerPoint Presentation</vt:lpstr>
      <vt:lpstr> الموارد الطبيعية هي كل ما تؤمنه الطبيعة من مخزونات بشكل طبيعي  يستفيد الانسان منها : 1) سطح الأرض المستخدم في الزراعة والصناعة ما يحويه من غابات ومراعي. 2) باطن الأرض بما يحويه من موارد معدنيّة كالنّفط والفحم. 3) موارد المياه كالأنهار والبحار والمحيطات وما تتضمنّه من أحياء مائيّة. 4) الهواء أو الغلاف الجّوي المحيط بالأرض, وما يحتويه من غازات.     </vt:lpstr>
      <vt:lpstr>الاستخدام الخاطئ للموارد يؤدّي إلى التّلوّث.  </vt:lpstr>
      <vt:lpstr>تلوّث الأرض</vt:lpstr>
      <vt:lpstr>طرق للمحافظة على الموارد البيئية</vt:lpstr>
      <vt:lpstr>القواعد الثلاث في المحافظة على موارد البيئة </vt:lpstr>
      <vt:lpstr>دراسة مدى الوعي البيئي لدى المجتمع المحيط</vt:lpstr>
      <vt:lpstr>-هل انت قلق من إنقراض الحيوانات المهددة للإنقراض؟</vt:lpstr>
      <vt:lpstr>-هل انت على علم و دراية بالسياسات أو المبادرات العالمية التي تتخذها المنظمات المختلفة للحد من التلوث البيئي؟</vt:lpstr>
      <vt:lpstr>الواجب الإنساني تجاه البيئة وحمايتها</vt:lpstr>
      <vt:lpstr>PowerPoint Presentation</vt:lpstr>
      <vt:lpstr>المصادر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حياتنا و البيئة</dc:title>
  <dc:creator>Abdullah</dc:creator>
  <cp:lastModifiedBy>Abdullah</cp:lastModifiedBy>
  <cp:revision>57</cp:revision>
  <dcterms:created xsi:type="dcterms:W3CDTF">2023-05-02T17:40:55Z</dcterms:created>
  <dcterms:modified xsi:type="dcterms:W3CDTF">2023-05-05T19:38:37Z</dcterms:modified>
</cp:coreProperties>
</file>