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48" r:id="rId1"/>
  </p:sldMasterIdLst>
  <p:sldIdLst>
    <p:sldId id="257" r:id="rId2"/>
    <p:sldId id="258" r:id="rId3"/>
    <p:sldId id="259" r:id="rId4"/>
    <p:sldId id="260" r:id="rId5"/>
    <p:sldId id="262" r:id="rId6"/>
    <p:sldId id="261" r:id="rId7"/>
    <p:sldId id="263" r:id="rId8"/>
    <p:sldId id="265" r:id="rId9"/>
    <p:sldId id="264"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8" d="100"/>
          <a:sy n="88" d="100"/>
        </p:scale>
        <p:origin x="494"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5/9/2023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5/9/2023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bgs.ac.uk/discovering-geology/earth-hazards" TargetMode="External"/><Relationship Id="rId7" Type="http://schemas.openxmlformats.org/officeDocument/2006/relationships/hyperlink" Target="http://www.stormandweather.weebly.com/" TargetMode="External"/><Relationship Id="rId2" Type="http://schemas.openxmlformats.org/officeDocument/2006/relationships/hyperlink" Target="https://blog.jumpstartinsurance.com/earthquake-shaking-factors" TargetMode="External"/><Relationship Id="rId1" Type="http://schemas.openxmlformats.org/officeDocument/2006/relationships/slideLayout" Target="../slideLayouts/slideLayout2.xml"/><Relationship Id="rId6" Type="http://schemas.openxmlformats.org/officeDocument/2006/relationships/hyperlink" Target="http://www.unacademey.com/" TargetMode="External"/><Relationship Id="rId5" Type="http://schemas.openxmlformats.org/officeDocument/2006/relationships/hyperlink" Target="https://www.yonature.com/effects-earthquakes-positive-negative-impacts-with-examples" TargetMode="External"/><Relationship Id="rId4" Type="http://schemas.openxmlformats.org/officeDocument/2006/relationships/hyperlink" Target="https://www.who.int/health-topics/earthquake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637" y="-287397"/>
            <a:ext cx="8327329" cy="6134466"/>
          </a:xfrm>
          <a:prstGeom prst="rect">
            <a:avLst/>
          </a:prstGeom>
          <a:ln>
            <a:noFill/>
          </a:ln>
          <a:effectLst>
            <a:softEdge rad="112500"/>
          </a:effectLst>
        </p:spPr>
      </p:pic>
      <p:sp>
        <p:nvSpPr>
          <p:cNvPr id="2" name="Title 1"/>
          <p:cNvSpPr>
            <a:spLocks noGrp="1"/>
          </p:cNvSpPr>
          <p:nvPr>
            <p:ph type="title"/>
          </p:nvPr>
        </p:nvSpPr>
        <p:spPr>
          <a:xfrm>
            <a:off x="673293" y="583085"/>
            <a:ext cx="8596668" cy="2123104"/>
          </a:xfrm>
        </p:spPr>
        <p:txBody>
          <a:bodyPr>
            <a:normAutofit fontScale="90000"/>
          </a:bodyPr>
          <a:lstStyle/>
          <a:p>
            <a:r>
              <a:rPr lang="en-US" sz="7200" b="1" i="1" dirty="0" smtClean="0">
                <a:solidFill>
                  <a:schemeClr val="accent2">
                    <a:lumMod val="50000"/>
                  </a:schemeClr>
                </a:solidFill>
                <a:effectLst>
                  <a:outerShdw blurRad="38100" dist="38100" dir="2700000" algn="tl">
                    <a:srgbClr val="000000">
                      <a:alpha val="43137"/>
                    </a:srgbClr>
                  </a:outerShdw>
                </a:effectLst>
                <a:latin typeface="Franklin Gothic Medium" panose="020B0603020102020204" pitchFamily="34" charset="0"/>
              </a:rPr>
              <a:t>EARTHQUAKE</a:t>
            </a:r>
            <a:br>
              <a:rPr lang="en-US" sz="7200" b="1" i="1" dirty="0" smtClean="0">
                <a:solidFill>
                  <a:schemeClr val="accent2">
                    <a:lumMod val="50000"/>
                  </a:schemeClr>
                </a:solidFill>
                <a:effectLst>
                  <a:outerShdw blurRad="38100" dist="38100" dir="2700000" algn="tl">
                    <a:srgbClr val="000000">
                      <a:alpha val="43137"/>
                    </a:srgbClr>
                  </a:outerShdw>
                </a:effectLst>
                <a:latin typeface="Franklin Gothic Medium" panose="020B0603020102020204" pitchFamily="34" charset="0"/>
              </a:rPr>
            </a:br>
            <a:r>
              <a:rPr lang="en-US" sz="7200" b="1" i="1" dirty="0" smtClean="0">
                <a:solidFill>
                  <a:schemeClr val="accent2">
                    <a:lumMod val="50000"/>
                  </a:schemeClr>
                </a:solidFill>
                <a:effectLst>
                  <a:outerShdw blurRad="38100" dist="38100" dir="2700000" algn="tl">
                    <a:srgbClr val="000000">
                      <a:alpha val="43137"/>
                    </a:srgbClr>
                  </a:outerShdw>
                </a:effectLst>
                <a:latin typeface="Franklin Gothic Medium" panose="020B0603020102020204" pitchFamily="34" charset="0"/>
              </a:rPr>
              <a:t>             </a:t>
            </a:r>
            <a:r>
              <a:rPr lang="en-US" sz="4400" b="1" i="1" dirty="0" smtClean="0">
                <a:solidFill>
                  <a:schemeClr val="accent2">
                    <a:lumMod val="50000"/>
                  </a:schemeClr>
                </a:solidFill>
                <a:effectLst>
                  <a:outerShdw blurRad="38100" dist="38100" dir="2700000" algn="tl">
                    <a:srgbClr val="000000">
                      <a:alpha val="43137"/>
                    </a:srgbClr>
                  </a:outerShdw>
                </a:effectLst>
                <a:latin typeface="Franklin Gothic Medium" panose="020B0603020102020204" pitchFamily="34" charset="0"/>
              </a:rPr>
              <a:t>the great phenomenon </a:t>
            </a:r>
            <a:endParaRPr lang="en-US" sz="4400" b="1" i="1" dirty="0">
              <a:solidFill>
                <a:schemeClr val="accent2">
                  <a:lumMod val="50000"/>
                </a:schemeClr>
              </a:solidFill>
              <a:effectLst>
                <a:outerShdw blurRad="38100" dist="38100" dir="2700000" algn="tl">
                  <a:srgbClr val="000000">
                    <a:alpha val="43137"/>
                  </a:srgbClr>
                </a:outerShdw>
              </a:effectLst>
              <a:latin typeface="Franklin Gothic Medium" panose="020B0603020102020204" pitchFamily="34" charset="0"/>
            </a:endParaRPr>
          </a:p>
        </p:txBody>
      </p:sp>
      <p:sp>
        <p:nvSpPr>
          <p:cNvPr id="3" name="Content Placeholder 2"/>
          <p:cNvSpPr>
            <a:spLocks noGrp="1"/>
          </p:cNvSpPr>
          <p:nvPr>
            <p:ph idx="1"/>
          </p:nvPr>
        </p:nvSpPr>
        <p:spPr>
          <a:xfrm>
            <a:off x="459620" y="3989389"/>
            <a:ext cx="8596668" cy="3880773"/>
          </a:xfrm>
        </p:spPr>
        <p:txBody>
          <a:bodyPr>
            <a:normAutofit/>
          </a:bodyPr>
          <a:lstStyle/>
          <a:p>
            <a:pPr marL="0" indent="0">
              <a:buNone/>
            </a:pPr>
            <a:r>
              <a:rPr lang="en-US" sz="3200" dirty="0" smtClean="0">
                <a:solidFill>
                  <a:schemeClr val="accent2">
                    <a:lumMod val="50000"/>
                  </a:schemeClr>
                </a:solidFill>
                <a:effectLst>
                  <a:outerShdw blurRad="38100" dist="38100" dir="2700000" algn="tl">
                    <a:srgbClr val="000000">
                      <a:alpha val="43137"/>
                    </a:srgbClr>
                  </a:outerShdw>
                </a:effectLst>
                <a:latin typeface="Franklin Gothic Medium" panose="020B0603020102020204" pitchFamily="34" charset="0"/>
              </a:rPr>
              <a:t>ABDULLAH </a:t>
            </a:r>
            <a:r>
              <a:rPr lang="en-US" sz="3200" dirty="0" smtClean="0">
                <a:solidFill>
                  <a:schemeClr val="tx1"/>
                </a:solidFill>
                <a:effectLst>
                  <a:outerShdw blurRad="38100" dist="38100" dir="2700000" algn="tl">
                    <a:srgbClr val="000000">
                      <a:alpha val="43137"/>
                    </a:srgbClr>
                  </a:outerShdw>
                </a:effectLst>
                <a:latin typeface="Franklin Gothic Medium" panose="020B0603020102020204" pitchFamily="34" charset="0"/>
              </a:rPr>
              <a:t>KHATTAB               </a:t>
            </a:r>
            <a:r>
              <a:rPr lang="en-US" sz="3200" dirty="0" smtClean="0">
                <a:solidFill>
                  <a:schemeClr val="accent2">
                    <a:lumMod val="50000"/>
                  </a:schemeClr>
                </a:solidFill>
                <a:effectLst>
                  <a:outerShdw blurRad="38100" dist="38100" dir="2700000" algn="tl">
                    <a:srgbClr val="000000">
                      <a:alpha val="43137"/>
                    </a:srgbClr>
                  </a:outerShdw>
                </a:effectLst>
                <a:latin typeface="Franklin Gothic Medium" panose="020B0603020102020204" pitchFamily="34" charset="0"/>
              </a:rPr>
              <a:t>GEORGE </a:t>
            </a:r>
            <a:r>
              <a:rPr lang="en-US" sz="3200" dirty="0" smtClean="0">
                <a:solidFill>
                  <a:schemeClr val="tx1"/>
                </a:solidFill>
                <a:effectLst>
                  <a:outerShdw blurRad="38100" dist="38100" dir="2700000" algn="tl">
                    <a:srgbClr val="000000">
                      <a:alpha val="43137"/>
                    </a:srgbClr>
                  </a:outerShdw>
                </a:effectLst>
                <a:latin typeface="Franklin Gothic Medium" panose="020B0603020102020204" pitchFamily="34" charset="0"/>
              </a:rPr>
              <a:t>SABA</a:t>
            </a:r>
          </a:p>
          <a:p>
            <a:pPr marL="0" indent="0">
              <a:buNone/>
            </a:pPr>
            <a:r>
              <a:rPr lang="en-US" sz="3200" dirty="0" smtClean="0">
                <a:solidFill>
                  <a:schemeClr val="accent2">
                    <a:lumMod val="50000"/>
                  </a:schemeClr>
                </a:solidFill>
                <a:effectLst>
                  <a:outerShdw blurRad="38100" dist="38100" dir="2700000" algn="tl">
                    <a:srgbClr val="000000">
                      <a:alpha val="43137"/>
                    </a:srgbClr>
                  </a:outerShdw>
                </a:effectLst>
                <a:latin typeface="Franklin Gothic Medium" panose="020B0603020102020204" pitchFamily="34" charset="0"/>
              </a:rPr>
              <a:t>AYMAN</a:t>
            </a:r>
            <a:r>
              <a:rPr lang="en-US" sz="3200" dirty="0" smtClean="0">
                <a:solidFill>
                  <a:schemeClr val="tx1"/>
                </a:solidFill>
                <a:effectLst>
                  <a:outerShdw blurRad="38100" dist="38100" dir="2700000" algn="tl">
                    <a:srgbClr val="000000">
                      <a:alpha val="43137"/>
                    </a:srgbClr>
                  </a:outerShdw>
                </a:effectLst>
                <a:latin typeface="Franklin Gothic Medium" panose="020B0603020102020204" pitchFamily="34" charset="0"/>
              </a:rPr>
              <a:t> DARAGHMEH             </a:t>
            </a:r>
            <a:r>
              <a:rPr lang="en-US" sz="3200" dirty="0" smtClean="0">
                <a:solidFill>
                  <a:schemeClr val="accent2">
                    <a:lumMod val="50000"/>
                  </a:schemeClr>
                </a:solidFill>
                <a:effectLst>
                  <a:outerShdw blurRad="38100" dist="38100" dir="2700000" algn="tl">
                    <a:srgbClr val="000000">
                      <a:alpha val="43137"/>
                    </a:srgbClr>
                  </a:outerShdw>
                </a:effectLst>
                <a:latin typeface="Franklin Gothic Medium" panose="020B0603020102020204" pitchFamily="34" charset="0"/>
              </a:rPr>
              <a:t> OMAR </a:t>
            </a:r>
            <a:r>
              <a:rPr lang="en-US" sz="3200" dirty="0" smtClean="0">
                <a:solidFill>
                  <a:schemeClr val="tx1"/>
                </a:solidFill>
                <a:effectLst>
                  <a:outerShdw blurRad="38100" dist="38100" dir="2700000" algn="tl">
                    <a:srgbClr val="000000">
                      <a:alpha val="43137"/>
                    </a:srgbClr>
                  </a:outerShdw>
                </a:effectLst>
                <a:latin typeface="Franklin Gothic Medium" panose="020B0603020102020204" pitchFamily="34" charset="0"/>
              </a:rPr>
              <a:t>BALBOL</a:t>
            </a:r>
          </a:p>
          <a:p>
            <a:pPr marL="0" indent="0" algn="ctr">
              <a:buNone/>
            </a:pPr>
            <a:r>
              <a:rPr lang="en-US" sz="3200" dirty="0" smtClean="0">
                <a:solidFill>
                  <a:schemeClr val="tx1"/>
                </a:solidFill>
                <a:effectLst>
                  <a:outerShdw blurRad="38100" dist="38100" dir="2700000" algn="tl">
                    <a:srgbClr val="000000">
                      <a:alpha val="43137"/>
                    </a:srgbClr>
                  </a:outerShdw>
                </a:effectLst>
                <a:latin typeface="Franklin Gothic Medium" panose="020B0603020102020204" pitchFamily="34" charset="0"/>
              </a:rPr>
              <a:t>GRADE 6 C</a:t>
            </a:r>
            <a:endParaRPr lang="en-US" sz="3200" dirty="0">
              <a:solidFill>
                <a:schemeClr val="tx1"/>
              </a:solidFill>
              <a:effectLst>
                <a:outerShdw blurRad="38100" dist="38100" dir="2700000" algn="tl">
                  <a:srgbClr val="000000">
                    <a:alpha val="43137"/>
                  </a:srgbClr>
                </a:outerShdw>
              </a:effectLst>
              <a:latin typeface="Franklin Gothic Medium" panose="020B0603020102020204" pitchFamily="34" charset="0"/>
            </a:endParaRPr>
          </a:p>
        </p:txBody>
      </p:sp>
    </p:spTree>
    <p:extLst>
      <p:ext uri="{BB962C8B-B14F-4D97-AF65-F5344CB8AC3E}">
        <p14:creationId xmlns:p14="http://schemas.microsoft.com/office/powerpoint/2010/main" val="653260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i="1" dirty="0" smtClean="0">
                <a:latin typeface="Franklin Gothic Medium" panose="020B0603020102020204" pitchFamily="34" charset="0"/>
              </a:rPr>
              <a:t>References</a:t>
            </a:r>
            <a:r>
              <a:rPr lang="en-US" dirty="0" smtClean="0">
                <a:latin typeface="Franklin Gothic Medium" panose="020B0603020102020204" pitchFamily="34" charset="0"/>
              </a:rPr>
              <a:t> </a:t>
            </a:r>
            <a:endParaRPr lang="en-US" dirty="0">
              <a:latin typeface="Franklin Gothic Medium" panose="020B0603020102020204" pitchFamily="34" charset="0"/>
            </a:endParaRPr>
          </a:p>
        </p:txBody>
      </p:sp>
      <p:sp>
        <p:nvSpPr>
          <p:cNvPr id="3" name="Content Placeholder 2"/>
          <p:cNvSpPr>
            <a:spLocks noGrp="1"/>
          </p:cNvSpPr>
          <p:nvPr>
            <p:ph idx="1"/>
          </p:nvPr>
        </p:nvSpPr>
        <p:spPr>
          <a:xfrm>
            <a:off x="677333" y="1210491"/>
            <a:ext cx="11035695" cy="5416732"/>
          </a:xfrm>
        </p:spPr>
        <p:txBody>
          <a:bodyPr>
            <a:normAutofit lnSpcReduction="10000"/>
          </a:bodyPr>
          <a:lstStyle/>
          <a:p>
            <a:r>
              <a:rPr lang="en-US" dirty="0" err="1" smtClean="0">
                <a:latin typeface="Franklin Gothic Medium" panose="020B0603020102020204" pitchFamily="34" charset="0"/>
              </a:rPr>
              <a:t>Bahlerao</a:t>
            </a:r>
            <a:r>
              <a:rPr lang="en-US" dirty="0" smtClean="0">
                <a:latin typeface="Franklin Gothic Medium" panose="020B0603020102020204" pitchFamily="34" charset="0"/>
              </a:rPr>
              <a:t>, Camille, “What affects Earthquake shaking?”,15 Jan 2019, jumpstart Blog.</a:t>
            </a:r>
          </a:p>
          <a:p>
            <a:pPr marL="0" indent="0">
              <a:buNone/>
            </a:pPr>
            <a:r>
              <a:rPr lang="en-US" dirty="0">
                <a:latin typeface="Franklin Gothic Medium" panose="020B0603020102020204" pitchFamily="34" charset="0"/>
                <a:hlinkClick r:id="rId2"/>
              </a:rPr>
              <a:t>https://</a:t>
            </a:r>
            <a:r>
              <a:rPr lang="en-US" dirty="0" smtClean="0">
                <a:latin typeface="Franklin Gothic Medium" panose="020B0603020102020204" pitchFamily="34" charset="0"/>
                <a:hlinkClick r:id="rId2"/>
              </a:rPr>
              <a:t>blog.jumpstartinsurance.com/earthquake-shaking-factors</a:t>
            </a:r>
            <a:endParaRPr lang="en-US" dirty="0" smtClean="0">
              <a:latin typeface="Franklin Gothic Medium" panose="020B0603020102020204" pitchFamily="34" charset="0"/>
            </a:endParaRPr>
          </a:p>
          <a:p>
            <a:r>
              <a:rPr lang="en-US" dirty="0">
                <a:latin typeface="Franklin Gothic Medium" panose="020B0603020102020204" pitchFamily="34" charset="0"/>
              </a:rPr>
              <a:t> </a:t>
            </a:r>
            <a:r>
              <a:rPr lang="en-US" dirty="0" smtClean="0">
                <a:latin typeface="Franklin Gothic Medium" panose="020B0603020102020204" pitchFamily="34" charset="0"/>
              </a:rPr>
              <a:t>“How are Earthquakes detected , located and measured?”, 2May 2023, British Geological survey.</a:t>
            </a:r>
          </a:p>
          <a:p>
            <a:pPr marL="0" indent="0">
              <a:buNone/>
            </a:pPr>
            <a:r>
              <a:rPr lang="en-US" dirty="0">
                <a:latin typeface="Franklin Gothic Medium" panose="020B0603020102020204" pitchFamily="34" charset="0"/>
                <a:hlinkClick r:id="rId3"/>
              </a:rPr>
              <a:t>https://</a:t>
            </a:r>
            <a:r>
              <a:rPr lang="en-US" dirty="0" smtClean="0">
                <a:latin typeface="Franklin Gothic Medium" panose="020B0603020102020204" pitchFamily="34" charset="0"/>
                <a:hlinkClick r:id="rId3"/>
              </a:rPr>
              <a:t>www.bgs.ac.uk/discovering-geology/earth-hazards</a:t>
            </a:r>
            <a:endParaRPr lang="en-US" dirty="0" smtClean="0">
              <a:latin typeface="Franklin Gothic Medium" panose="020B0603020102020204" pitchFamily="34" charset="0"/>
            </a:endParaRPr>
          </a:p>
          <a:p>
            <a:r>
              <a:rPr lang="en-US" dirty="0" smtClean="0">
                <a:latin typeface="Franklin Gothic Medium" panose="020B0603020102020204" pitchFamily="34" charset="0"/>
              </a:rPr>
              <a:t>“Earthquakes”,  1May 2023, World Health Organization.</a:t>
            </a:r>
          </a:p>
          <a:p>
            <a:pPr marL="0" indent="0">
              <a:buNone/>
            </a:pPr>
            <a:r>
              <a:rPr lang="en-US" dirty="0">
                <a:latin typeface="Franklin Gothic Medium" panose="020B0603020102020204" pitchFamily="34" charset="0"/>
                <a:hlinkClick r:id="rId4"/>
              </a:rPr>
              <a:t>https://</a:t>
            </a:r>
            <a:r>
              <a:rPr lang="en-US" dirty="0" smtClean="0">
                <a:latin typeface="Franklin Gothic Medium" panose="020B0603020102020204" pitchFamily="34" charset="0"/>
                <a:hlinkClick r:id="rId4"/>
              </a:rPr>
              <a:t>www.who.int/health-topics/earthquakes</a:t>
            </a:r>
            <a:endParaRPr lang="en-US" dirty="0" smtClean="0">
              <a:latin typeface="Franklin Gothic Medium" panose="020B0603020102020204" pitchFamily="34" charset="0"/>
            </a:endParaRPr>
          </a:p>
          <a:p>
            <a:r>
              <a:rPr lang="en-US" dirty="0" smtClean="0">
                <a:latin typeface="Franklin Gothic Medium" panose="020B0603020102020204" pitchFamily="34" charset="0"/>
              </a:rPr>
              <a:t>“Effects of earthquakes: positive , negative , examples”, 17 July 2020,yonature.</a:t>
            </a:r>
          </a:p>
          <a:p>
            <a:pPr marL="0" indent="0">
              <a:buNone/>
            </a:pPr>
            <a:r>
              <a:rPr lang="en-US" dirty="0">
                <a:latin typeface="Franklin Gothic Medium" panose="020B0603020102020204" pitchFamily="34" charset="0"/>
                <a:hlinkClick r:id="rId5"/>
              </a:rPr>
              <a:t>https://</a:t>
            </a:r>
            <a:r>
              <a:rPr lang="en-US" dirty="0" smtClean="0">
                <a:latin typeface="Franklin Gothic Medium" panose="020B0603020102020204" pitchFamily="34" charset="0"/>
                <a:hlinkClick r:id="rId5"/>
              </a:rPr>
              <a:t>www.yonature.com/effects-earthquakes-positive-negative-impacts-with-examples</a:t>
            </a:r>
            <a:endParaRPr lang="en-US" dirty="0" smtClean="0">
              <a:latin typeface="Franklin Gothic Medium" panose="020B0603020102020204" pitchFamily="34" charset="0"/>
            </a:endParaRPr>
          </a:p>
          <a:p>
            <a:pPr marL="0" indent="0">
              <a:buNone/>
            </a:pPr>
            <a:r>
              <a:rPr lang="en-US" dirty="0" smtClean="0">
                <a:latin typeface="Franklin Gothic Medium" panose="020B0603020102020204" pitchFamily="34" charset="0"/>
              </a:rPr>
              <a:t>“Earthquake: causes and effects “, 1 May 2023, </a:t>
            </a:r>
            <a:r>
              <a:rPr lang="en-US" dirty="0" err="1" smtClean="0">
                <a:latin typeface="Franklin Gothic Medium" panose="020B0603020102020204" pitchFamily="34" charset="0"/>
              </a:rPr>
              <a:t>unacademey</a:t>
            </a:r>
            <a:endParaRPr lang="en-US" dirty="0" smtClean="0">
              <a:latin typeface="Franklin Gothic Medium" panose="020B0603020102020204" pitchFamily="34" charset="0"/>
            </a:endParaRPr>
          </a:p>
          <a:p>
            <a:pPr marL="0" indent="0">
              <a:buNone/>
            </a:pPr>
            <a:r>
              <a:rPr lang="en-US" dirty="0" smtClean="0">
                <a:latin typeface="Franklin Gothic Medium" panose="020B0603020102020204" pitchFamily="34" charset="0"/>
                <a:hlinkClick r:id="rId6"/>
              </a:rPr>
              <a:t>www.unacademey.com</a:t>
            </a:r>
            <a:endParaRPr lang="en-US" dirty="0" smtClean="0">
              <a:latin typeface="Franklin Gothic Medium" panose="020B0603020102020204" pitchFamily="34" charset="0"/>
            </a:endParaRPr>
          </a:p>
          <a:p>
            <a:r>
              <a:rPr lang="en-US" dirty="0" smtClean="0">
                <a:latin typeface="Franklin Gothic Medium" panose="020B0603020102020204" pitchFamily="34" charset="0"/>
              </a:rPr>
              <a:t>“Major factors that determine intensity in earthquakes “, 1 May 2023, storm and weather.</a:t>
            </a:r>
          </a:p>
          <a:p>
            <a:pPr marL="0" indent="0">
              <a:buNone/>
            </a:pPr>
            <a:r>
              <a:rPr lang="en-US" dirty="0" smtClean="0">
                <a:latin typeface="Franklin Gothic Medium" panose="020B0603020102020204" pitchFamily="34" charset="0"/>
                <a:hlinkClick r:id="rId7"/>
              </a:rPr>
              <a:t>www.stormandweather.weebly.com</a:t>
            </a:r>
            <a:endParaRPr lang="en-US" dirty="0" smtClean="0">
              <a:latin typeface="Franklin Gothic Medium" panose="020B0603020102020204" pitchFamily="34" charset="0"/>
            </a:endParaRPr>
          </a:p>
          <a:p>
            <a:r>
              <a:rPr lang="en-US" dirty="0" smtClean="0">
                <a:latin typeface="Franklin Gothic Medium" panose="020B0603020102020204" pitchFamily="34" charset="0"/>
              </a:rPr>
              <a:t>“what is an earthquake “, 20 April 2023, </a:t>
            </a:r>
            <a:r>
              <a:rPr lang="en-US" dirty="0" err="1" smtClean="0">
                <a:latin typeface="Franklin Gothic Medium" panose="020B0603020102020204" pitchFamily="34" charset="0"/>
              </a:rPr>
              <a:t>nasa</a:t>
            </a:r>
            <a:r>
              <a:rPr lang="en-US" dirty="0" smtClean="0">
                <a:latin typeface="Franklin Gothic Medium" panose="020B0603020102020204" pitchFamily="34" charset="0"/>
              </a:rPr>
              <a:t> science space place </a:t>
            </a:r>
          </a:p>
          <a:p>
            <a:pPr marL="0" indent="0">
              <a:buNone/>
            </a:pPr>
            <a:r>
              <a:rPr lang="en-US" dirty="0" smtClean="0">
                <a:latin typeface="Franklin Gothic Medium" panose="020B0603020102020204" pitchFamily="34" charset="0"/>
              </a:rPr>
              <a:t>www.spaceplace.nasa.org</a:t>
            </a:r>
            <a:endParaRPr lang="en-US" dirty="0" smtClean="0">
              <a:latin typeface="Franklin Gothic Medium" panose="020B0603020102020204" pitchFamily="34" charset="0"/>
            </a:endParaRPr>
          </a:p>
          <a:p>
            <a:endParaRPr lang="en-US" dirty="0" smtClean="0">
              <a:latin typeface="Franklin Gothic Medium" panose="020B0603020102020204" pitchFamily="34" charset="0"/>
            </a:endParaRPr>
          </a:p>
          <a:p>
            <a:pPr marL="0" indent="0">
              <a:buNone/>
            </a:pPr>
            <a:endParaRPr lang="en-US" dirty="0" smtClean="0">
              <a:latin typeface="Franklin Gothic Medium" panose="020B0603020102020204" pitchFamily="34" charset="0"/>
            </a:endParaRPr>
          </a:p>
          <a:p>
            <a:pPr marL="0" indent="0">
              <a:buNone/>
            </a:pPr>
            <a:endParaRPr lang="en-US" dirty="0" smtClean="0">
              <a:latin typeface="Franklin Gothic Medium" panose="020B0603020102020204" pitchFamily="34" charset="0"/>
            </a:endParaRPr>
          </a:p>
          <a:p>
            <a:endParaRPr lang="en-US" dirty="0">
              <a:latin typeface="Franklin Gothic Medium" panose="020B0603020102020204" pitchFamily="34" charset="0"/>
            </a:endParaRPr>
          </a:p>
        </p:txBody>
      </p:sp>
    </p:spTree>
    <p:extLst>
      <p:ext uri="{BB962C8B-B14F-4D97-AF65-F5344CB8AC3E}">
        <p14:creationId xmlns:p14="http://schemas.microsoft.com/office/powerpoint/2010/main" val="3988817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i="1" dirty="0" smtClean="0">
                <a:latin typeface="Franklin Gothic Medium" panose="020B0603020102020204" pitchFamily="34" charset="0"/>
              </a:rPr>
              <a:t>What Is An Earthquake?</a:t>
            </a:r>
            <a:endParaRPr lang="en-US" sz="4000" b="1" i="1" dirty="0">
              <a:latin typeface="Franklin Gothic Medium" panose="020B0603020102020204" pitchFamily="34" charset="0"/>
            </a:endParaRPr>
          </a:p>
        </p:txBody>
      </p:sp>
      <p:sp>
        <p:nvSpPr>
          <p:cNvPr id="3" name="Content Placeholder 2"/>
          <p:cNvSpPr>
            <a:spLocks noGrp="1"/>
          </p:cNvSpPr>
          <p:nvPr>
            <p:ph idx="1"/>
          </p:nvPr>
        </p:nvSpPr>
        <p:spPr>
          <a:xfrm>
            <a:off x="677334" y="2160589"/>
            <a:ext cx="7769980" cy="3880773"/>
          </a:xfrm>
        </p:spPr>
        <p:txBody>
          <a:bodyPr>
            <a:normAutofit/>
          </a:bodyPr>
          <a:lstStyle/>
          <a:p>
            <a:pPr marL="0" indent="0">
              <a:buNone/>
            </a:pPr>
            <a:r>
              <a:rPr lang="en-US" sz="2800" dirty="0" smtClean="0">
                <a:latin typeface="Franklin Gothic Medium" panose="020B0603020102020204" pitchFamily="34" charset="0"/>
              </a:rPr>
              <a:t>An earthquake is a sudden shaking movement of the surface of the earth. It occurs when there is a sudden release of pressure in the Earth’s crust at plate margins. The energy waves created by the release of pressure cause vibrations and movement in the Earth’s surface.</a:t>
            </a:r>
            <a:endParaRPr lang="en-US" sz="2800" dirty="0">
              <a:latin typeface="Franklin Gothic Medium" panose="020B06030201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6145" y="3892731"/>
            <a:ext cx="4193177" cy="2795451"/>
          </a:xfrm>
          <a:prstGeom prst="rect">
            <a:avLst/>
          </a:prstGeom>
          <a:ln>
            <a:noFill/>
          </a:ln>
          <a:effectLst>
            <a:softEdge rad="112500"/>
          </a:effectLst>
        </p:spPr>
      </p:pic>
    </p:spTree>
    <p:extLst>
      <p:ext uri="{BB962C8B-B14F-4D97-AF65-F5344CB8AC3E}">
        <p14:creationId xmlns:p14="http://schemas.microsoft.com/office/powerpoint/2010/main" val="194758473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i="1" dirty="0" smtClean="0">
                <a:latin typeface="Franklin Gothic Medium" panose="020B0603020102020204" pitchFamily="34" charset="0"/>
              </a:rPr>
              <a:t>Causes Of Earthquakes</a:t>
            </a:r>
            <a:endParaRPr lang="en-US" sz="4000" b="1" i="1" dirty="0">
              <a:latin typeface="Franklin Gothic Medium" panose="020B0603020102020204" pitchFamily="34" charset="0"/>
            </a:endParaRPr>
          </a:p>
        </p:txBody>
      </p:sp>
      <p:sp>
        <p:nvSpPr>
          <p:cNvPr id="3" name="Content Placeholder 2"/>
          <p:cNvSpPr>
            <a:spLocks noGrp="1"/>
          </p:cNvSpPr>
          <p:nvPr>
            <p:ph idx="1"/>
          </p:nvPr>
        </p:nvSpPr>
        <p:spPr>
          <a:xfrm>
            <a:off x="677333" y="1254035"/>
            <a:ext cx="11323077" cy="5251268"/>
          </a:xfrm>
        </p:spPr>
        <p:txBody>
          <a:bodyPr>
            <a:noAutofit/>
          </a:bodyPr>
          <a:lstStyle/>
          <a:p>
            <a:pPr marL="0" indent="0">
              <a:buNone/>
            </a:pPr>
            <a:r>
              <a:rPr lang="en-US" sz="2800" b="1" u="sng" dirty="0" smtClean="0">
                <a:latin typeface="Franklin Gothic Medium" panose="020B0603020102020204" pitchFamily="34" charset="0"/>
              </a:rPr>
              <a:t>Causes:</a:t>
            </a:r>
          </a:p>
          <a:p>
            <a:r>
              <a:rPr lang="en-US" sz="2800" b="1" i="1" dirty="0" smtClean="0">
                <a:latin typeface="Franklin Gothic Medium" panose="020B0603020102020204" pitchFamily="34" charset="0"/>
              </a:rPr>
              <a:t>Volcanic eruptions</a:t>
            </a:r>
            <a:r>
              <a:rPr lang="en-US" sz="2800" dirty="0" smtClean="0">
                <a:latin typeface="Franklin Gothic Medium" panose="020B0603020102020204" pitchFamily="34" charset="0"/>
              </a:rPr>
              <a:t>: when magma and ash escape from the volcano.</a:t>
            </a:r>
          </a:p>
          <a:p>
            <a:r>
              <a:rPr lang="en-US" sz="2800" b="1" i="1" dirty="0" smtClean="0">
                <a:latin typeface="Franklin Gothic Medium" panose="020B0603020102020204" pitchFamily="34" charset="0"/>
              </a:rPr>
              <a:t>Tectonic plate movements</a:t>
            </a:r>
            <a:r>
              <a:rPr lang="en-US" sz="2800" dirty="0" smtClean="0">
                <a:latin typeface="Franklin Gothic Medium" panose="020B0603020102020204" pitchFamily="34" charset="0"/>
              </a:rPr>
              <a:t>: the Earth’s crust is made up of several large plates that are constantly moving. When two plates collide it causes an earthquake. Earthquakes can also happen when a plate slides under another plate. This called the subduction zone.</a:t>
            </a:r>
          </a:p>
          <a:p>
            <a:r>
              <a:rPr lang="en-US" sz="2800" b="1" i="1" dirty="0" smtClean="0">
                <a:latin typeface="Franklin Gothic Medium" panose="020B0603020102020204" pitchFamily="34" charset="0"/>
              </a:rPr>
              <a:t>Mining</a:t>
            </a:r>
            <a:r>
              <a:rPr lang="en-US" sz="2800" dirty="0" smtClean="0">
                <a:latin typeface="Franklin Gothic Medium" panose="020B0603020102020204" pitchFamily="34" charset="0"/>
              </a:rPr>
              <a:t>: when miners remove large amounts of coal, oil, or gas from the ground it cause the ground to collapse and cause an earthquake.</a:t>
            </a:r>
            <a:endParaRPr lang="en-US" sz="2800" dirty="0">
              <a:latin typeface="Franklin Gothic Medium" panose="020B0603020102020204" pitchFamily="34" charset="0"/>
            </a:endParaRPr>
          </a:p>
          <a:p>
            <a:r>
              <a:rPr lang="en-US" sz="2800" b="1" i="1" dirty="0" smtClean="0">
                <a:latin typeface="Franklin Gothic Medium" panose="020B0603020102020204" pitchFamily="34" charset="0"/>
              </a:rPr>
              <a:t>Construction</a:t>
            </a:r>
            <a:r>
              <a:rPr lang="en-US" sz="2800" dirty="0" smtClean="0">
                <a:latin typeface="Franklin Gothic Medium" panose="020B0603020102020204" pitchFamily="34" charset="0"/>
              </a:rPr>
              <a:t>: when large buildings are built, they can change the way the ground moves and create an earthquake. </a:t>
            </a:r>
            <a:endParaRPr lang="en-US" sz="2800" dirty="0">
              <a:latin typeface="Franklin Gothic Medium" panose="020B0603020102020204" pitchFamily="34" charset="0"/>
            </a:endParaRPr>
          </a:p>
        </p:txBody>
      </p:sp>
    </p:spTree>
    <p:extLst>
      <p:ext uri="{BB962C8B-B14F-4D97-AF65-F5344CB8AC3E}">
        <p14:creationId xmlns:p14="http://schemas.microsoft.com/office/powerpoint/2010/main" val="406141744"/>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046" y="357051"/>
            <a:ext cx="8596668" cy="1320800"/>
          </a:xfrm>
        </p:spPr>
        <p:txBody>
          <a:bodyPr>
            <a:normAutofit/>
          </a:bodyPr>
          <a:lstStyle/>
          <a:p>
            <a:r>
              <a:rPr lang="en-US" sz="4000" b="1" i="1" dirty="0" smtClean="0">
                <a:latin typeface="Franklin Gothic Medium" panose="020B0603020102020204" pitchFamily="34" charset="0"/>
              </a:rPr>
              <a:t>Effects Of Earthquakes</a:t>
            </a:r>
            <a:endParaRPr lang="en-US" sz="4000" b="1" i="1" dirty="0">
              <a:latin typeface="Franklin Gothic Medium" panose="020B0603020102020204" pitchFamily="34" charset="0"/>
            </a:endParaRPr>
          </a:p>
        </p:txBody>
      </p:sp>
      <p:sp>
        <p:nvSpPr>
          <p:cNvPr id="3" name="Content Placeholder 2"/>
          <p:cNvSpPr>
            <a:spLocks noGrp="1"/>
          </p:cNvSpPr>
          <p:nvPr>
            <p:ph idx="1"/>
          </p:nvPr>
        </p:nvSpPr>
        <p:spPr>
          <a:xfrm>
            <a:off x="148046" y="1156790"/>
            <a:ext cx="9065623" cy="5701210"/>
          </a:xfrm>
        </p:spPr>
        <p:txBody>
          <a:bodyPr>
            <a:noAutofit/>
          </a:bodyPr>
          <a:lstStyle/>
          <a:p>
            <a:pPr marL="0" indent="0">
              <a:buNone/>
            </a:pPr>
            <a:r>
              <a:rPr lang="en-US" sz="2800" b="1" dirty="0" smtClean="0">
                <a:latin typeface="Franklin Gothic Medium" panose="020B0603020102020204" pitchFamily="34" charset="0"/>
              </a:rPr>
              <a:t>Ground Shaking:</a:t>
            </a:r>
            <a:r>
              <a:rPr lang="en-US" sz="2800" dirty="0" smtClean="0">
                <a:latin typeface="Franklin Gothic Medium" panose="020B0603020102020204" pitchFamily="34" charset="0"/>
              </a:rPr>
              <a:t> </a:t>
            </a:r>
            <a:r>
              <a:rPr lang="en-US" sz="2800" dirty="0">
                <a:latin typeface="Franklin Gothic Medium" panose="020B0603020102020204" pitchFamily="34" charset="0"/>
              </a:rPr>
              <a:t>is the most familiar effect of earthquakes. It is a result of the passage of seismic waves through the ground, and ranges from quite gentle in small earthquakes to incredibly violent in large earthquakes</a:t>
            </a:r>
            <a:r>
              <a:rPr lang="en-US" sz="2800" dirty="0" smtClean="0">
                <a:latin typeface="Franklin Gothic Medium" panose="020B0603020102020204" pitchFamily="34" charset="0"/>
              </a:rPr>
              <a:t>.</a:t>
            </a:r>
          </a:p>
          <a:p>
            <a:pPr marL="0" indent="0">
              <a:buNone/>
            </a:pPr>
            <a:r>
              <a:rPr lang="en-US" sz="2800" b="1" dirty="0">
                <a:latin typeface="Franklin Gothic Medium" panose="020B0603020102020204" pitchFamily="34" charset="0"/>
              </a:rPr>
              <a:t>Ground </a:t>
            </a:r>
            <a:r>
              <a:rPr lang="en-US" sz="2800" b="1" dirty="0" smtClean="0">
                <a:latin typeface="Franklin Gothic Medium" panose="020B0603020102020204" pitchFamily="34" charset="0"/>
              </a:rPr>
              <a:t>Rupture:</a:t>
            </a:r>
            <a:r>
              <a:rPr lang="en-US" sz="2800" dirty="0" smtClean="0">
                <a:latin typeface="Franklin Gothic Medium" panose="020B0603020102020204" pitchFamily="34" charset="0"/>
              </a:rPr>
              <a:t>  </a:t>
            </a:r>
            <a:r>
              <a:rPr lang="en-US" sz="2800" dirty="0">
                <a:latin typeface="Franklin Gothic Medium" panose="020B0603020102020204" pitchFamily="34" charset="0"/>
              </a:rPr>
              <a:t>which occurs when the earthquake movement along a fault actually breaks the Earth's surface. While active ground rupture is comparatively rare, there have been cases of it in California -- for example, during the 1906 earthquake, fences </a:t>
            </a:r>
            <a:r>
              <a:rPr lang="en-US" sz="2800" dirty="0" smtClean="0">
                <a:latin typeface="Franklin Gothic Medium" panose="020B0603020102020204" pitchFamily="34" charset="0"/>
              </a:rPr>
              <a:t>were </a:t>
            </a:r>
            <a:r>
              <a:rPr lang="en-US" sz="2800" dirty="0">
                <a:latin typeface="Franklin Gothic Medium" panose="020B0603020102020204" pitchFamily="34" charset="0"/>
              </a:rPr>
              <a:t>offset by as much as 7 meters</a:t>
            </a:r>
            <a:r>
              <a:rPr lang="en-US" sz="2800" dirty="0" smtClean="0">
                <a:latin typeface="Franklin Gothic Medium" panose="020B0603020102020204" pitchFamily="34" charset="0"/>
              </a:rPr>
              <a:t>.</a:t>
            </a:r>
          </a:p>
          <a:p>
            <a:pPr marL="0" indent="0">
              <a:buNone/>
            </a:pPr>
            <a:endParaRPr lang="en-US" sz="2800" dirty="0" smtClean="0">
              <a:latin typeface="Franklin Gothic Medium" panose="020B06030201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5067" y="1330598"/>
            <a:ext cx="2886892" cy="1924595"/>
          </a:xfrm>
          <a:prstGeom prst="rect">
            <a:avLst/>
          </a:prstGeom>
          <a:ln>
            <a:noFill/>
          </a:ln>
          <a:effectLst>
            <a:softEdge rad="112500"/>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2243" y="3429000"/>
            <a:ext cx="2909716" cy="1961606"/>
          </a:xfrm>
          <a:prstGeom prst="rect">
            <a:avLst/>
          </a:prstGeom>
          <a:ln>
            <a:noFill/>
          </a:ln>
          <a:effectLst>
            <a:softEdge rad="112500"/>
          </a:effectLst>
        </p:spPr>
      </p:pic>
    </p:spTree>
    <p:extLst>
      <p:ext uri="{BB962C8B-B14F-4D97-AF65-F5344CB8AC3E}">
        <p14:creationId xmlns:p14="http://schemas.microsoft.com/office/powerpoint/2010/main" val="27345806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701" y="859998"/>
            <a:ext cx="7343260" cy="4344714"/>
          </a:xfrm>
        </p:spPr>
        <p:txBody>
          <a:bodyPr>
            <a:normAutofit/>
          </a:bodyPr>
          <a:lstStyle/>
          <a:p>
            <a:pPr marL="0" indent="0">
              <a:buNone/>
            </a:pPr>
            <a:r>
              <a:rPr lang="en-US" sz="2800" b="1" dirty="0" smtClean="0">
                <a:latin typeface="Franklin Gothic Medium" panose="020B0603020102020204" pitchFamily="34" charset="0"/>
              </a:rPr>
              <a:t>Tsunamis: </a:t>
            </a:r>
            <a:r>
              <a:rPr lang="en-US" sz="2800" dirty="0" smtClean="0">
                <a:latin typeface="Franklin Gothic Medium" panose="020B0603020102020204" pitchFamily="34" charset="0"/>
              </a:rPr>
              <a:t>are </a:t>
            </a:r>
            <a:r>
              <a:rPr lang="en-US" sz="2800" dirty="0">
                <a:latin typeface="Franklin Gothic Medium" panose="020B0603020102020204" pitchFamily="34" charset="0"/>
              </a:rPr>
              <a:t>a series of water waves caused when the seafloor moves vertically in an earthquake and which can travel vast distances in a short period of time</a:t>
            </a:r>
            <a:r>
              <a:rPr lang="en-US" sz="2800" dirty="0" smtClean="0">
                <a:latin typeface="Franklin Gothic Medium" panose="020B0603020102020204" pitchFamily="34" charset="0"/>
              </a:rPr>
              <a:t>.</a:t>
            </a:r>
            <a:endParaRPr lang="en-US" sz="2800" b="1" dirty="0" smtClean="0">
              <a:latin typeface="Franklin Gothic Medium" panose="020B0603020102020204" pitchFamily="34" charset="0"/>
            </a:endParaRPr>
          </a:p>
          <a:p>
            <a:pPr marL="0" indent="0">
              <a:buNone/>
            </a:pPr>
            <a:r>
              <a:rPr lang="en-US" sz="2800" b="1" dirty="0" smtClean="0">
                <a:latin typeface="Franklin Gothic Medium" panose="020B0603020102020204" pitchFamily="34" charset="0"/>
              </a:rPr>
              <a:t>Landslides</a:t>
            </a:r>
            <a:r>
              <a:rPr lang="en-US" sz="2800" b="1" dirty="0">
                <a:latin typeface="Franklin Gothic Medium" panose="020B0603020102020204" pitchFamily="34" charset="0"/>
              </a:rPr>
              <a:t>: </a:t>
            </a:r>
            <a:r>
              <a:rPr lang="en-US" sz="2800" dirty="0">
                <a:latin typeface="Franklin Gothic Medium" panose="020B0603020102020204" pitchFamily="34" charset="0"/>
              </a:rPr>
              <a:t>are caused by earthquakes both by direct rupture and by sustained shaking of unstable slopes. They can easily destroy buildings in their path, or block roads.</a:t>
            </a:r>
          </a:p>
          <a:p>
            <a:pPr marL="0" indent="0">
              <a:buNone/>
            </a:pP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3436" y="1126398"/>
            <a:ext cx="3365455" cy="1666903"/>
          </a:xfrm>
          <a:prstGeom prst="rect">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3436" y="3627594"/>
            <a:ext cx="3365456" cy="2225969"/>
          </a:xfrm>
          <a:prstGeom prst="rect">
            <a:avLst/>
          </a:prstGeom>
          <a:ln>
            <a:noFill/>
          </a:ln>
          <a:effectLst>
            <a:softEdge rad="112500"/>
          </a:effectLst>
        </p:spPr>
      </p:pic>
    </p:spTree>
    <p:extLst>
      <p:ext uri="{BB962C8B-B14F-4D97-AF65-F5344CB8AC3E}">
        <p14:creationId xmlns:p14="http://schemas.microsoft.com/office/powerpoint/2010/main" val="1677917064"/>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599"/>
            <a:ext cx="10713477" cy="2360023"/>
          </a:xfrm>
        </p:spPr>
        <p:txBody>
          <a:bodyPr>
            <a:noAutofit/>
          </a:bodyPr>
          <a:lstStyle/>
          <a:p>
            <a:r>
              <a:rPr lang="en-US" sz="4000" b="1" i="1" dirty="0" smtClean="0">
                <a:latin typeface="Franklin Gothic Medium" panose="020B0603020102020204" pitchFamily="34" charset="0"/>
              </a:rPr>
              <a:t>The Factors That Effect the intensity and frequency of earthquakes.</a:t>
            </a:r>
            <a:endParaRPr lang="en-US" sz="4000" b="1" i="1" dirty="0">
              <a:latin typeface="Franklin Gothic Medium" panose="020B0603020102020204" pitchFamily="34" charset="0"/>
            </a:endParaRPr>
          </a:p>
        </p:txBody>
      </p:sp>
      <p:sp>
        <p:nvSpPr>
          <p:cNvPr id="3" name="Content Placeholder 2"/>
          <p:cNvSpPr>
            <a:spLocks noGrp="1"/>
          </p:cNvSpPr>
          <p:nvPr>
            <p:ph idx="1"/>
          </p:nvPr>
        </p:nvSpPr>
        <p:spPr>
          <a:xfrm>
            <a:off x="677334" y="2160589"/>
            <a:ext cx="8179283" cy="3880773"/>
          </a:xfrm>
        </p:spPr>
        <p:txBody>
          <a:bodyPr>
            <a:noAutofit/>
          </a:bodyPr>
          <a:lstStyle/>
          <a:p>
            <a:pPr marL="0" indent="0">
              <a:buNone/>
            </a:pPr>
            <a:r>
              <a:rPr lang="en-US" sz="2800" dirty="0" smtClean="0">
                <a:latin typeface="Franklin Gothic Medium" panose="020B0603020102020204" pitchFamily="34" charset="0"/>
              </a:rPr>
              <a:t>Intensity is used to describe the damage by an earthquake. It measures the effect on people, structures and the natural environment. Some factors that affect intensity are the distance away from the epicenter, the depth of the earthquake, the population density of the area affected by the earthquake, the local geology of the area, the type of building construction in the area, and the duration of the shaking.</a:t>
            </a:r>
            <a:endParaRPr lang="en-US" sz="2800" dirty="0">
              <a:latin typeface="Franklin Gothic Medium" panose="020B06030201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8755" y="1593668"/>
            <a:ext cx="3513093" cy="2342062"/>
          </a:xfrm>
          <a:prstGeom prst="rect">
            <a:avLst/>
          </a:prstGeom>
          <a:ln>
            <a:noFill/>
          </a:ln>
          <a:effectLst>
            <a:softEdge rad="112500"/>
          </a:effectLst>
        </p:spPr>
      </p:pic>
    </p:spTree>
    <p:extLst>
      <p:ext uri="{BB962C8B-B14F-4D97-AF65-F5344CB8AC3E}">
        <p14:creationId xmlns:p14="http://schemas.microsoft.com/office/powerpoint/2010/main" val="23198186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016792" cy="1320800"/>
          </a:xfrm>
        </p:spPr>
        <p:txBody>
          <a:bodyPr>
            <a:noAutofit/>
          </a:bodyPr>
          <a:lstStyle/>
          <a:p>
            <a:r>
              <a:rPr lang="en-US" sz="4000" b="1" i="1" dirty="0" smtClean="0">
                <a:latin typeface="Franklin Gothic Medium" panose="020B0603020102020204" pitchFamily="34" charset="0"/>
              </a:rPr>
              <a:t>How To Detect And Measure Earthquakes?</a:t>
            </a:r>
            <a:endParaRPr lang="en-US" sz="4000" b="1" i="1" dirty="0">
              <a:latin typeface="Franklin Gothic Medium" panose="020B0603020102020204" pitchFamily="34" charset="0"/>
            </a:endParaRPr>
          </a:p>
        </p:txBody>
      </p:sp>
      <p:sp>
        <p:nvSpPr>
          <p:cNvPr id="3" name="Content Placeholder 2"/>
          <p:cNvSpPr>
            <a:spLocks noGrp="1"/>
          </p:cNvSpPr>
          <p:nvPr>
            <p:ph idx="1"/>
          </p:nvPr>
        </p:nvSpPr>
        <p:spPr/>
        <p:txBody>
          <a:bodyPr>
            <a:normAutofit/>
          </a:bodyPr>
          <a:lstStyle/>
          <a:p>
            <a:pPr marL="0" indent="0">
              <a:buNone/>
            </a:pPr>
            <a:r>
              <a:rPr lang="en-US" sz="2800" dirty="0" smtClean="0">
                <a:latin typeface="Franklin Gothic Medium" panose="020B0603020102020204" pitchFamily="34" charset="0"/>
              </a:rPr>
              <a:t>Seismometers allow us to detect and measure earthquakes by converting vibrations due to seismic waves into electrical signals, which we can then display as seismologists on the computer screen. Seismologists study earthquakes and can use this data to determine where and how big a particular earthquake is.</a:t>
            </a:r>
            <a:endParaRPr lang="en-US" sz="2800" dirty="0">
              <a:latin typeface="Franklin Gothic Medium" panose="020B0603020102020204" pitchFamily="34" charset="0"/>
            </a:endParaRPr>
          </a:p>
        </p:txBody>
      </p:sp>
    </p:spTree>
    <p:extLst>
      <p:ext uri="{BB962C8B-B14F-4D97-AF65-F5344CB8AC3E}">
        <p14:creationId xmlns:p14="http://schemas.microsoft.com/office/powerpoint/2010/main" val="312508838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672" y="178527"/>
            <a:ext cx="11096655" cy="1320800"/>
          </a:xfrm>
        </p:spPr>
        <p:txBody>
          <a:bodyPr>
            <a:noAutofit/>
          </a:bodyPr>
          <a:lstStyle/>
          <a:p>
            <a:r>
              <a:rPr lang="en-US" sz="4000" b="1" i="1" dirty="0" smtClean="0">
                <a:latin typeface="Franklin Gothic Medium" panose="020B0603020102020204" pitchFamily="34" charset="0"/>
              </a:rPr>
              <a:t>What Is The Impact Of Earthquakes On The Natural Environment And Ecosystem? </a:t>
            </a:r>
            <a:endParaRPr lang="en-US" sz="4000" b="1" i="1" dirty="0">
              <a:latin typeface="Franklin Gothic Medium" panose="020B0603020102020204" pitchFamily="34" charset="0"/>
            </a:endParaRPr>
          </a:p>
        </p:txBody>
      </p:sp>
      <p:sp>
        <p:nvSpPr>
          <p:cNvPr id="3" name="Content Placeholder 2"/>
          <p:cNvSpPr>
            <a:spLocks noGrp="1"/>
          </p:cNvSpPr>
          <p:nvPr>
            <p:ph idx="1"/>
          </p:nvPr>
        </p:nvSpPr>
        <p:spPr>
          <a:xfrm>
            <a:off x="677334" y="1499327"/>
            <a:ext cx="9729410" cy="5358673"/>
          </a:xfrm>
        </p:spPr>
        <p:txBody>
          <a:bodyPr>
            <a:noAutofit/>
          </a:bodyPr>
          <a:lstStyle/>
          <a:p>
            <a:pPr marL="0" indent="0">
              <a:buNone/>
            </a:pPr>
            <a:r>
              <a:rPr lang="en-US" sz="2800" dirty="0" smtClean="0">
                <a:latin typeface="Franklin Gothic Medium" panose="020B0603020102020204" pitchFamily="34" charset="0"/>
              </a:rPr>
              <a:t>Negative effects:</a:t>
            </a:r>
          </a:p>
          <a:p>
            <a:r>
              <a:rPr lang="en-US" sz="2800" dirty="0" smtClean="0">
                <a:latin typeface="Franklin Gothic Medium" panose="020B0603020102020204" pitchFamily="34" charset="0"/>
              </a:rPr>
              <a:t>The primary effects of earthquakes are ground shaking, land sliders, and tsunamis.</a:t>
            </a:r>
          </a:p>
          <a:p>
            <a:r>
              <a:rPr lang="en-US" sz="2800" dirty="0" smtClean="0">
                <a:latin typeface="Franklin Gothic Medium" panose="020B0603020102020204" pitchFamily="34" charset="0"/>
              </a:rPr>
              <a:t>Fire are the secondary effect of earthquakes.</a:t>
            </a:r>
          </a:p>
          <a:p>
            <a:r>
              <a:rPr lang="en-US" sz="2800" dirty="0" smtClean="0">
                <a:latin typeface="Franklin Gothic Medium" panose="020B0603020102020204" pitchFamily="34" charset="0"/>
              </a:rPr>
              <a:t>Earthquakes damage buildings</a:t>
            </a:r>
          </a:p>
          <a:p>
            <a:pPr marL="0" indent="0">
              <a:buNone/>
            </a:pPr>
            <a:r>
              <a:rPr lang="en-US" sz="2800" dirty="0" smtClean="0">
                <a:latin typeface="Franklin Gothic Medium" panose="020B0603020102020204" pitchFamily="34" charset="0"/>
              </a:rPr>
              <a:t>Positive effects of earthquakes:</a:t>
            </a:r>
          </a:p>
          <a:p>
            <a:r>
              <a:rPr lang="en-US" sz="2800" dirty="0" smtClean="0">
                <a:latin typeface="Franklin Gothic Medium" panose="020B0603020102020204" pitchFamily="34" charset="0"/>
              </a:rPr>
              <a:t>Earthquakes form natural spring.</a:t>
            </a:r>
          </a:p>
          <a:p>
            <a:r>
              <a:rPr lang="en-US" sz="2800" dirty="0" smtClean="0">
                <a:latin typeface="Franklin Gothic Medium" panose="020B0603020102020204" pitchFamily="34" charset="0"/>
              </a:rPr>
              <a:t>Earthquakes create volleys and hills.</a:t>
            </a:r>
          </a:p>
          <a:p>
            <a:r>
              <a:rPr lang="en-US" sz="2800" dirty="0" smtClean="0">
                <a:latin typeface="Franklin Gothic Medium" panose="020B0603020102020204" pitchFamily="34" charset="0"/>
              </a:rPr>
              <a:t>Earthquakes form natural energy sources.</a:t>
            </a:r>
          </a:p>
          <a:p>
            <a:r>
              <a:rPr lang="en-US" sz="2800" dirty="0" smtClean="0">
                <a:latin typeface="Franklin Gothic Medium" panose="020B0603020102020204" pitchFamily="34" charset="0"/>
              </a:rPr>
              <a:t>Earthquakes form mineral recourses.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4206" y="4091524"/>
            <a:ext cx="4470205" cy="2483447"/>
          </a:xfrm>
          <a:prstGeom prst="rect">
            <a:avLst/>
          </a:prstGeom>
          <a:ln>
            <a:noFill/>
          </a:ln>
          <a:effectLst>
            <a:softEdge rad="112500"/>
          </a:effectLst>
        </p:spPr>
      </p:pic>
    </p:spTree>
    <p:extLst>
      <p:ext uri="{BB962C8B-B14F-4D97-AF65-F5344CB8AC3E}">
        <p14:creationId xmlns:p14="http://schemas.microsoft.com/office/powerpoint/2010/main" val="138504237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87383"/>
            <a:ext cx="8596668" cy="1320800"/>
          </a:xfrm>
        </p:spPr>
        <p:txBody>
          <a:bodyPr>
            <a:normAutofit/>
          </a:bodyPr>
          <a:lstStyle/>
          <a:p>
            <a:r>
              <a:rPr lang="en-US" sz="4000" b="1" i="1" dirty="0">
                <a:latin typeface="Franklin Gothic Medium" panose="020B0603020102020204" pitchFamily="34" charset="0"/>
              </a:rPr>
              <a:t>C</a:t>
            </a:r>
            <a:r>
              <a:rPr lang="en-US" sz="4000" b="1" i="1" dirty="0" smtClean="0">
                <a:latin typeface="Franklin Gothic Medium" panose="020B0603020102020204" pitchFamily="34" charset="0"/>
              </a:rPr>
              <a:t>onclusion</a:t>
            </a:r>
            <a:endParaRPr lang="en-US" sz="4000" b="1" i="1" dirty="0">
              <a:latin typeface="Franklin Gothic Medium" panose="020B0603020102020204" pitchFamily="34" charset="0"/>
            </a:endParaRPr>
          </a:p>
        </p:txBody>
      </p:sp>
      <p:sp>
        <p:nvSpPr>
          <p:cNvPr id="3" name="Content Placeholder 2"/>
          <p:cNvSpPr>
            <a:spLocks noGrp="1"/>
          </p:cNvSpPr>
          <p:nvPr>
            <p:ph idx="1"/>
          </p:nvPr>
        </p:nvSpPr>
        <p:spPr>
          <a:xfrm>
            <a:off x="677333" y="1420361"/>
            <a:ext cx="10530597" cy="5093650"/>
          </a:xfrm>
        </p:spPr>
        <p:txBody>
          <a:bodyPr>
            <a:normAutofit fontScale="92500" lnSpcReduction="10000"/>
          </a:bodyPr>
          <a:lstStyle/>
          <a:p>
            <a:pPr marL="0" indent="0">
              <a:buNone/>
            </a:pPr>
            <a:r>
              <a:rPr lang="en-US" sz="2800" dirty="0" smtClean="0">
                <a:latin typeface="Franklin Gothic Medium" panose="020B0603020102020204" pitchFamily="34" charset="0"/>
              </a:rPr>
              <a:t>Earthquakes can have a range of consequences, from the loss of  human life to environmental destruction. They can also have economic effects such as inflation and decreased productivity. therefore., it is important to be prepared for an earthquake before it happens while there is no way to prevent an earthquake from happening, there are ways to migrate the effects.</a:t>
            </a:r>
          </a:p>
          <a:p>
            <a:pPr marL="0" indent="0">
              <a:buNone/>
            </a:pPr>
            <a:endParaRPr lang="en-US" sz="2800" dirty="0" smtClean="0">
              <a:latin typeface="Franklin Gothic Medium" panose="020B0603020102020204" pitchFamily="34" charset="0"/>
            </a:endParaRPr>
          </a:p>
          <a:p>
            <a:pPr marL="0" indent="0">
              <a:buNone/>
            </a:pPr>
            <a:r>
              <a:rPr lang="en-US" sz="2800" b="1" i="1" dirty="0" smtClean="0">
                <a:latin typeface="Franklin Gothic Medium" panose="020B0603020102020204" pitchFamily="34" charset="0"/>
              </a:rPr>
              <a:t>In Conclusion, Earthquake is a great and terrifying phenomenon of earth. It shows the frailty of humans against nature.</a:t>
            </a:r>
          </a:p>
          <a:p>
            <a:pPr marL="0" indent="0">
              <a:buNone/>
            </a:pPr>
            <a:r>
              <a:rPr lang="en-US" sz="2800" b="1" i="1" dirty="0" smtClean="0">
                <a:latin typeface="Franklin Gothic Medium" panose="020B0603020102020204" pitchFamily="34" charset="0"/>
              </a:rPr>
              <a:t>It is a tremendous occurrence that certainly shocks everyone . Above all Earthquake lasts only for a few seconds but can cause unimaginable damage. </a:t>
            </a:r>
          </a:p>
          <a:p>
            <a:pPr marL="0" indent="0">
              <a:buNone/>
            </a:pPr>
            <a:endParaRPr lang="en-US" sz="2800" dirty="0">
              <a:latin typeface="Franklin Gothic Medium" panose="020B0603020102020204" pitchFamily="34" charset="0"/>
            </a:endParaRPr>
          </a:p>
        </p:txBody>
      </p:sp>
    </p:spTree>
    <p:extLst>
      <p:ext uri="{BB962C8B-B14F-4D97-AF65-F5344CB8AC3E}">
        <p14:creationId xmlns:p14="http://schemas.microsoft.com/office/powerpoint/2010/main" val="2106625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754</TotalTime>
  <Words>782</Words>
  <Application>Microsoft Office PowerPoint</Application>
  <PresentationFormat>Widescreen</PresentationFormat>
  <Paragraphs>53</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Franklin Gothic Medium</vt:lpstr>
      <vt:lpstr>Trebuchet MS</vt:lpstr>
      <vt:lpstr>Wingdings 3</vt:lpstr>
      <vt:lpstr>Facet</vt:lpstr>
      <vt:lpstr>EARTHQUAKE              the great phenomenon </vt:lpstr>
      <vt:lpstr>What Is An Earthquake?</vt:lpstr>
      <vt:lpstr>Causes Of Earthquakes</vt:lpstr>
      <vt:lpstr>Effects Of Earthquakes</vt:lpstr>
      <vt:lpstr>PowerPoint Presentation</vt:lpstr>
      <vt:lpstr>The Factors That Effect the intensity and frequency of earthquakes.</vt:lpstr>
      <vt:lpstr>How To Detect And Measure Earthquakes?</vt:lpstr>
      <vt:lpstr>What Is The Impact Of Earthquakes On The Natural Environment And Ecosystem? </vt:lpstr>
      <vt:lpstr>Conclusion</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EARTHQUAKES</dc:title>
  <dc:creator>Abdullah</dc:creator>
  <cp:lastModifiedBy>Abdullah</cp:lastModifiedBy>
  <cp:revision>27</cp:revision>
  <dcterms:created xsi:type="dcterms:W3CDTF">2023-05-06T17:22:56Z</dcterms:created>
  <dcterms:modified xsi:type="dcterms:W3CDTF">2023-05-09T15:59:15Z</dcterms:modified>
</cp:coreProperties>
</file>