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20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A8ECD-38C5-4771-A2E8-56E21554EFCB}"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AC02E-9804-4078-89EA-C14717A360EE}" type="slidenum">
              <a:rPr lang="en-US" smtClean="0"/>
              <a:t>‹#›</a:t>
            </a:fld>
            <a:endParaRPr lang="en-US"/>
          </a:p>
        </p:txBody>
      </p:sp>
    </p:spTree>
    <p:extLst>
      <p:ext uri="{BB962C8B-B14F-4D97-AF65-F5344CB8AC3E}">
        <p14:creationId xmlns:p14="http://schemas.microsoft.com/office/powerpoint/2010/main" val="270887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arthquake.usgs.gov/earthquakes/eventpage/us6000jllz/executive?utm_medium=email&amp;utm_source=ENS&amp;utm_campaign=realtim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arthquake.usgs.gov/earthquakes/eventpage/us6000jlqa/executive?utm_medium=email&amp;utm_source=ENS&amp;utm_campaign=realti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201E"/>
                </a:solidFill>
                <a:effectLst/>
                <a:latin typeface="PP Telegraf"/>
              </a:rPr>
              <a:t>On Feb. 6, a </a:t>
            </a:r>
            <a:r>
              <a:rPr lang="en-US" b="1" i="0" u="none" strike="noStrike" dirty="0">
                <a:effectLst/>
                <a:latin typeface="PP Telegraf"/>
                <a:hlinkClick r:id="rId3"/>
              </a:rPr>
              <a:t>magnitude 7.8 earthquake occurred in southern Turkey</a:t>
            </a:r>
            <a:r>
              <a:rPr lang="en-US" b="0" i="0" dirty="0">
                <a:solidFill>
                  <a:srgbClr val="1F201E"/>
                </a:solidFill>
                <a:effectLst/>
                <a:latin typeface="PP Telegraf"/>
              </a:rPr>
              <a:t> near the northern border of Syria. This quake was followed approximately nine hours later by a </a:t>
            </a:r>
            <a:r>
              <a:rPr lang="en-US" b="1" i="0" u="none" strike="noStrike" dirty="0">
                <a:effectLst/>
                <a:latin typeface="PP Telegraf"/>
                <a:hlinkClick r:id="rId4"/>
              </a:rPr>
              <a:t>magnitude 7.5 earthquake</a:t>
            </a:r>
            <a:r>
              <a:rPr lang="en-US" b="0" i="0" dirty="0">
                <a:solidFill>
                  <a:srgbClr val="1F201E"/>
                </a:solidFill>
                <a:effectLst/>
                <a:latin typeface="PP Telegraf"/>
              </a:rPr>
              <a:t> located around 59 miles (95 kilometers) to the southwest.</a:t>
            </a:r>
            <a:endParaRPr lang="en-US" dirty="0"/>
          </a:p>
        </p:txBody>
      </p:sp>
      <p:sp>
        <p:nvSpPr>
          <p:cNvPr id="4" name="Slide Number Placeholder 3"/>
          <p:cNvSpPr>
            <a:spLocks noGrp="1"/>
          </p:cNvSpPr>
          <p:nvPr>
            <p:ph type="sldNum" sz="quarter" idx="5"/>
          </p:nvPr>
        </p:nvSpPr>
        <p:spPr/>
        <p:txBody>
          <a:bodyPr/>
          <a:lstStyle/>
          <a:p>
            <a:fld id="{C78AC02E-9804-4078-89EA-C14717A360EE}" type="slidenum">
              <a:rPr lang="en-US" smtClean="0"/>
              <a:t>2</a:t>
            </a:fld>
            <a:endParaRPr lang="en-US"/>
          </a:p>
        </p:txBody>
      </p:sp>
    </p:spTree>
    <p:extLst>
      <p:ext uri="{BB962C8B-B14F-4D97-AF65-F5344CB8AC3E}">
        <p14:creationId xmlns:p14="http://schemas.microsoft.com/office/powerpoint/2010/main" val="138834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The tectonic plates are always slowly moving, but they get stuck at their edges due to friction. </a:t>
            </a:r>
            <a:r>
              <a:rPr lang="en-US" b="0" i="0" dirty="0">
                <a:solidFill>
                  <a:srgbClr val="040C28"/>
                </a:solidFill>
                <a:effectLst/>
                <a:latin typeface="Google Sans"/>
              </a:rPr>
              <a:t>When the stress on the edge overcomes the friction, there is an earthquake that releases energy in waves that travel through the earth's crust and cause the shaking that we feel.</a:t>
            </a:r>
            <a:endParaRPr lang="en-US" dirty="0"/>
          </a:p>
        </p:txBody>
      </p:sp>
      <p:sp>
        <p:nvSpPr>
          <p:cNvPr id="4" name="Slide Number Placeholder 3"/>
          <p:cNvSpPr>
            <a:spLocks noGrp="1"/>
          </p:cNvSpPr>
          <p:nvPr>
            <p:ph type="sldNum" sz="quarter" idx="5"/>
          </p:nvPr>
        </p:nvSpPr>
        <p:spPr/>
        <p:txBody>
          <a:bodyPr/>
          <a:lstStyle/>
          <a:p>
            <a:fld id="{C78AC02E-9804-4078-89EA-C14717A360EE}" type="slidenum">
              <a:rPr lang="en-US" smtClean="0"/>
              <a:t>3</a:t>
            </a:fld>
            <a:endParaRPr lang="en-US"/>
          </a:p>
        </p:txBody>
      </p:sp>
    </p:spTree>
    <p:extLst>
      <p:ext uri="{BB962C8B-B14F-4D97-AF65-F5344CB8AC3E}">
        <p14:creationId xmlns:p14="http://schemas.microsoft.com/office/powerpoint/2010/main" val="389018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Earthquakes can result in the </a:t>
            </a:r>
            <a:r>
              <a:rPr lang="en-US" b="0" i="0" dirty="0">
                <a:solidFill>
                  <a:srgbClr val="040C28"/>
                </a:solidFill>
                <a:effectLst/>
                <a:latin typeface="Google Sans"/>
              </a:rPr>
              <a:t>ground shaking, soil liquefaction, landslides, fissures, avalanches, fires and tsunamis</a:t>
            </a:r>
            <a:r>
              <a:rPr lang="en-US" b="0" i="0" dirty="0">
                <a:solidFill>
                  <a:srgbClr val="202124"/>
                </a:solidFill>
                <a:effectLst/>
                <a:latin typeface="Google Sans"/>
              </a:rPr>
              <a:t>. The extent of destruction and harm caused by an earthquake depends on: magnitude. intensity and duration</a:t>
            </a:r>
            <a:endParaRPr lang="en-US" dirty="0"/>
          </a:p>
        </p:txBody>
      </p:sp>
      <p:sp>
        <p:nvSpPr>
          <p:cNvPr id="4" name="Slide Number Placeholder 3"/>
          <p:cNvSpPr>
            <a:spLocks noGrp="1"/>
          </p:cNvSpPr>
          <p:nvPr>
            <p:ph type="sldNum" sz="quarter" idx="5"/>
          </p:nvPr>
        </p:nvSpPr>
        <p:spPr/>
        <p:txBody>
          <a:bodyPr/>
          <a:lstStyle/>
          <a:p>
            <a:fld id="{C78AC02E-9804-4078-89EA-C14717A360EE}" type="slidenum">
              <a:rPr lang="en-US" smtClean="0"/>
              <a:t>4</a:t>
            </a:fld>
            <a:endParaRPr lang="en-US"/>
          </a:p>
        </p:txBody>
      </p:sp>
    </p:spTree>
    <p:extLst>
      <p:ext uri="{BB962C8B-B14F-4D97-AF65-F5344CB8AC3E}">
        <p14:creationId xmlns:p14="http://schemas.microsoft.com/office/powerpoint/2010/main" val="190111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We cannot prevent natural earthquakes from occurring but we can significantly mitigate their effects by </a:t>
            </a:r>
            <a:r>
              <a:rPr lang="en-US" b="0" i="0" dirty="0">
                <a:solidFill>
                  <a:srgbClr val="040C28"/>
                </a:solidFill>
                <a:effectLst/>
                <a:latin typeface="Google Sans"/>
              </a:rPr>
              <a:t>identifying hazards, building safer structures, and providing education on earthquake safety</a:t>
            </a:r>
            <a:r>
              <a:rPr lang="en-US" b="0" i="0" dirty="0">
                <a:solidFill>
                  <a:srgbClr val="202124"/>
                </a:solidFill>
                <a:effectLst/>
                <a:latin typeface="Google Sans"/>
              </a:rPr>
              <a:t>. By preparing for natural earthquakes we can also reduce the risk from human induced earthquakes.</a:t>
            </a:r>
            <a:endParaRPr lang="en-US" dirty="0"/>
          </a:p>
        </p:txBody>
      </p:sp>
      <p:sp>
        <p:nvSpPr>
          <p:cNvPr id="4" name="Slide Number Placeholder 3"/>
          <p:cNvSpPr>
            <a:spLocks noGrp="1"/>
          </p:cNvSpPr>
          <p:nvPr>
            <p:ph type="sldNum" sz="quarter" idx="5"/>
          </p:nvPr>
        </p:nvSpPr>
        <p:spPr/>
        <p:txBody>
          <a:bodyPr/>
          <a:lstStyle/>
          <a:p>
            <a:fld id="{C78AC02E-9804-4078-89EA-C14717A360EE}" type="slidenum">
              <a:rPr lang="en-US" smtClean="0"/>
              <a:t>5</a:t>
            </a:fld>
            <a:endParaRPr lang="en-US"/>
          </a:p>
        </p:txBody>
      </p:sp>
    </p:spTree>
    <p:extLst>
      <p:ext uri="{BB962C8B-B14F-4D97-AF65-F5344CB8AC3E}">
        <p14:creationId xmlns:p14="http://schemas.microsoft.com/office/powerpoint/2010/main" val="176167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web pages that we used </a:t>
            </a:r>
          </a:p>
        </p:txBody>
      </p:sp>
      <p:sp>
        <p:nvSpPr>
          <p:cNvPr id="4" name="Slide Number Placeholder 3"/>
          <p:cNvSpPr>
            <a:spLocks noGrp="1"/>
          </p:cNvSpPr>
          <p:nvPr>
            <p:ph type="sldNum" sz="quarter" idx="5"/>
          </p:nvPr>
        </p:nvSpPr>
        <p:spPr/>
        <p:txBody>
          <a:bodyPr/>
          <a:lstStyle/>
          <a:p>
            <a:fld id="{C78AC02E-9804-4078-89EA-C14717A360EE}" type="slidenum">
              <a:rPr lang="en-US" smtClean="0"/>
              <a:t>6</a:t>
            </a:fld>
            <a:endParaRPr lang="en-US"/>
          </a:p>
        </p:txBody>
      </p:sp>
    </p:spTree>
    <p:extLst>
      <p:ext uri="{BB962C8B-B14F-4D97-AF65-F5344CB8AC3E}">
        <p14:creationId xmlns:p14="http://schemas.microsoft.com/office/powerpoint/2010/main" val="32444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82777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5C368-5D6A-4C79-9FE7-8E2F73B232D0}"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192109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338824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42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1962492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1685481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94147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3583679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402554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199189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199432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25C368-5D6A-4C79-9FE7-8E2F73B232D0}"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331677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25C368-5D6A-4C79-9FE7-8E2F73B232D0}"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5621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375113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52174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825C368-5D6A-4C79-9FE7-8E2F73B232D0}" type="datetimeFigureOut">
              <a:rPr lang="en-US" smtClean="0"/>
              <a:t>5/3/2023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244016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5C368-5D6A-4C79-9FE7-8E2F73B232D0}"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66BB-D468-4F68-BEF9-0538A4BB603A}" type="slidenum">
              <a:rPr lang="en-US" smtClean="0"/>
              <a:t>‹#›</a:t>
            </a:fld>
            <a:endParaRPr lang="en-US"/>
          </a:p>
        </p:txBody>
      </p:sp>
    </p:spTree>
    <p:extLst>
      <p:ext uri="{BB962C8B-B14F-4D97-AF65-F5344CB8AC3E}">
        <p14:creationId xmlns:p14="http://schemas.microsoft.com/office/powerpoint/2010/main" val="245349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825C368-5D6A-4C79-9FE7-8E2F73B232D0}" type="datetimeFigureOut">
              <a:rPr lang="en-US" smtClean="0"/>
              <a:t>5/3/2023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4766BB-D468-4F68-BEF9-0538A4BB603A}" type="slidenum">
              <a:rPr lang="en-US" smtClean="0"/>
              <a:t>‹#›</a:t>
            </a:fld>
            <a:endParaRPr lang="en-US"/>
          </a:p>
        </p:txBody>
      </p:sp>
    </p:spTree>
    <p:extLst>
      <p:ext uri="{BB962C8B-B14F-4D97-AF65-F5344CB8AC3E}">
        <p14:creationId xmlns:p14="http://schemas.microsoft.com/office/powerpoint/2010/main" val="39176151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usgs.gov/faqs/what-earthquake-and-what-causes-them-happen#:~:text=The%20tectonic%20plates%20are%20always,the%20shaking%20that%20we%20fe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dirty="0"/>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 name="Subtitle 2">
            <a:extLst>
              <a:ext uri="{FF2B5EF4-FFF2-40B4-BE49-F238E27FC236}">
                <a16:creationId xmlns:a16="http://schemas.microsoft.com/office/drawing/2014/main" id="{E7E6DD98-A9D4-7861-0DA5-30518F239C40}"/>
              </a:ext>
            </a:extLst>
          </p:cNvPr>
          <p:cNvSpPr>
            <a:spLocks noGrp="1"/>
          </p:cNvSpPr>
          <p:nvPr>
            <p:ph type="title" idx="4294967295"/>
          </p:nvPr>
        </p:nvSpPr>
        <p:spPr>
          <a:xfrm>
            <a:off x="1155700" y="4776788"/>
            <a:ext cx="6973888" cy="862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None/>
              <a:tabLst/>
              <a:defRPr/>
            </a:pPr>
            <a:r>
              <a:rPr kumimoji="0" lang="en-US" sz="2000" b="0" i="0" u="none" strike="noStrike" kern="1200" cap="all" spc="0" normalizeH="0" baseline="0" noProof="0" dirty="0">
                <a:ln>
                  <a:noFill/>
                </a:ln>
                <a:solidFill>
                  <a:schemeClr val="tx1">
                    <a:lumMod val="85000"/>
                    <a:lumOff val="15000"/>
                  </a:schemeClr>
                </a:solidFill>
                <a:effectLst/>
                <a:uLnTx/>
                <a:uFillTx/>
                <a:latin typeface="+mj-lt"/>
                <a:ea typeface="+mj-ea"/>
                <a:cs typeface="+mj-cs"/>
              </a:rPr>
              <a:t>Made by: Majd ,</a:t>
            </a:r>
            <a:r>
              <a:rPr kumimoji="0" lang="en-US" sz="2000" b="0" i="0" u="none" strike="noStrike" kern="1200" cap="all" spc="0" normalizeH="0" baseline="0" noProof="0" dirty="0" err="1">
                <a:ln>
                  <a:noFill/>
                </a:ln>
                <a:solidFill>
                  <a:schemeClr val="tx1">
                    <a:lumMod val="85000"/>
                    <a:lumOff val="15000"/>
                  </a:schemeClr>
                </a:solidFill>
                <a:effectLst/>
                <a:uLnTx/>
                <a:uFillTx/>
                <a:latin typeface="+mj-lt"/>
                <a:ea typeface="+mj-ea"/>
                <a:cs typeface="+mj-cs"/>
              </a:rPr>
              <a:t>shawqi</a:t>
            </a:r>
            <a:r>
              <a:rPr kumimoji="0" lang="en-US" sz="2000" b="0" i="0" u="none" strike="noStrike" kern="1200" cap="all" spc="0" normalizeH="0" baseline="0" noProof="0" dirty="0">
                <a:ln>
                  <a:noFill/>
                </a:ln>
                <a:solidFill>
                  <a:schemeClr val="tx1">
                    <a:lumMod val="85000"/>
                    <a:lumOff val="15000"/>
                  </a:schemeClr>
                </a:solidFill>
                <a:effectLst/>
                <a:uLnTx/>
                <a:uFillTx/>
                <a:latin typeface="+mj-lt"/>
                <a:ea typeface="+mj-ea"/>
                <a:cs typeface="+mj-cs"/>
              </a:rPr>
              <a:t> ,</a:t>
            </a:r>
            <a:r>
              <a:rPr kumimoji="0" lang="en-US" sz="2000" b="0" i="0" u="none" strike="noStrike" kern="1200" cap="all" spc="0" normalizeH="0" baseline="0" noProof="0" dirty="0" err="1">
                <a:ln>
                  <a:noFill/>
                </a:ln>
                <a:solidFill>
                  <a:schemeClr val="tx1">
                    <a:lumMod val="85000"/>
                    <a:lumOff val="15000"/>
                  </a:schemeClr>
                </a:solidFill>
                <a:effectLst/>
                <a:uLnTx/>
                <a:uFillTx/>
                <a:latin typeface="+mj-lt"/>
                <a:ea typeface="+mj-ea"/>
                <a:cs typeface="+mj-cs"/>
              </a:rPr>
              <a:t>sanad</a:t>
            </a:r>
            <a:r>
              <a:rPr kumimoji="0" lang="en-US" sz="2000" b="0" i="0" u="none" strike="noStrike" kern="1200" cap="all" spc="0" normalizeH="0" baseline="0" noProof="0" dirty="0">
                <a:ln>
                  <a:noFill/>
                </a:ln>
                <a:solidFill>
                  <a:schemeClr val="tx1">
                    <a:lumMod val="85000"/>
                    <a:lumOff val="15000"/>
                  </a:schemeClr>
                </a:solidFill>
                <a:effectLst/>
                <a:uLnTx/>
                <a:uFillTx/>
                <a:latin typeface="+mj-lt"/>
                <a:ea typeface="+mj-ea"/>
                <a:cs typeface="+mj-cs"/>
              </a:rPr>
              <a:t> ,</a:t>
            </a:r>
            <a:r>
              <a:rPr kumimoji="0" lang="en-US" sz="2000" b="0" i="0" u="none" strike="noStrike" kern="1200" cap="all" spc="0" normalizeH="0" baseline="0" noProof="0" dirty="0" err="1">
                <a:ln>
                  <a:noFill/>
                </a:ln>
                <a:solidFill>
                  <a:schemeClr val="tx1">
                    <a:lumMod val="85000"/>
                    <a:lumOff val="15000"/>
                  </a:schemeClr>
                </a:solidFill>
                <a:effectLst/>
                <a:uLnTx/>
                <a:uFillTx/>
                <a:latin typeface="+mj-lt"/>
                <a:ea typeface="+mj-ea"/>
                <a:cs typeface="+mj-cs"/>
              </a:rPr>
              <a:t>saif</a:t>
            </a:r>
            <a:r>
              <a:rPr kumimoji="0" lang="en-US" sz="2000" b="0" i="0" u="none" strike="noStrike" kern="1200" cap="all" spc="0" normalizeH="0" baseline="0" noProof="0" dirty="0">
                <a:ln>
                  <a:noFill/>
                </a:ln>
                <a:solidFill>
                  <a:schemeClr val="tx1">
                    <a:lumMod val="85000"/>
                    <a:lumOff val="15000"/>
                  </a:schemeClr>
                </a:solidFill>
                <a:effectLst/>
                <a:uLnTx/>
                <a:uFillTx/>
                <a:latin typeface="+mj-lt"/>
                <a:ea typeface="+mj-ea"/>
                <a:cs typeface="+mj-cs"/>
              </a:rPr>
              <a:t> and </a:t>
            </a:r>
            <a:r>
              <a:rPr kumimoji="0" lang="en-US" sz="2000" b="0" i="0" u="none" strike="noStrike" kern="1200" cap="all" spc="0" normalizeH="0" baseline="0" noProof="0" dirty="0" err="1">
                <a:ln>
                  <a:noFill/>
                </a:ln>
                <a:solidFill>
                  <a:schemeClr val="tx1">
                    <a:lumMod val="85000"/>
                    <a:lumOff val="15000"/>
                  </a:schemeClr>
                </a:solidFill>
                <a:effectLst/>
                <a:uLnTx/>
                <a:uFillTx/>
                <a:latin typeface="+mj-lt"/>
                <a:ea typeface="+mj-ea"/>
                <a:cs typeface="+mj-cs"/>
              </a:rPr>
              <a:t>yousef</a:t>
            </a:r>
            <a:endParaRPr kumimoji="0" lang="en-US" sz="2000" b="0" i="0" u="none" strike="noStrike" kern="1200" cap="all" spc="0" normalizeH="0" baseline="0" noProof="0" dirty="0">
              <a:ln>
                <a:noFill/>
              </a:ln>
              <a:solidFill>
                <a:schemeClr val="tx1">
                  <a:lumMod val="85000"/>
                  <a:lumOff val="15000"/>
                </a:schemeClr>
              </a:solidFill>
              <a:effectLst/>
              <a:uLnTx/>
              <a:uFillTx/>
              <a:latin typeface="+mj-lt"/>
              <a:ea typeface="+mj-ea"/>
              <a:cs typeface="+mj-cs"/>
            </a:endParaRPr>
          </a:p>
        </p:txBody>
      </p:sp>
      <p:sp>
        <p:nvSpPr>
          <p:cNvPr id="2" name="Title 1">
            <a:extLst>
              <a:ext uri="{FF2B5EF4-FFF2-40B4-BE49-F238E27FC236}">
                <a16:creationId xmlns:a16="http://schemas.microsoft.com/office/drawing/2014/main" id="{A1FF18A1-E27E-3250-697F-72D6E2374133}"/>
              </a:ext>
            </a:extLst>
          </p:cNvPr>
          <p:cNvSpPr>
            <a:spLocks/>
          </p:cNvSpPr>
          <p:nvPr/>
        </p:nvSpPr>
        <p:spPr>
          <a:xfrm>
            <a:off x="1154955" y="1447800"/>
            <a:ext cx="6974915" cy="33295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tx2"/>
                </a:solidFill>
                <a:effectLst/>
                <a:uLnTx/>
                <a:uFillTx/>
                <a:latin typeface="+mj-lt"/>
                <a:ea typeface="+mj-ea"/>
                <a:cs typeface="+mj-cs"/>
              </a:rPr>
              <a:t>Earthquakes</a:t>
            </a: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1539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49" name="Picture 1032">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50" name="Picture 1034">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51" name="Oval 1036">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52" name="Picture 103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53" name="Picture 1040">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54" name="Rectangle 1042">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CE6296-A33C-D7DB-97A9-95244FB2A67B}"/>
              </a:ext>
            </a:extLst>
          </p:cNvPr>
          <p:cNvSpPr>
            <a:spLocks noGrp="1"/>
          </p:cNvSpPr>
          <p:nvPr>
            <p:ph type="title"/>
          </p:nvPr>
        </p:nvSpPr>
        <p:spPr>
          <a:xfrm>
            <a:off x="6742111" y="1447800"/>
            <a:ext cx="4802187" cy="3329581"/>
          </a:xfrm>
        </p:spPr>
        <p:txBody>
          <a:bodyPr vert="horz" lIns="91440" tIns="45720" rIns="91440" bIns="45720" rtlCol="0" anchor="b">
            <a:normAutofit/>
          </a:bodyPr>
          <a:lstStyle/>
          <a:p>
            <a:pPr>
              <a:lnSpc>
                <a:spcPct val="90000"/>
              </a:lnSpc>
            </a:pPr>
            <a:r>
              <a:rPr lang="en-US" sz="5600"/>
              <a:t>Issues of earthquakes</a:t>
            </a:r>
          </a:p>
        </p:txBody>
      </p:sp>
      <p:pic>
        <p:nvPicPr>
          <p:cNvPr id="1028" name="Picture 4" descr="Nicaragua issues red alert after earthquakes shake the capital | Spain | EL  PAÍS English">
            <a:extLst>
              <a:ext uri="{FF2B5EF4-FFF2-40B4-BE49-F238E27FC236}">
                <a16:creationId xmlns:a16="http://schemas.microsoft.com/office/drawing/2014/main" id="{93AA323F-A07A-99EE-F81A-BCBD89834C42}"/>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t="7376" r="3" b="8232"/>
          <a:stretch/>
        </p:blipFill>
        <p:spPr bwMode="auto">
          <a:xfrm>
            <a:off x="20" y="-1"/>
            <a:ext cx="608701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urkey earthquake: 113 arrest warrants connected to building construction -  BBC News">
            <a:extLst>
              <a:ext uri="{FF2B5EF4-FFF2-40B4-BE49-F238E27FC236}">
                <a16:creationId xmlns:a16="http://schemas.microsoft.com/office/drawing/2014/main" id="{A177F719-7BA1-917C-D2A2-316517134FD8}"/>
              </a:ext>
            </a:extLst>
          </p:cNvPr>
          <p:cNvPicPr>
            <a:picLocks noGrp="1" noChangeAspect="1" noChangeArrowheads="1"/>
          </p:cNvPicPr>
          <p:nvPr>
            <p:ph sz="half" idx="1"/>
          </p:nvPr>
        </p:nvPicPr>
        <p:blipFill rotWithShape="1">
          <a:blip r:embed="rId9">
            <a:extLst>
              <a:ext uri="{28A0092B-C50C-407E-A947-70E740481C1C}">
                <a14:useLocalDpi xmlns:a14="http://schemas.microsoft.com/office/drawing/2010/main" val="0"/>
              </a:ext>
            </a:extLst>
          </a:blip>
          <a:srcRect l="134"/>
          <a:stretch/>
        </p:blipFill>
        <p:spPr bwMode="auto">
          <a:xfrm>
            <a:off x="20" y="3428999"/>
            <a:ext cx="6087018" cy="342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5994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7" name="Picture 205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1" name="Picture 206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5" name="Rectangle 206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What causes earthquakes? — Rescue Global">
            <a:extLst>
              <a:ext uri="{FF2B5EF4-FFF2-40B4-BE49-F238E27FC236}">
                <a16:creationId xmlns:a16="http://schemas.microsoft.com/office/drawing/2014/main" id="{0E02D600-A924-5A64-ADE2-422DC853AD9C}"/>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t="10423" r="-1" b="17335"/>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206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074" name="Freeform: Shape 2068">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7D777-868B-A376-00D0-8FBED8D32D2E}"/>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a:solidFill>
                  <a:srgbClr val="EBEBEB"/>
                </a:solidFill>
              </a:rPr>
              <a:t>Causes of earthquake</a:t>
            </a:r>
          </a:p>
        </p:txBody>
      </p:sp>
    </p:spTree>
    <p:extLst>
      <p:ext uri="{BB962C8B-B14F-4D97-AF65-F5344CB8AC3E}">
        <p14:creationId xmlns:p14="http://schemas.microsoft.com/office/powerpoint/2010/main" val="712000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81" name="Picture 308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83" name="Picture 308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85" name="Oval 308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87" name="Picture 308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89" name="Picture 308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91" name="Rectangle 309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3" name="Rectangle 309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C49A9-E4E8-C5C8-6299-8ACA715AE7BD}"/>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5000">
                <a:solidFill>
                  <a:srgbClr val="EBEBEB"/>
                </a:solidFill>
              </a:rPr>
              <a:t>Consequences </a:t>
            </a:r>
          </a:p>
        </p:txBody>
      </p:sp>
      <p:sp>
        <p:nvSpPr>
          <p:cNvPr id="309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6" name="Picture 4" descr="Earthquakes' Impact on Society">
            <a:extLst>
              <a:ext uri="{FF2B5EF4-FFF2-40B4-BE49-F238E27FC236}">
                <a16:creationId xmlns:a16="http://schemas.microsoft.com/office/drawing/2014/main" id="{500C45A7-68F0-37E8-8AC4-2C0180A2F98D}"/>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r="13431" b="3"/>
          <a:stretch/>
        </p:blipFill>
        <p:spPr bwMode="auto">
          <a:xfrm>
            <a:off x="2" y="1"/>
            <a:ext cx="4480787" cy="3428997"/>
          </a:xfrm>
          <a:custGeom>
            <a:avLst/>
            <a:gdLst/>
            <a:ahLst/>
            <a:cxnLst/>
            <a:rect l="l" t="t" r="r" b="b"/>
            <a:pathLst>
              <a:path w="4480787" h="3428997">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28997"/>
                </a:lnTo>
                <a:lnTo>
                  <a:pt x="0" y="3428997"/>
                </a:lnTo>
                <a:close/>
              </a:path>
            </a:pathLst>
          </a:custGeom>
          <a:noFill/>
          <a:extLst>
            <a:ext uri="{909E8E84-426E-40DD-AFC4-6F175D3DCCD1}">
              <a14:hiddenFill xmlns:a14="http://schemas.microsoft.com/office/drawing/2010/main">
                <a:solidFill>
                  <a:srgbClr val="FFFFFF"/>
                </a:solidFill>
              </a14:hiddenFill>
            </a:ext>
          </a:extLst>
        </p:spPr>
      </p:pic>
      <p:sp>
        <p:nvSpPr>
          <p:cNvPr id="3097" name="Rectangle 3096">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074" name="Picture 2" descr="Earth quake effects in Turkey and Syria">
            <a:extLst>
              <a:ext uri="{FF2B5EF4-FFF2-40B4-BE49-F238E27FC236}">
                <a16:creationId xmlns:a16="http://schemas.microsoft.com/office/drawing/2014/main" id="{3AE17AD1-7818-DC5D-E5D6-F888CBBB3B13}"/>
              </a:ext>
            </a:extLst>
          </p:cNvPr>
          <p:cNvPicPr>
            <a:picLocks noGrp="1" noChangeAspect="1" noChangeArrowheads="1"/>
          </p:cNvPicPr>
          <p:nvPr>
            <p:ph sz="half" idx="1"/>
          </p:nvPr>
        </p:nvPicPr>
        <p:blipFill rotWithShape="1">
          <a:blip r:embed="rId9">
            <a:extLst>
              <a:ext uri="{28A0092B-C50C-407E-A947-70E740481C1C}">
                <a14:useLocalDpi xmlns:a14="http://schemas.microsoft.com/office/drawing/2010/main" val="0"/>
              </a:ext>
            </a:extLst>
          </a:blip>
          <a:srcRect l="4578" r="8177" b="2"/>
          <a:stretch/>
        </p:blipFill>
        <p:spPr bwMode="auto">
          <a:xfrm>
            <a:off x="-1" y="3428999"/>
            <a:ext cx="4481964" cy="3429003"/>
          </a:xfrm>
          <a:custGeom>
            <a:avLst/>
            <a:gdLst/>
            <a:ahLst/>
            <a:cxnLst/>
            <a:rect l="l" t="t" r="r" b="b"/>
            <a:pathLst>
              <a:path w="4481964" h="3429003">
                <a:moveTo>
                  <a:pt x="0" y="0"/>
                </a:moveTo>
                <a:lnTo>
                  <a:pt x="4229830" y="0"/>
                </a:lnTo>
                <a:lnTo>
                  <a:pt x="4229830" y="56238"/>
                </a:lnTo>
                <a:lnTo>
                  <a:pt x="4231847" y="196141"/>
                </a:lnTo>
                <a:lnTo>
                  <a:pt x="4234872" y="333301"/>
                </a:lnTo>
                <a:lnTo>
                  <a:pt x="4237730" y="469090"/>
                </a:lnTo>
                <a:lnTo>
                  <a:pt x="4240924" y="602135"/>
                </a:lnTo>
                <a:lnTo>
                  <a:pt x="4245798" y="734494"/>
                </a:lnTo>
                <a:lnTo>
                  <a:pt x="4251009" y="864796"/>
                </a:lnTo>
                <a:lnTo>
                  <a:pt x="4255715" y="992355"/>
                </a:lnTo>
                <a:lnTo>
                  <a:pt x="4268995" y="1241301"/>
                </a:lnTo>
                <a:lnTo>
                  <a:pt x="4283114" y="1479959"/>
                </a:lnTo>
                <a:lnTo>
                  <a:pt x="4297906" y="1709016"/>
                </a:lnTo>
                <a:lnTo>
                  <a:pt x="4314211" y="1925729"/>
                </a:lnTo>
                <a:lnTo>
                  <a:pt x="4331188" y="2132841"/>
                </a:lnTo>
                <a:lnTo>
                  <a:pt x="4349509" y="2324865"/>
                </a:lnTo>
                <a:lnTo>
                  <a:pt x="4367495" y="2505230"/>
                </a:lnTo>
                <a:lnTo>
                  <a:pt x="4385480" y="2671194"/>
                </a:lnTo>
                <a:lnTo>
                  <a:pt x="4402457" y="2823441"/>
                </a:lnTo>
                <a:lnTo>
                  <a:pt x="4418594" y="2958544"/>
                </a:lnTo>
                <a:lnTo>
                  <a:pt x="4433890" y="3080616"/>
                </a:lnTo>
                <a:lnTo>
                  <a:pt x="4446665" y="3183486"/>
                </a:lnTo>
                <a:lnTo>
                  <a:pt x="4458767" y="3269897"/>
                </a:lnTo>
                <a:lnTo>
                  <a:pt x="4476081" y="3388541"/>
                </a:lnTo>
                <a:lnTo>
                  <a:pt x="4481964" y="3429003"/>
                </a:lnTo>
                <a:lnTo>
                  <a:pt x="3577807" y="3429003"/>
                </a:lnTo>
                <a:lnTo>
                  <a:pt x="0" y="342900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37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05" name="Picture 410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07" name="Oval 410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9" name="Picture 410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11" name="Picture 411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13" name="Rectangle 411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5" name="Rectangle 411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45DC4-FADE-A720-7741-7322D0EF3063}"/>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Solutions of earthquakes</a:t>
            </a:r>
          </a:p>
        </p:txBody>
      </p:sp>
      <p:sp>
        <p:nvSpPr>
          <p:cNvPr id="411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119" name="Freeform: Shape 411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1" name="Rectangle 412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098" name="Picture 2" descr="Kawakin Core-Tech introduces 'Total Solutions' to earthquake disasters,  enters Philippine market | Philstar.com">
            <a:extLst>
              <a:ext uri="{FF2B5EF4-FFF2-40B4-BE49-F238E27FC236}">
                <a16:creationId xmlns:a16="http://schemas.microsoft.com/office/drawing/2014/main" id="{4836AFE4-8D83-6445-E29A-651EA2BFE5C2}"/>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tretch>
            <a:fillRect/>
          </a:stretch>
        </p:blipFill>
        <p:spPr bwMode="auto">
          <a:xfrm>
            <a:off x="1070453" y="2219718"/>
            <a:ext cx="6270662" cy="32607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38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0264-B26D-934F-C1F1-EFE25ADD17C1}"/>
              </a:ext>
            </a:extLst>
          </p:cNvPr>
          <p:cNvSpPr>
            <a:spLocks noGrp="1"/>
          </p:cNvSpPr>
          <p:nvPr>
            <p:ph type="title"/>
          </p:nvPr>
        </p:nvSpPr>
        <p:spPr>
          <a:xfrm>
            <a:off x="645130" y="1352653"/>
            <a:ext cx="9404723" cy="1400530"/>
          </a:xfrm>
        </p:spPr>
        <p:txBody>
          <a:bodyPr/>
          <a:lstStyle/>
          <a:p>
            <a:r>
              <a:rPr lang="en-US" dirty="0" err="1"/>
              <a:t>Resourses</a:t>
            </a:r>
            <a:endParaRPr lang="en-US" dirty="0"/>
          </a:p>
        </p:txBody>
      </p:sp>
      <p:sp>
        <p:nvSpPr>
          <p:cNvPr id="3" name="Content Placeholder 2">
            <a:extLst>
              <a:ext uri="{FF2B5EF4-FFF2-40B4-BE49-F238E27FC236}">
                <a16:creationId xmlns:a16="http://schemas.microsoft.com/office/drawing/2014/main" id="{51ED03E3-59A5-FAB6-E03C-96B58A17FAD3}"/>
              </a:ext>
            </a:extLst>
          </p:cNvPr>
          <p:cNvSpPr>
            <a:spLocks noGrp="1"/>
          </p:cNvSpPr>
          <p:nvPr>
            <p:ph idx="1"/>
          </p:nvPr>
        </p:nvSpPr>
        <p:spPr>
          <a:xfrm>
            <a:off x="1103312" y="2169082"/>
            <a:ext cx="8946541" cy="4195481"/>
          </a:xfrm>
        </p:spPr>
        <p:txBody>
          <a:bodyPr/>
          <a:lstStyle/>
          <a:p>
            <a:r>
              <a:rPr lang="en-US" dirty="0">
                <a:hlinkClick r:id="rId3"/>
              </a:rPr>
              <a:t>https://www.usgs.gov/faqs/what-earthquake-and-what-causes-them-happen#:~:text=The%20tectonic%20plates%20are%20always,the%20shaking%20that%20we%20feel</a:t>
            </a:r>
            <a:r>
              <a:rPr lang="en-US" dirty="0"/>
              <a:t>.</a:t>
            </a:r>
          </a:p>
          <a:p>
            <a:r>
              <a:rPr lang="en-US" dirty="0">
                <a:effectLst/>
              </a:rPr>
              <a:t>disasterphilanthropy.org</a:t>
            </a:r>
          </a:p>
          <a:p>
            <a:br>
              <a:rPr lang="en-US" dirty="0">
                <a:effectLst/>
              </a:rPr>
            </a:br>
            <a:endParaRPr lang="en-US" dirty="0"/>
          </a:p>
        </p:txBody>
      </p:sp>
    </p:spTree>
    <p:extLst>
      <p:ext uri="{BB962C8B-B14F-4D97-AF65-F5344CB8AC3E}">
        <p14:creationId xmlns:p14="http://schemas.microsoft.com/office/powerpoint/2010/main" val="7082242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4336</TotalTime>
  <Words>256</Words>
  <Application>Microsoft Office PowerPoint</Application>
  <PresentationFormat>Widescreen</PresentationFormat>
  <Paragraphs>20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Century Gothic</vt:lpstr>
      <vt:lpstr>Google Sans</vt:lpstr>
      <vt:lpstr>PP Telegraf</vt:lpstr>
      <vt:lpstr>Wingdings 3</vt:lpstr>
      <vt:lpstr>Ion</vt:lpstr>
      <vt:lpstr>Made by: Majd ,shawqi ,sanad ,saif and yousef</vt:lpstr>
      <vt:lpstr>Issues of earthquakes</vt:lpstr>
      <vt:lpstr>Causes of earthquake</vt:lpstr>
      <vt:lpstr>Consequences </vt:lpstr>
      <vt:lpstr>Solutions of earthquakes</vt:lpstr>
      <vt:lpstr>Resourses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Saif Barghout</dc:creator>
  <cp:lastModifiedBy>Saif Barghout</cp:lastModifiedBy>
  <cp:revision>3</cp:revision>
  <dcterms:created xsi:type="dcterms:W3CDTF">2023-05-02T05:18:27Z</dcterms:created>
  <dcterms:modified xsi:type="dcterms:W3CDTF">2023-05-06T10:59:40Z</dcterms:modified>
</cp:coreProperties>
</file>